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 id="2147483772" r:id="rId2"/>
  </p:sldMasterIdLst>
  <p:notesMasterIdLst>
    <p:notesMasterId r:id="rId34"/>
  </p:notesMasterIdLst>
  <p:sldIdLst>
    <p:sldId id="446" r:id="rId3"/>
    <p:sldId id="520" r:id="rId4"/>
    <p:sldId id="498" r:id="rId5"/>
    <p:sldId id="507" r:id="rId6"/>
    <p:sldId id="500" r:id="rId7"/>
    <p:sldId id="501" r:id="rId8"/>
    <p:sldId id="511" r:id="rId9"/>
    <p:sldId id="508" r:id="rId10"/>
    <p:sldId id="509" r:id="rId11"/>
    <p:sldId id="510" r:id="rId12"/>
    <p:sldId id="513" r:id="rId13"/>
    <p:sldId id="514" r:id="rId14"/>
    <p:sldId id="515" r:id="rId15"/>
    <p:sldId id="502" r:id="rId16"/>
    <p:sldId id="512" r:id="rId17"/>
    <p:sldId id="518" r:id="rId18"/>
    <p:sldId id="505" r:id="rId19"/>
    <p:sldId id="517" r:id="rId20"/>
    <p:sldId id="519" r:id="rId21"/>
    <p:sldId id="488" r:id="rId22"/>
    <p:sldId id="489" r:id="rId23"/>
    <p:sldId id="491" r:id="rId24"/>
    <p:sldId id="492" r:id="rId25"/>
    <p:sldId id="493" r:id="rId26"/>
    <p:sldId id="494" r:id="rId27"/>
    <p:sldId id="495" r:id="rId28"/>
    <p:sldId id="496" r:id="rId29"/>
    <p:sldId id="497" r:id="rId30"/>
    <p:sldId id="522" r:id="rId31"/>
    <p:sldId id="499" r:id="rId32"/>
    <p:sldId id="52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1229" autoAdjust="0"/>
    <p:restoredTop sz="99805" autoAdjust="0"/>
  </p:normalViewPr>
  <p:slideViewPr>
    <p:cSldViewPr snapToGrid="0" snapToObjects="1">
      <p:cViewPr varScale="1">
        <p:scale>
          <a:sx n="70" d="100"/>
          <a:sy n="70" d="100"/>
        </p:scale>
        <p:origin x="1446" y="66"/>
      </p:cViewPr>
      <p:guideLst>
        <p:guide orient="horz" pos="2160"/>
        <p:guide pos="2880"/>
      </p:guideLst>
    </p:cSldViewPr>
  </p:slideViewPr>
  <p:notesTextViewPr>
    <p:cViewPr>
      <p:scale>
        <a:sx n="100" d="100"/>
        <a:sy n="100" d="100"/>
      </p:scale>
      <p:origin x="0" y="0"/>
    </p:cViewPr>
  </p:notesTextViewPr>
  <p:sorterViewPr>
    <p:cViewPr>
      <p:scale>
        <a:sx n="42" d="100"/>
        <a:sy n="4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E0B727-9E7F-0247-A077-1C9525AA769C}" type="datetimeFigureOut">
              <a:rPr lang="en-US" smtClean="0"/>
              <a:t>8/19/2015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9F265C-8B6D-EB46-A727-38D9F306254D}" type="slidenum">
              <a:rPr lang="en-US" smtClean="0"/>
              <a:t>‹#›</a:t>
            </a:fld>
            <a:endParaRPr lang="en-US"/>
          </a:p>
        </p:txBody>
      </p:sp>
    </p:spTree>
    <p:extLst>
      <p:ext uri="{BB962C8B-B14F-4D97-AF65-F5344CB8AC3E}">
        <p14:creationId xmlns:p14="http://schemas.microsoft.com/office/powerpoint/2010/main" val="28044405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273956E-5181-1344-B876-CFCAE114770E}" type="datetimeFigureOut">
              <a:rPr lang="en-US" smtClean="0"/>
              <a:t>8/19/2015</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3273956E-5181-1344-B876-CFCAE114770E}" type="datetimeFigureOut">
              <a:rPr lang="en-US" smtClean="0"/>
              <a:t>8/19/2015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E870E-869D-3B42-B172-BEABECDE608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273956E-5181-1344-B876-CFCAE114770E}" type="datetimeFigureOut">
              <a:rPr lang="en-US" smtClean="0"/>
              <a:t>8/19/2015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E870E-869D-3B42-B172-BEABECDE608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3273956E-5181-1344-B876-CFCAE114770E}" type="datetimeFigureOut">
              <a:rPr lang="en-US" smtClean="0"/>
              <a:t>8/19/2015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7E870E-869D-3B42-B172-BEABECDE608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273956E-5181-1344-B876-CFCAE114770E}" type="datetimeFigureOut">
              <a:rPr lang="en-US" smtClean="0"/>
              <a:t>8/19/2015</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273956E-5181-1344-B876-CFCAE114770E}" type="datetimeFigureOut">
              <a:rPr lang="en-US" smtClean="0"/>
              <a:t>8/19/2015</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DE7E870E-869D-3B42-B172-BEABECDE608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3956E-5181-1344-B876-CFCAE114770E}" type="datetimeFigureOut">
              <a:rPr lang="en-US" smtClean="0"/>
              <a:t>8/19/2015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E870E-869D-3B42-B172-BEABECDE608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3273956E-5181-1344-B876-CFCAE114770E}" type="datetimeFigureOut">
              <a:rPr lang="en-US" smtClean="0"/>
              <a:t>8/19/2015</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DE7E870E-869D-3B42-B172-BEABECDE608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3273956E-5181-1344-B876-CFCAE114770E}" type="datetimeFigureOut">
              <a:rPr lang="en-US" smtClean="0"/>
              <a:t>8/19/2015</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DE7E870E-869D-3B42-B172-BEABECDE608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273956E-5181-1344-B876-CFCAE114770E}" type="datetimeFigureOut">
              <a:rPr lang="en-US" smtClean="0"/>
              <a:t>8/19/2015</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DE7E870E-869D-3B42-B172-BEABECDE608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273956E-5181-1344-B876-CFCAE114770E}" type="datetimeFigureOut">
              <a:rPr lang="en-US" smtClean="0"/>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E870E-869D-3B42-B172-BEABECDE608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273956E-5181-1344-B876-CFCAE114770E}" type="datetimeFigureOut">
              <a:rPr lang="en-US" smtClean="0"/>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E870E-869D-3B42-B172-BEABECDE608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273956E-5181-1344-B876-CFCAE114770E}" type="datetimeFigureOut">
              <a:rPr lang="en-US" smtClean="0"/>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E870E-869D-3B42-B172-BEABECDE608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1701F1-73F9-604C-ABA2-A95FAE21D125}" type="datetimeFigureOut">
              <a:rPr lang="en-US" smtClean="0"/>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2403A-EF1B-324E-A7C3-DC96D7431DDF}" type="slidenum">
              <a:rPr lang="en-US" smtClean="0"/>
              <a:t>‹#›</a:t>
            </a:fld>
            <a:endParaRPr lang="en-US"/>
          </a:p>
        </p:txBody>
      </p:sp>
      <p:pic>
        <p:nvPicPr>
          <p:cNvPr id="7" name="Picture 2" descr="CTL_1.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2923" y="105640"/>
            <a:ext cx="1821723" cy="179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TL_1.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95188" y="6201693"/>
            <a:ext cx="623430" cy="61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983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701F1-73F9-604C-ABA2-A95FAE21D125}" type="datetimeFigureOut">
              <a:rPr lang="en-US" smtClean="0"/>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2403A-EF1B-324E-A7C3-DC96D7431DDF}" type="slidenum">
              <a:rPr lang="en-US" smtClean="0"/>
              <a:t>‹#›</a:t>
            </a:fld>
            <a:endParaRPr lang="en-US"/>
          </a:p>
        </p:txBody>
      </p:sp>
      <p:pic>
        <p:nvPicPr>
          <p:cNvPr id="7" name="Picture 2" descr="CTL_1.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95188" y="6201693"/>
            <a:ext cx="623430" cy="61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639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1701F1-73F9-604C-ABA2-A95FAE21D125}" type="datetimeFigureOut">
              <a:rPr lang="en-US" smtClean="0"/>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2403A-EF1B-324E-A7C3-DC96D7431DDF}" type="slidenum">
              <a:rPr lang="en-US" smtClean="0"/>
              <a:t>‹#›</a:t>
            </a:fld>
            <a:endParaRPr lang="en-US"/>
          </a:p>
        </p:txBody>
      </p:sp>
    </p:spTree>
    <p:extLst>
      <p:ext uri="{BB962C8B-B14F-4D97-AF65-F5344CB8AC3E}">
        <p14:creationId xmlns:p14="http://schemas.microsoft.com/office/powerpoint/2010/main" val="4217366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1701F1-73F9-604C-ABA2-A95FAE21D125}" type="datetimeFigureOut">
              <a:rPr lang="en-US" smtClean="0"/>
              <a:t>8/19/2015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2403A-EF1B-324E-A7C3-DC96D7431DDF}" type="slidenum">
              <a:rPr lang="en-US" smtClean="0"/>
              <a:t>‹#›</a:t>
            </a:fld>
            <a:endParaRPr lang="en-US"/>
          </a:p>
        </p:txBody>
      </p:sp>
    </p:spTree>
    <p:extLst>
      <p:ext uri="{BB962C8B-B14F-4D97-AF65-F5344CB8AC3E}">
        <p14:creationId xmlns:p14="http://schemas.microsoft.com/office/powerpoint/2010/main" val="2836662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1701F1-73F9-604C-ABA2-A95FAE21D125}" type="datetimeFigureOut">
              <a:rPr lang="en-US" smtClean="0"/>
              <a:t>8/19/2015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02403A-EF1B-324E-A7C3-DC96D7431DDF}" type="slidenum">
              <a:rPr lang="en-US" smtClean="0"/>
              <a:t>‹#›</a:t>
            </a:fld>
            <a:endParaRPr lang="en-US"/>
          </a:p>
        </p:txBody>
      </p:sp>
    </p:spTree>
    <p:extLst>
      <p:ext uri="{BB962C8B-B14F-4D97-AF65-F5344CB8AC3E}">
        <p14:creationId xmlns:p14="http://schemas.microsoft.com/office/powerpoint/2010/main" val="1997032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1701F1-73F9-604C-ABA2-A95FAE21D125}" type="datetimeFigureOut">
              <a:rPr lang="en-US" smtClean="0"/>
              <a:t>8/19/2015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02403A-EF1B-324E-A7C3-DC96D7431DDF}" type="slidenum">
              <a:rPr lang="en-US" smtClean="0"/>
              <a:t>‹#›</a:t>
            </a:fld>
            <a:endParaRPr lang="en-US"/>
          </a:p>
        </p:txBody>
      </p:sp>
    </p:spTree>
    <p:extLst>
      <p:ext uri="{BB962C8B-B14F-4D97-AF65-F5344CB8AC3E}">
        <p14:creationId xmlns:p14="http://schemas.microsoft.com/office/powerpoint/2010/main" val="4278724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701F1-73F9-604C-ABA2-A95FAE21D125}" type="datetimeFigureOut">
              <a:rPr lang="en-US" smtClean="0"/>
              <a:t>8/19/2015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02403A-EF1B-324E-A7C3-DC96D7431DDF}" type="slidenum">
              <a:rPr lang="en-US" smtClean="0"/>
              <a:t>‹#›</a:t>
            </a:fld>
            <a:endParaRPr lang="en-US"/>
          </a:p>
        </p:txBody>
      </p:sp>
    </p:spTree>
    <p:extLst>
      <p:ext uri="{BB962C8B-B14F-4D97-AF65-F5344CB8AC3E}">
        <p14:creationId xmlns:p14="http://schemas.microsoft.com/office/powerpoint/2010/main" val="857881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1701F1-73F9-604C-ABA2-A95FAE21D125}" type="datetimeFigureOut">
              <a:rPr lang="en-US" smtClean="0"/>
              <a:t>8/19/2015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2403A-EF1B-324E-A7C3-DC96D7431DDF}"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9728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01701F1-73F9-604C-ABA2-A95FAE21D125}" type="datetimeFigureOut">
              <a:rPr lang="en-US" smtClean="0"/>
              <a:t>8/19/2015</a:t>
            </a:fld>
            <a:endParaRPr lang="en-US"/>
          </a:p>
        </p:txBody>
      </p:sp>
      <p:sp>
        <p:nvSpPr>
          <p:cNvPr id="9" name="Slide Number Placeholder 8"/>
          <p:cNvSpPr>
            <a:spLocks noGrp="1"/>
          </p:cNvSpPr>
          <p:nvPr>
            <p:ph type="sldNum" sz="quarter" idx="11"/>
          </p:nvPr>
        </p:nvSpPr>
        <p:spPr/>
        <p:txBody>
          <a:bodyPr/>
          <a:lstStyle/>
          <a:p>
            <a:fld id="{ED02403A-EF1B-324E-A7C3-DC96D7431DDF}"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827367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273956E-5181-1344-B876-CFCAE114770E}" type="datetimeFigureOut">
              <a:rPr lang="en-US" smtClean="0"/>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E870E-869D-3B42-B172-BEABECDE608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701F1-73F9-604C-ABA2-A95FAE21D125}" type="datetimeFigureOut">
              <a:rPr lang="en-US" smtClean="0"/>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2403A-EF1B-324E-A7C3-DC96D7431DDF}" type="slidenum">
              <a:rPr lang="en-US" smtClean="0"/>
              <a:t>‹#›</a:t>
            </a:fld>
            <a:endParaRPr lang="en-US"/>
          </a:p>
        </p:txBody>
      </p:sp>
    </p:spTree>
    <p:extLst>
      <p:ext uri="{BB962C8B-B14F-4D97-AF65-F5344CB8AC3E}">
        <p14:creationId xmlns:p14="http://schemas.microsoft.com/office/powerpoint/2010/main" val="821376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701F1-73F9-604C-ABA2-A95FAE21D125}" type="datetimeFigureOut">
              <a:rPr lang="en-US" smtClean="0"/>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2403A-EF1B-324E-A7C3-DC96D7431DDF}" type="slidenum">
              <a:rPr lang="en-US" smtClean="0"/>
              <a:t>‹#›</a:t>
            </a:fld>
            <a:endParaRPr lang="en-US"/>
          </a:p>
        </p:txBody>
      </p:sp>
    </p:spTree>
    <p:extLst>
      <p:ext uri="{BB962C8B-B14F-4D97-AF65-F5344CB8AC3E}">
        <p14:creationId xmlns:p14="http://schemas.microsoft.com/office/powerpoint/2010/main" val="3061422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273956E-5181-1344-B876-CFCAE114770E}" type="datetimeFigureOut">
              <a:rPr lang="en-US" smtClean="0"/>
              <a:t>8/19/2015</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3273956E-5181-1344-B876-CFCAE114770E}" type="datetimeFigureOut">
              <a:rPr lang="en-US" smtClean="0"/>
              <a:t>8/19/2015</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DE7E870E-869D-3B42-B172-BEABECDE608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273956E-5181-1344-B876-CFCAE114770E}" type="datetimeFigureOut">
              <a:rPr lang="en-US" smtClean="0"/>
              <a:t>8/19/2015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E870E-869D-3B42-B172-BEABECDE60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273956E-5181-1344-B876-CFCAE114770E}" type="datetimeFigureOut">
              <a:rPr lang="en-US" smtClean="0"/>
              <a:t>8/19/2015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E870E-869D-3B42-B172-BEABECDE608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273956E-5181-1344-B876-CFCAE114770E}" type="datetimeFigureOut">
              <a:rPr lang="en-US" smtClean="0"/>
              <a:t>8/19/2015</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DE7E870E-869D-3B42-B172-BEABECDE608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273956E-5181-1344-B876-CFCAE114770E}" type="datetimeFigureOut">
              <a:rPr lang="en-US" smtClean="0"/>
              <a:t>8/19/2015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E870E-869D-3B42-B172-BEABECDE608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2.emf"/><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3273956E-5181-1344-B876-CFCAE114770E}" type="datetimeFigureOut">
              <a:rPr lang="en-US" smtClean="0"/>
              <a:t>8/19/2015</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DE7E870E-869D-3B42-B172-BEABECDE608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D02403A-EF1B-324E-A7C3-DC96D7431DDF}"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01701F1-73F9-604C-ABA2-A95FAE21D125}" type="datetimeFigureOut">
              <a:rPr lang="en-US" smtClean="0"/>
              <a:t>8/19/2015</a:t>
            </a:fld>
            <a:endParaRPr lang="en-US"/>
          </a:p>
        </p:txBody>
      </p:sp>
      <p:pic>
        <p:nvPicPr>
          <p:cNvPr id="9" name="Picture 2" descr="CTL_1.eps"/>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495188" y="6201693"/>
            <a:ext cx="623430" cy="61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33118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hyperlink" Target="http://chronicle.com/article/graphic/136875/"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openstaxcollege.org/administrators" TargetMode="External"/><Relationship Id="rId2" Type="http://schemas.openxmlformats.org/officeDocument/2006/relationships/image" Target="../media/image10.tiff"/><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openstaxcollege.org/news/the-openstax-college-difference" TargetMode="External"/><Relationship Id="rId2" Type="http://schemas.openxmlformats.org/officeDocument/2006/relationships/hyperlink" Target="https://openstaxcollege.org/faculty" TargetMode="External"/><Relationship Id="rId1" Type="http://schemas.openxmlformats.org/officeDocument/2006/relationships/slideLayout" Target="../slideLayouts/slideLayout11.xml"/><Relationship Id="rId5" Type="http://schemas.openxmlformats.org/officeDocument/2006/relationships/image" Target="../media/image12.tiff"/><Relationship Id="rId4" Type="http://schemas.openxmlformats.org/officeDocument/2006/relationships/image" Target="../media/image11.tiff"/></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www.nytimes.com/2008/09/15/technology/15link.html" TargetMode="Externa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hyperlink" Target="http://www.coerll.utexas.edu/coerll/sites/coerll.utexas.edu.coerll/files/OER-handout.pdf?utm_source=Coerll%20e-newsletter_April%202014" TargetMode="Externa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youtu.be/c369hZAv-sA" TargetMode="External"/><Relationship Id="rId2" Type="http://schemas.openxmlformats.org/officeDocument/2006/relationships/hyperlink" Target="http://youtu.be/K5qwnAmMeeA" TargetMode="External"/><Relationship Id="rId1" Type="http://schemas.openxmlformats.org/officeDocument/2006/relationships/slideLayout" Target="../slideLayouts/slideLayout11.xml"/><Relationship Id="rId5" Type="http://schemas.openxmlformats.org/officeDocument/2006/relationships/image" Target="../media/image19.tiff"/><Relationship Id="rId4" Type="http://schemas.openxmlformats.org/officeDocument/2006/relationships/image" Target="../media/image18.tiff"/></Relationships>
</file>

<file path=ppt/slides/_rels/slide19.xml.rels><?xml version="1.0" encoding="UTF-8" standalone="yes"?>
<Relationships xmlns="http://schemas.openxmlformats.org/package/2006/relationships"><Relationship Id="rId8" Type="http://schemas.openxmlformats.org/officeDocument/2006/relationships/hyperlink" Target="http://www.gao.gov/assets/660/655066.pdf" TargetMode="External"/><Relationship Id="rId3" Type="http://schemas.openxmlformats.org/officeDocument/2006/relationships/hyperlink" Target="http://www.americanprogress.org/issues/labor/news/2012/02/07/11167/dramatically-bringing-down-the-cost-of-education-with-oer/" TargetMode="External"/><Relationship Id="rId7" Type="http://schemas.openxmlformats.org/officeDocument/2006/relationships/hyperlink" Target="https://www.google.com/url?q=http://www.google.com/url?sa=t&amp;rct=j&amp;q=&amp;esrc=s&amp;source=web&amp;cd=2&amp;ved=0CEYQFjAB&amp;url=http://www.gao.gov/assets/660/655066.pdf&amp;ei=DulVU4yHGva2sATJv4HABw&amp;usg=AFQjCNGLyHU0lhPRGxCZot_j1hk6BDe1MA&amp;sig2=iKZv_J-DQcKrQeWt7XqM5Q&amp;bvm=bv.65177938,d.cWc&amp;cad=rja&amp;usd=2&amp;usg=ALhdy2-Zzy_-701f3HGDzEgyB9ZzHoi-1g" TargetMode="External"/><Relationship Id="rId2" Type="http://schemas.openxmlformats.org/officeDocument/2006/relationships/hyperlink" Target="http://search.ebscohost.com/login.aspx?direct=true&amp;db=bth&amp;AN=34141223" TargetMode="External"/><Relationship Id="rId1" Type="http://schemas.openxmlformats.org/officeDocument/2006/relationships/slideLayout" Target="../slideLayouts/slideLayout11.xml"/><Relationship Id="rId6" Type="http://schemas.openxmlformats.org/officeDocument/2006/relationships/hyperlink" Target="http://www.gao.gov/products/GAO-05-806" TargetMode="External"/><Relationship Id="rId5" Type="http://schemas.openxmlformats.org/officeDocument/2006/relationships/hyperlink" Target="applewebdata://29645C2E-43A7-476B-9203-25C0E9ACC121/www.sr.ithaka.org/sites/default/files/files/SR_BriefingPaper_Textbook_20140306.pdf" TargetMode="External"/><Relationship Id="rId4" Type="http://schemas.openxmlformats.org/officeDocument/2006/relationships/hyperlink" Target="http://www.luminafoundation.org/publications/Turning_the_page.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7.xml"/><Relationship Id="rId6" Type="http://schemas.openxmlformats.org/officeDocument/2006/relationships/hyperlink" Target="http://libguides.galileo.usg.edu" TargetMode="External"/><Relationship Id="rId5" Type="http://schemas.openxmlformats.org/officeDocument/2006/relationships/hyperlink" Target="http://www.affordablelearninggeorgia.org" TargetMode="External"/><Relationship Id="rId4" Type="http://schemas.openxmlformats.org/officeDocument/2006/relationships/image" Target="../media/image25.tiff"/></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8.jpg"/><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3.jpg"/><Relationship Id="rId1" Type="http://schemas.openxmlformats.org/officeDocument/2006/relationships/slideLayout" Target="../slideLayouts/slideLayout17.xml"/><Relationship Id="rId5" Type="http://schemas.openxmlformats.org/officeDocument/2006/relationships/image" Target="../media/image27.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www.affordablelearninggeorgia.org" TargetMode="External"/><Relationship Id="rId1" Type="http://schemas.openxmlformats.org/officeDocument/2006/relationships/slideLayout" Target="../slideLayouts/slideLayout15.xml"/><Relationship Id="rId4" Type="http://schemas.openxmlformats.org/officeDocument/2006/relationships/hyperlink" Target="http://affordablelearninggeorgia.us3.list-manage2.com/subscribe?u=4566011fcaa14d02fa0016092&amp;id=62048ad775"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colleges.usnews.rankingsandreviews.com/best-colleges/columbus-state-university-1561" TargetMode="External"/><Relationship Id="rId2" Type="http://schemas.openxmlformats.org/officeDocument/2006/relationships/hyperlink" Target="http://www.gao.gov/products/GAO-05-806" TargetMode="External"/><Relationship Id="rId1" Type="http://schemas.openxmlformats.org/officeDocument/2006/relationships/slideLayout" Target="../slideLayouts/slideLayout6.xml"/><Relationship Id="rId4" Type="http://schemas.openxmlformats.org/officeDocument/2006/relationships/hyperlink" Target="http://collegemeasures.org/4-year_colleges/institution/Columbus-State-University-GA/scorecard/ratio-student-loan-payments-to-earning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trends.collegeboard.org/college-pricing" TargetMode="External"/><Relationship Id="rId2" Type="http://schemas.openxmlformats.org/officeDocument/2006/relationships/hyperlink" Target="http://www.luminafoundation.org/publications/Turning_the_page.pdf" TargetMode="External"/><Relationship Id="rId1" Type="http://schemas.openxmlformats.org/officeDocument/2006/relationships/slideLayout" Target="../slideLayouts/slideLayout6.xml"/><Relationship Id="rId4" Type="http://schemas.openxmlformats.org/officeDocument/2006/relationships/hyperlink" Target="http://uspirg.org/reports/usp/fixing-broken-textbook-marke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aei-ideas.org/2012/12/the-college-textbook-bubble-and-how-the-open-educational-resources-movement-is-going-up-against-the-textbook-cartel/" TargetMode="External"/><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www.gao.gov/products/GAO-13-368" TargetMode="External"/><Relationship Id="rId2" Type="http://schemas.openxmlformats.org/officeDocument/2006/relationships/image" Target="../media/image6.tiff"/><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www.gao.gov/products/GAO-13-368" TargetMode="External"/><Relationship Id="rId2" Type="http://schemas.openxmlformats.org/officeDocument/2006/relationships/image" Target="../media/image7.tiff"/><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hyperlink" Target="http://chronicle.com/article/graphic/136875/"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nn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71600"/>
          </a:xfrm>
          <a:prstGeom prst="rect">
            <a:avLst/>
          </a:prstGeom>
        </p:spPr>
      </p:pic>
      <p:sp>
        <p:nvSpPr>
          <p:cNvPr id="2" name="TextBox 1"/>
          <p:cNvSpPr txBox="1"/>
          <p:nvPr/>
        </p:nvSpPr>
        <p:spPr>
          <a:xfrm>
            <a:off x="800100" y="2159000"/>
            <a:ext cx="7569200" cy="1754327"/>
          </a:xfrm>
          <a:prstGeom prst="rect">
            <a:avLst/>
          </a:prstGeom>
          <a:noFill/>
        </p:spPr>
        <p:txBody>
          <a:bodyPr wrap="square" rtlCol="0">
            <a:spAutoFit/>
          </a:bodyPr>
          <a:lstStyle/>
          <a:p>
            <a:pPr defTabSz="914400">
              <a:spcBef>
                <a:spcPct val="0"/>
              </a:spcBef>
            </a:pPr>
            <a:r>
              <a:rPr lang="en-US" sz="3600" dirty="0" smtClean="0">
                <a:solidFill>
                  <a:schemeClr val="accent1"/>
                </a:solidFill>
                <a:latin typeface="+mj-lt"/>
                <a:ea typeface="+mj-ea"/>
                <a:cs typeface="+mj-cs"/>
              </a:rPr>
              <a:t>Affordable </a:t>
            </a:r>
            <a:r>
              <a:rPr lang="en-US" sz="3600" dirty="0">
                <a:solidFill>
                  <a:schemeClr val="accent1"/>
                </a:solidFill>
                <a:latin typeface="+mj-lt"/>
                <a:ea typeface="+mj-ea"/>
                <a:cs typeface="+mj-cs"/>
              </a:rPr>
              <a:t>Learning </a:t>
            </a:r>
            <a:r>
              <a:rPr lang="en-US" sz="3600" dirty="0" smtClean="0">
                <a:solidFill>
                  <a:schemeClr val="accent1"/>
                </a:solidFill>
                <a:latin typeface="+mj-lt"/>
                <a:ea typeface="+mj-ea"/>
                <a:cs typeface="+mj-cs"/>
              </a:rPr>
              <a:t>Georgia: </a:t>
            </a:r>
            <a:endParaRPr lang="en-US" sz="3600" dirty="0">
              <a:solidFill>
                <a:schemeClr val="accent1"/>
              </a:solidFill>
              <a:latin typeface="+mj-lt"/>
              <a:ea typeface="+mj-ea"/>
              <a:cs typeface="+mj-cs"/>
            </a:endParaRPr>
          </a:p>
          <a:p>
            <a:pPr defTabSz="914400">
              <a:spcBef>
                <a:spcPct val="0"/>
              </a:spcBef>
            </a:pPr>
            <a:r>
              <a:rPr lang="en-US" sz="3600" dirty="0" smtClean="0">
                <a:solidFill>
                  <a:schemeClr val="accent1"/>
                </a:solidFill>
                <a:latin typeface="+mj-lt"/>
                <a:ea typeface="+mj-ea"/>
                <a:cs typeface="+mj-cs"/>
              </a:rPr>
              <a:t>Raising Awareness About How Textbooks Affect Student Success</a:t>
            </a:r>
            <a:endParaRPr lang="en-US" sz="3600" dirty="0">
              <a:solidFill>
                <a:schemeClr val="accent1"/>
              </a:solidFill>
              <a:latin typeface="+mj-lt"/>
              <a:ea typeface="+mj-ea"/>
              <a:cs typeface="+mj-cs"/>
            </a:endParaRPr>
          </a:p>
        </p:txBody>
      </p:sp>
      <p:sp>
        <p:nvSpPr>
          <p:cNvPr id="3" name="TextBox 2"/>
          <p:cNvSpPr txBox="1"/>
          <p:nvPr/>
        </p:nvSpPr>
        <p:spPr>
          <a:xfrm>
            <a:off x="1591733" y="5613400"/>
            <a:ext cx="7336367" cy="954107"/>
          </a:xfrm>
          <a:prstGeom prst="rect">
            <a:avLst/>
          </a:prstGeom>
          <a:noFill/>
        </p:spPr>
        <p:txBody>
          <a:bodyPr wrap="square" rtlCol="0">
            <a:spAutoFit/>
          </a:bodyPr>
          <a:lstStyle/>
          <a:p>
            <a:pPr algn="r"/>
            <a:r>
              <a:rPr lang="en-US" sz="2800" dirty="0" smtClean="0"/>
              <a:t>Information for Campus Stakeholders</a:t>
            </a:r>
          </a:p>
          <a:p>
            <a:pPr algn="r"/>
            <a:r>
              <a:rPr lang="en-US" sz="2800" dirty="0" smtClean="0"/>
              <a:t>2014</a:t>
            </a:r>
            <a:endParaRPr lang="en-US" sz="2800" dirty="0"/>
          </a:p>
        </p:txBody>
      </p:sp>
    </p:spTree>
    <p:extLst>
      <p:ext uri="{BB962C8B-B14F-4D97-AF65-F5344CB8AC3E}">
        <p14:creationId xmlns:p14="http://schemas.microsoft.com/office/powerpoint/2010/main" val="2310299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77049"/>
          </a:xfrm>
        </p:spPr>
        <p:txBody>
          <a:bodyPr/>
          <a:lstStyle/>
          <a:p>
            <a:r>
              <a:rPr lang="en-US" dirty="0" smtClean="0"/>
              <a:t>How Students Get Texts</a:t>
            </a:r>
            <a:endParaRPr lang="en-US" dirty="0"/>
          </a:p>
        </p:txBody>
      </p:sp>
      <p:sp>
        <p:nvSpPr>
          <p:cNvPr id="4" name="TextBox 3"/>
          <p:cNvSpPr txBox="1"/>
          <p:nvPr/>
        </p:nvSpPr>
        <p:spPr>
          <a:xfrm>
            <a:off x="411239" y="6427968"/>
            <a:ext cx="8188475" cy="307777"/>
          </a:xfrm>
          <a:prstGeom prst="rect">
            <a:avLst/>
          </a:prstGeom>
          <a:noFill/>
        </p:spPr>
        <p:txBody>
          <a:bodyPr wrap="square" rtlCol="0">
            <a:spAutoFit/>
          </a:bodyPr>
          <a:lstStyle/>
          <a:p>
            <a:r>
              <a:rPr lang="en-US" sz="1400" dirty="0" smtClean="0"/>
              <a:t>SOURCE:  Chronicle of Higher Education</a:t>
            </a:r>
            <a:r>
              <a:rPr lang="en-US" sz="1400" dirty="0"/>
              <a:t>, Technology, </a:t>
            </a:r>
            <a:r>
              <a:rPr lang="en-US" sz="1400" dirty="0" smtClean="0">
                <a:hlinkClick r:id="rId2"/>
              </a:rPr>
              <a:t>Graphic</a:t>
            </a:r>
            <a:r>
              <a:rPr lang="en-US" sz="1400" dirty="0" smtClean="0"/>
              <a:t>, January 27, 2013</a:t>
            </a:r>
            <a:endParaRPr lang="en-US" sz="14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6567"/>
          <a:stretch/>
        </p:blipFill>
        <p:spPr>
          <a:xfrm>
            <a:off x="301618" y="1451757"/>
            <a:ext cx="7753169" cy="4768678"/>
          </a:xfrm>
          <a:prstGeom prst="rect">
            <a:avLst/>
          </a:prstGeom>
          <a:ln w="3175" cmpd="sng">
            <a:solidFill>
              <a:schemeClr val="tx1"/>
            </a:solidFill>
          </a:ln>
        </p:spPr>
      </p:pic>
    </p:spTree>
    <p:extLst>
      <p:ext uri="{BB962C8B-B14F-4D97-AF65-F5344CB8AC3E}">
        <p14:creationId xmlns:p14="http://schemas.microsoft.com/office/powerpoint/2010/main" val="254011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USG </a:t>
            </a:r>
            <a:r>
              <a:rPr lang="en-US" dirty="0"/>
              <a:t>OER </a:t>
            </a:r>
            <a:r>
              <a:rPr lang="en-US" dirty="0" smtClean="0"/>
              <a:t>Adoptions: Student Savings and Impacts</a:t>
            </a:r>
            <a:endParaRPr lang="en-US" dirty="0"/>
          </a:p>
        </p:txBody>
      </p:sp>
      <p:sp>
        <p:nvSpPr>
          <p:cNvPr id="3" name="Rectangle 2"/>
          <p:cNvSpPr/>
          <p:nvPr/>
        </p:nvSpPr>
        <p:spPr>
          <a:xfrm>
            <a:off x="498474" y="1572682"/>
            <a:ext cx="8246384" cy="5632312"/>
          </a:xfrm>
          <a:prstGeom prst="rect">
            <a:avLst/>
          </a:prstGeom>
        </p:spPr>
        <p:txBody>
          <a:bodyPr wrap="square">
            <a:spAutoFit/>
          </a:bodyPr>
          <a:lstStyle/>
          <a:p>
            <a:r>
              <a:rPr lang="en-US" dirty="0" smtClean="0"/>
              <a:t>Summer 2013:  </a:t>
            </a:r>
            <a:r>
              <a:rPr lang="en-US" dirty="0"/>
              <a:t>T</a:t>
            </a:r>
            <a:r>
              <a:rPr lang="en-US" dirty="0" smtClean="0"/>
              <a:t>he first </a:t>
            </a:r>
            <a:r>
              <a:rPr lang="en-US" dirty="0"/>
              <a:t>USG-developed electronic Open Textbook, US History </a:t>
            </a:r>
            <a:r>
              <a:rPr lang="en-US" dirty="0" smtClean="0"/>
              <a:t>I, was published. Partnership with University </a:t>
            </a:r>
            <a:r>
              <a:rPr lang="en-US" dirty="0"/>
              <a:t>of North Georgia and faculty from UNG, FVSU, and </a:t>
            </a:r>
            <a:r>
              <a:rPr lang="en-US" dirty="0" smtClean="0"/>
              <a:t>GPC.  Saves students nearly </a:t>
            </a:r>
            <a:r>
              <a:rPr lang="en-US" dirty="0"/>
              <a:t>$100 while providing rich and fully sourced content.  </a:t>
            </a:r>
          </a:p>
          <a:p>
            <a:endParaRPr lang="en-US" dirty="0" smtClean="0"/>
          </a:p>
          <a:p>
            <a:r>
              <a:rPr lang="en-US" dirty="0" smtClean="0"/>
              <a:t>SAVINGS:  </a:t>
            </a:r>
            <a:endParaRPr lang="en-US" dirty="0"/>
          </a:p>
          <a:p>
            <a:pPr marL="285750" indent="-285750">
              <a:buFont typeface="Arial"/>
              <a:buChar char="•"/>
            </a:pPr>
            <a:r>
              <a:rPr lang="en-US" dirty="0" smtClean="0"/>
              <a:t>Adopted for use in USG's </a:t>
            </a:r>
            <a:r>
              <a:rPr lang="en-US" dirty="0" err="1"/>
              <a:t>eCore</a:t>
            </a:r>
            <a:r>
              <a:rPr lang="en-US" dirty="0"/>
              <a:t> History I </a:t>
            </a:r>
            <a:r>
              <a:rPr lang="en-US" dirty="0" smtClean="0"/>
              <a:t>classes over </a:t>
            </a:r>
            <a:r>
              <a:rPr lang="en-US" dirty="0"/>
              <a:t>the Summer and Fall 2013 </a:t>
            </a:r>
            <a:r>
              <a:rPr lang="en-US" dirty="0" smtClean="0"/>
              <a:t>semesters, saving </a:t>
            </a:r>
            <a:r>
              <a:rPr lang="en-US" dirty="0"/>
              <a:t>students more than $</a:t>
            </a:r>
            <a:r>
              <a:rPr lang="en-US" dirty="0" smtClean="0"/>
              <a:t>44,000.</a:t>
            </a:r>
          </a:p>
          <a:p>
            <a:pPr marL="285750" indent="-285750">
              <a:buFont typeface="Arial"/>
              <a:buChar char="•"/>
            </a:pPr>
            <a:r>
              <a:rPr lang="en-US" dirty="0"/>
              <a:t>Summer and Fall  2013 student savings from the use of Open Textbooks in e-Core Calculus I, Intro to Statistics, and U.S. History 1 totaled over $84,000</a:t>
            </a:r>
            <a:r>
              <a:rPr lang="en-US" dirty="0" smtClean="0"/>
              <a:t>.</a:t>
            </a:r>
          </a:p>
          <a:p>
            <a:endParaRPr lang="en-US" dirty="0" smtClean="0"/>
          </a:p>
          <a:p>
            <a:r>
              <a:rPr lang="en-US" dirty="0" smtClean="0"/>
              <a:t>IMPACTS:  </a:t>
            </a:r>
          </a:p>
          <a:p>
            <a:pPr marL="285750" lvl="1" indent="-285750">
              <a:buFont typeface="Arial"/>
              <a:buChar char="•"/>
            </a:pPr>
            <a:r>
              <a:rPr lang="en-US" dirty="0" smtClean="0"/>
              <a:t>In </a:t>
            </a:r>
            <a:r>
              <a:rPr lang="en-US" dirty="0"/>
              <a:t>Spring 2013, prior to open text implementation: 88% HIST 2111 retention </a:t>
            </a:r>
            <a:r>
              <a:rPr lang="en-US" dirty="0" smtClean="0"/>
              <a:t>rate. In </a:t>
            </a:r>
            <a:r>
              <a:rPr lang="en-US" dirty="0"/>
              <a:t>Summer 2013, the first semester with the </a:t>
            </a:r>
            <a:r>
              <a:rPr lang="en-US" dirty="0" smtClean="0"/>
              <a:t>open textbook</a:t>
            </a:r>
            <a:r>
              <a:rPr lang="en-US" dirty="0"/>
              <a:t>, retention increased to 94%</a:t>
            </a:r>
            <a:r>
              <a:rPr lang="en-US" dirty="0" smtClean="0"/>
              <a:t>. Retention =  </a:t>
            </a:r>
            <a:r>
              <a:rPr lang="en-US" dirty="0"/>
              <a:t>non-withdrawals (grades A,B,C,D,F</a:t>
            </a:r>
            <a:r>
              <a:rPr lang="en-US" dirty="0" smtClean="0"/>
              <a:t>)</a:t>
            </a:r>
            <a:r>
              <a:rPr lang="en-US" dirty="0"/>
              <a:t> </a:t>
            </a:r>
            <a:endParaRPr lang="en-US" dirty="0" smtClean="0"/>
          </a:p>
          <a:p>
            <a:pPr marL="285750" indent="-285750">
              <a:buFont typeface="Arial"/>
              <a:buChar char="•"/>
            </a:pPr>
            <a:r>
              <a:rPr lang="en-US" dirty="0" smtClean="0"/>
              <a:t>Successful </a:t>
            </a:r>
            <a:r>
              <a:rPr lang="en-US" dirty="0"/>
              <a:t>completion (grades A, B and C) rose from 56% in the spring to 84% in the summer with the open textbook.</a:t>
            </a:r>
          </a:p>
          <a:p>
            <a:endParaRPr lang="en-US" dirty="0"/>
          </a:p>
        </p:txBody>
      </p:sp>
    </p:spTree>
    <p:extLst>
      <p:ext uri="{BB962C8B-B14F-4D97-AF65-F5344CB8AC3E}">
        <p14:creationId xmlns:p14="http://schemas.microsoft.com/office/powerpoint/2010/main" val="2738518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Calculate Potential Savings from OER</a:t>
            </a:r>
            <a:endParaRPr lang="en-US" dirty="0"/>
          </a:p>
        </p:txBody>
      </p:sp>
      <p:pic>
        <p:nvPicPr>
          <p:cNvPr id="4" name="Picture 3" descr="OpenStax_$Impact.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616" y="2029757"/>
            <a:ext cx="8357810" cy="3441451"/>
          </a:xfrm>
          <a:prstGeom prst="rect">
            <a:avLst/>
          </a:prstGeom>
          <a:ln w="3175" cmpd="sng">
            <a:solidFill>
              <a:schemeClr val="tx1"/>
            </a:solidFill>
          </a:ln>
        </p:spPr>
      </p:pic>
      <p:sp>
        <p:nvSpPr>
          <p:cNvPr id="5" name="TextBox 4"/>
          <p:cNvSpPr txBox="1"/>
          <p:nvPr/>
        </p:nvSpPr>
        <p:spPr>
          <a:xfrm>
            <a:off x="411239" y="6427968"/>
            <a:ext cx="8188475" cy="307777"/>
          </a:xfrm>
          <a:prstGeom prst="rect">
            <a:avLst/>
          </a:prstGeom>
          <a:noFill/>
        </p:spPr>
        <p:txBody>
          <a:bodyPr wrap="square" rtlCol="0">
            <a:spAutoFit/>
          </a:bodyPr>
          <a:lstStyle/>
          <a:p>
            <a:r>
              <a:rPr lang="en-US" sz="1400" dirty="0" smtClean="0"/>
              <a:t>SOURCE:  </a:t>
            </a:r>
            <a:r>
              <a:rPr lang="en-US" sz="1400" dirty="0" err="1" smtClean="0"/>
              <a:t>OpenStax</a:t>
            </a:r>
            <a:r>
              <a:rPr lang="en-US" sz="1400" dirty="0" smtClean="0"/>
              <a:t>, </a:t>
            </a:r>
            <a:r>
              <a:rPr lang="en-US" sz="1400" dirty="0" smtClean="0">
                <a:hlinkClick r:id="rId3"/>
              </a:rPr>
              <a:t>Calculator</a:t>
            </a:r>
            <a:r>
              <a:rPr lang="en-US" sz="1400" dirty="0" smtClean="0"/>
              <a:t>, 2014</a:t>
            </a:r>
            <a:endParaRPr lang="en-US" sz="1400" dirty="0"/>
          </a:p>
        </p:txBody>
      </p:sp>
    </p:spTree>
    <p:extLst>
      <p:ext uri="{BB962C8B-B14F-4D97-AF65-F5344CB8AC3E}">
        <p14:creationId xmlns:p14="http://schemas.microsoft.com/office/powerpoint/2010/main" val="4070490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Education Opportunity Act and </a:t>
            </a:r>
            <a:r>
              <a:rPr lang="en-US" dirty="0" err="1" smtClean="0"/>
              <a:t>OpenStax</a:t>
            </a:r>
            <a:r>
              <a:rPr lang="en-US" dirty="0" smtClean="0"/>
              <a:t>, an OER Leader</a:t>
            </a:r>
            <a:endParaRPr lang="en-US" dirty="0"/>
          </a:p>
        </p:txBody>
      </p:sp>
      <p:sp>
        <p:nvSpPr>
          <p:cNvPr id="5" name="TextBox 4"/>
          <p:cNvSpPr txBox="1"/>
          <p:nvPr/>
        </p:nvSpPr>
        <p:spPr>
          <a:xfrm>
            <a:off x="205620" y="5690158"/>
            <a:ext cx="4002379" cy="954107"/>
          </a:xfrm>
          <a:prstGeom prst="rect">
            <a:avLst/>
          </a:prstGeom>
          <a:noFill/>
        </p:spPr>
        <p:txBody>
          <a:bodyPr wrap="square" rtlCol="0">
            <a:spAutoFit/>
          </a:bodyPr>
          <a:lstStyle/>
          <a:p>
            <a:r>
              <a:rPr lang="en-US" sz="1400" dirty="0" smtClean="0"/>
              <a:t>SOURCE:  </a:t>
            </a:r>
          </a:p>
          <a:p>
            <a:r>
              <a:rPr lang="en-US" sz="1400" dirty="0" err="1" smtClean="0"/>
              <a:t>OpenStax</a:t>
            </a:r>
            <a:r>
              <a:rPr lang="en-US" sz="1400" dirty="0" smtClean="0"/>
              <a:t>, </a:t>
            </a:r>
            <a:r>
              <a:rPr lang="en-US" sz="1400" dirty="0" smtClean="0">
                <a:hlinkClick r:id="rId2"/>
              </a:rPr>
              <a:t>Faculty</a:t>
            </a:r>
            <a:r>
              <a:rPr lang="en-US" sz="1400" dirty="0" smtClean="0"/>
              <a:t>, 2014</a:t>
            </a:r>
          </a:p>
          <a:p>
            <a:r>
              <a:rPr lang="en-US" sz="1400" dirty="0" err="1"/>
              <a:t>OpenStax</a:t>
            </a:r>
            <a:r>
              <a:rPr lang="en-US" sz="1400" dirty="0"/>
              <a:t>, </a:t>
            </a:r>
            <a:r>
              <a:rPr lang="en-US" sz="1400" dirty="0">
                <a:hlinkClick r:id="rId3"/>
              </a:rPr>
              <a:t>HEOA</a:t>
            </a:r>
            <a:r>
              <a:rPr lang="en-US" sz="1400" dirty="0"/>
              <a:t>, 2014</a:t>
            </a:r>
          </a:p>
          <a:p>
            <a:endParaRPr lang="en-US" sz="1400" dirty="0"/>
          </a:p>
        </p:txBody>
      </p:sp>
      <p:pic>
        <p:nvPicPr>
          <p:cNvPr id="3" name="Picture 2" descr="HEOA_OpenStax.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9177" y="1800888"/>
            <a:ext cx="3625610" cy="4934857"/>
          </a:xfrm>
          <a:prstGeom prst="rect">
            <a:avLst/>
          </a:prstGeom>
        </p:spPr>
      </p:pic>
      <p:pic>
        <p:nvPicPr>
          <p:cNvPr id="7" name="Picture 6" descr="OpenstaxTItles.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620" y="2406952"/>
            <a:ext cx="4002379" cy="2344872"/>
          </a:xfrm>
          <a:prstGeom prst="rect">
            <a:avLst/>
          </a:prstGeom>
        </p:spPr>
      </p:pic>
    </p:spTree>
    <p:extLst>
      <p:ext uri="{BB962C8B-B14F-4D97-AF65-F5344CB8AC3E}">
        <p14:creationId xmlns:p14="http://schemas.microsoft.com/office/powerpoint/2010/main" val="4080396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9235" y="592666"/>
            <a:ext cx="5730575" cy="5693867"/>
          </a:xfrm>
          <a:prstGeom prst="rect">
            <a:avLst/>
          </a:prstGeom>
          <a:noFill/>
        </p:spPr>
        <p:txBody>
          <a:bodyPr wrap="square" rtlCol="0">
            <a:spAutoFit/>
          </a:bodyPr>
          <a:lstStyle/>
          <a:p>
            <a:pPr marL="285750" indent="-285750">
              <a:buFont typeface="Arial"/>
              <a:buChar char="•"/>
            </a:pPr>
            <a:r>
              <a:rPr lang="en-US" sz="2800" dirty="0" smtClean="0"/>
              <a:t>Many faculty members may have used the same textbooks for some period of time and may not be aware of how much the prices have increased in just the past 5 or 6 years.  </a:t>
            </a:r>
          </a:p>
          <a:p>
            <a:pPr marL="285750" indent="-285750">
              <a:buFont typeface="Arial"/>
              <a:buChar char="•"/>
            </a:pPr>
            <a:r>
              <a:rPr lang="en-US" sz="2800" dirty="0" smtClean="0"/>
              <a:t>Now is a good time to take a look at what the current prices are, consider what is really essential for the course, and perhaps work with the bookstore and the library to identify alternative materials. </a:t>
            </a:r>
          </a:p>
        </p:txBody>
      </p:sp>
      <p:sp>
        <p:nvSpPr>
          <p:cNvPr id="7" name="Rectangle 6"/>
          <p:cNvSpPr/>
          <p:nvPr/>
        </p:nvSpPr>
        <p:spPr>
          <a:xfrm>
            <a:off x="6802438" y="2459606"/>
            <a:ext cx="2057400" cy="3139321"/>
          </a:xfrm>
          <a:prstGeom prst="rect">
            <a:avLst/>
          </a:prstGeom>
        </p:spPr>
        <p:txBody>
          <a:bodyPr wrap="square">
            <a:spAutoFit/>
          </a:bodyPr>
          <a:lstStyle/>
          <a:p>
            <a:pPr algn="ctr"/>
            <a:r>
              <a:rPr lang="en-US" dirty="0" smtClean="0"/>
              <a:t>A single </a:t>
            </a:r>
            <a:r>
              <a:rPr lang="en-US" dirty="0"/>
              <a:t>book may not seem like </a:t>
            </a:r>
            <a:r>
              <a:rPr lang="en-US" dirty="0" smtClean="0"/>
              <a:t>much $, </a:t>
            </a:r>
            <a:r>
              <a:rPr lang="en-US" dirty="0"/>
              <a:t>but the </a:t>
            </a:r>
            <a:r>
              <a:rPr lang="en-US" dirty="0" smtClean="0"/>
              <a:t>aggregate financial impact for multiple courses </a:t>
            </a:r>
            <a:r>
              <a:rPr lang="en-US" dirty="0"/>
              <a:t>can mean that a student </a:t>
            </a:r>
            <a:r>
              <a:rPr lang="en-US" dirty="0" smtClean="0"/>
              <a:t>might </a:t>
            </a:r>
            <a:r>
              <a:rPr lang="en-US" dirty="0"/>
              <a:t>not acquire some books at all.  </a:t>
            </a:r>
          </a:p>
        </p:txBody>
      </p:sp>
      <p:pic>
        <p:nvPicPr>
          <p:cNvPr id="9" name="Picture Placeholder 6" descr="dollar-price-tag_318-10083.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63" b="463"/>
          <a:stretch>
            <a:fillRect/>
          </a:stretch>
        </p:blipFill>
        <p:spPr>
          <a:xfrm>
            <a:off x="7616223" y="780142"/>
            <a:ext cx="524760" cy="520096"/>
          </a:xfrm>
        </p:spPr>
      </p:pic>
      <p:pic>
        <p:nvPicPr>
          <p:cNvPr id="12" name="Picture Placeholder 6" descr="dollar-price-tag_318-10083.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63" b="463"/>
          <a:stretch>
            <a:fillRect/>
          </a:stretch>
        </p:blipFill>
        <p:spPr>
          <a:xfrm>
            <a:off x="7353843" y="6076690"/>
            <a:ext cx="524760" cy="520096"/>
          </a:xfrm>
        </p:spPr>
      </p:pic>
      <p:pic>
        <p:nvPicPr>
          <p:cNvPr id="14" name="Picture Placeholder 6" descr="dollar-price-tag_318-10083.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63" b="463"/>
          <a:stretch>
            <a:fillRect/>
          </a:stretch>
        </p:blipFill>
        <p:spPr>
          <a:xfrm>
            <a:off x="8403363" y="6119023"/>
            <a:ext cx="524760" cy="520096"/>
          </a:xfrm>
        </p:spPr>
      </p:pic>
      <p:pic>
        <p:nvPicPr>
          <p:cNvPr id="15" name="Picture Placeholder 6" descr="dollar-price-tag_318-10083.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63" b="463"/>
          <a:stretch>
            <a:fillRect/>
          </a:stretch>
        </p:blipFill>
        <p:spPr>
          <a:xfrm>
            <a:off x="6905135" y="6076690"/>
            <a:ext cx="524760" cy="520096"/>
          </a:xfrm>
        </p:spPr>
      </p:pic>
      <p:pic>
        <p:nvPicPr>
          <p:cNvPr id="16" name="Picture Placeholder 6" descr="dollar-price-tag_318-10083.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63" b="463"/>
          <a:stretch>
            <a:fillRect/>
          </a:stretch>
        </p:blipFill>
        <p:spPr>
          <a:xfrm>
            <a:off x="7160257" y="5598927"/>
            <a:ext cx="524760" cy="520096"/>
          </a:xfrm>
        </p:spPr>
      </p:pic>
      <p:pic>
        <p:nvPicPr>
          <p:cNvPr id="17" name="Picture Placeholder 6" descr="dollar-price-tag_318-10083.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63" b="463"/>
          <a:stretch>
            <a:fillRect/>
          </a:stretch>
        </p:blipFill>
        <p:spPr>
          <a:xfrm>
            <a:off x="7760008" y="5598927"/>
            <a:ext cx="524760" cy="520096"/>
          </a:xfrm>
        </p:spPr>
      </p:pic>
      <p:pic>
        <p:nvPicPr>
          <p:cNvPr id="13" name="Picture Placeholder 6" descr="dollar-price-tag_318-10083.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63" b="463"/>
          <a:stretch>
            <a:fillRect/>
          </a:stretch>
        </p:blipFill>
        <p:spPr>
          <a:xfrm>
            <a:off x="7878603" y="6076690"/>
            <a:ext cx="524760" cy="520096"/>
          </a:xfrm>
        </p:spPr>
      </p:pic>
      <p:pic>
        <p:nvPicPr>
          <p:cNvPr id="18" name="Picture Placeholder 6" descr="dollar-price-tag_318-10083.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63" b="463"/>
          <a:stretch>
            <a:fillRect/>
          </a:stretch>
        </p:blipFill>
        <p:spPr>
          <a:xfrm>
            <a:off x="8284768" y="5598927"/>
            <a:ext cx="524760" cy="520096"/>
          </a:xfrm>
        </p:spPr>
      </p:pic>
    </p:spTree>
    <p:extLst>
      <p:ext uri="{BB962C8B-B14F-4D97-AF65-F5344CB8AC3E}">
        <p14:creationId xmlns:p14="http://schemas.microsoft.com/office/powerpoint/2010/main" val="3611683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95" y="1297556"/>
            <a:ext cx="6181611" cy="1162050"/>
          </a:xfrm>
        </p:spPr>
        <p:txBody>
          <a:bodyPr/>
          <a:lstStyle/>
          <a:p>
            <a:r>
              <a:rPr lang="en-US" dirty="0" smtClean="0"/>
              <a:t>A Provocative Analogy?</a:t>
            </a:r>
            <a:endParaRPr lang="en-US" dirty="0"/>
          </a:p>
        </p:txBody>
      </p:sp>
      <p:sp>
        <p:nvSpPr>
          <p:cNvPr id="3" name="Text Placeholder 2"/>
          <p:cNvSpPr>
            <a:spLocks noGrp="1"/>
          </p:cNvSpPr>
          <p:nvPr>
            <p:ph type="body" sz="half" idx="2"/>
          </p:nvPr>
        </p:nvSpPr>
        <p:spPr>
          <a:xfrm>
            <a:off x="380554" y="2741991"/>
            <a:ext cx="6179566" cy="2392363"/>
          </a:xfrm>
        </p:spPr>
        <p:txBody>
          <a:bodyPr>
            <a:normAutofit fontScale="92500" lnSpcReduction="20000"/>
          </a:bodyPr>
          <a:lstStyle/>
          <a:p>
            <a:r>
              <a:rPr lang="en-US" sz="2400" dirty="0"/>
              <a:t>“R. Preston McAfee, an economics professor at Cal Tech, </a:t>
            </a:r>
            <a:r>
              <a:rPr lang="en-US" sz="2400" dirty="0" smtClean="0"/>
              <a:t>[suggests] </a:t>
            </a:r>
            <a:r>
              <a:rPr lang="en-US" sz="2400" dirty="0"/>
              <a:t>that both textbook publishers and drug makers benefit from the problem of  ‘moral hazards’ — that is, the doctor who prescribes medication and the professor who requires a textbook don’t have to bear the cost and thus usually don’t think twice about it.”</a:t>
            </a:r>
          </a:p>
          <a:p>
            <a:endParaRPr lang="en-US" dirty="0"/>
          </a:p>
        </p:txBody>
      </p:sp>
      <p:sp>
        <p:nvSpPr>
          <p:cNvPr id="8" name="TextBox 7"/>
          <p:cNvSpPr txBox="1"/>
          <p:nvPr/>
        </p:nvSpPr>
        <p:spPr>
          <a:xfrm>
            <a:off x="381095" y="5971107"/>
            <a:ext cx="6179566" cy="523220"/>
          </a:xfrm>
          <a:prstGeom prst="rect">
            <a:avLst/>
          </a:prstGeom>
          <a:noFill/>
        </p:spPr>
        <p:txBody>
          <a:bodyPr wrap="square" rtlCol="0">
            <a:spAutoFit/>
          </a:bodyPr>
          <a:lstStyle/>
          <a:p>
            <a:r>
              <a:rPr lang="en-US" sz="1400" dirty="0" smtClean="0"/>
              <a:t>SOURCE</a:t>
            </a:r>
            <a:r>
              <a:rPr lang="en-US" sz="1400" dirty="0"/>
              <a:t>:  Link by </a:t>
            </a:r>
            <a:r>
              <a:rPr lang="en-US" sz="1400" dirty="0" smtClean="0"/>
              <a:t>Link</a:t>
            </a:r>
            <a:r>
              <a:rPr lang="en-US" sz="1400" dirty="0" smtClean="0">
                <a:hlinkClick r:id="rId2"/>
              </a:rPr>
              <a:t>. Don’t </a:t>
            </a:r>
            <a:r>
              <a:rPr lang="en-US" sz="1400" dirty="0">
                <a:hlinkClick r:id="rId2"/>
              </a:rPr>
              <a:t>Buy That Textbook, Download It </a:t>
            </a:r>
            <a:r>
              <a:rPr lang="en-US" sz="1400" dirty="0" smtClean="0">
                <a:hlinkClick r:id="rId2"/>
              </a:rPr>
              <a:t>Free</a:t>
            </a:r>
            <a:r>
              <a:rPr lang="en-US" sz="1400" dirty="0" smtClean="0"/>
              <a:t>.  </a:t>
            </a:r>
          </a:p>
          <a:p>
            <a:r>
              <a:rPr lang="en-US" sz="1400" dirty="0" smtClean="0"/>
              <a:t>Noam Cohen. September </a:t>
            </a:r>
            <a:r>
              <a:rPr lang="en-US" sz="1400" dirty="0"/>
              <a:t>15, </a:t>
            </a:r>
            <a:r>
              <a:rPr lang="en-US" sz="1400" dirty="0" smtClean="0"/>
              <a:t>2008.  New York Times.  </a:t>
            </a:r>
            <a:endParaRPr lang="en-US" sz="1400" dirty="0"/>
          </a:p>
        </p:txBody>
      </p:sp>
      <p:pic>
        <p:nvPicPr>
          <p:cNvPr id="19" name="Picture 18" descr="rx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813" y="643467"/>
            <a:ext cx="1219199" cy="1219199"/>
          </a:xfrm>
          <a:prstGeom prst="rect">
            <a:avLst/>
          </a:prstGeom>
        </p:spPr>
      </p:pic>
      <p:sp>
        <p:nvSpPr>
          <p:cNvPr id="6" name="Picture Placeholder 5"/>
          <p:cNvSpPr>
            <a:spLocks noGrp="1"/>
          </p:cNvSpPr>
          <p:nvPr>
            <p:ph type="pic" sz="quarter" idx="13"/>
          </p:nvPr>
        </p:nvSpPr>
        <p:spPr/>
      </p:sp>
      <p:sp>
        <p:nvSpPr>
          <p:cNvPr id="10" name="Picture Placeholder 9"/>
          <p:cNvSpPr>
            <a:spLocks noGrp="1"/>
          </p:cNvSpPr>
          <p:nvPr>
            <p:ph type="pic" sz="quarter" idx="13"/>
          </p:nvPr>
        </p:nvSpPr>
        <p:spPr/>
      </p:sp>
      <p:sp>
        <p:nvSpPr>
          <p:cNvPr id="11" name="Picture Placeholder 10"/>
          <p:cNvSpPr>
            <a:spLocks noGrp="1"/>
          </p:cNvSpPr>
          <p:nvPr>
            <p:ph type="pic" sz="quarter" idx="13"/>
          </p:nvPr>
        </p:nvSpPr>
        <p:spPr/>
      </p:sp>
      <p:sp>
        <p:nvSpPr>
          <p:cNvPr id="20" name="Picture Placeholder 19"/>
          <p:cNvSpPr>
            <a:spLocks noGrp="1"/>
          </p:cNvSpPr>
          <p:nvPr>
            <p:ph type="pic" sz="quarter" idx="13"/>
          </p:nvPr>
        </p:nvSpPr>
        <p:spPr/>
      </p:sp>
      <p:sp>
        <p:nvSpPr>
          <p:cNvPr id="21" name="Picture Placeholder 20"/>
          <p:cNvSpPr>
            <a:spLocks noGrp="1"/>
          </p:cNvSpPr>
          <p:nvPr>
            <p:ph type="pic" sz="quarter" idx="13"/>
          </p:nvPr>
        </p:nvSpPr>
        <p:spPr/>
      </p:sp>
      <p:pic>
        <p:nvPicPr>
          <p:cNvPr id="25" name="Picture Placeholder 24" descr="AffordabilityAccessibilityChoice.jpg"/>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66810" b="-66810"/>
          <a:stretch>
            <a:fillRect/>
          </a:stretch>
        </p:blipFill>
        <p:spPr/>
      </p:pic>
      <p:pic>
        <p:nvPicPr>
          <p:cNvPr id="24" name="Picture Placeholder 23" descr="choice.jpg"/>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2335" r="12335"/>
          <a:stretch>
            <a:fillRect/>
          </a:stretch>
        </p:blipFill>
        <p:spPr>
          <a:xfrm>
            <a:off x="6802438" y="4454525"/>
            <a:ext cx="2057400" cy="2039938"/>
          </a:xfrm>
        </p:spPr>
      </p:pic>
    </p:spTree>
    <p:extLst>
      <p:ext uri="{BB962C8B-B14F-4D97-AF65-F5344CB8AC3E}">
        <p14:creationId xmlns:p14="http://schemas.microsoft.com/office/powerpoint/2010/main" val="1453290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5999" y="3124200"/>
            <a:ext cx="6722533" cy="1371600"/>
          </a:xfrm>
        </p:spPr>
        <p:txBody>
          <a:bodyPr>
            <a:normAutofit/>
          </a:bodyPr>
          <a:lstStyle/>
          <a:p>
            <a:r>
              <a:rPr lang="en-US" sz="4000" dirty="0"/>
              <a:t>Supplementary Materials</a:t>
            </a:r>
          </a:p>
        </p:txBody>
      </p:sp>
      <p:sp>
        <p:nvSpPr>
          <p:cNvPr id="5" name="Text Placeholder 4"/>
          <p:cNvSpPr>
            <a:spLocks noGrp="1"/>
          </p:cNvSpPr>
          <p:nvPr>
            <p:ph type="body" idx="1"/>
          </p:nvPr>
        </p:nvSpPr>
        <p:spPr/>
        <p:txBody>
          <a:bodyPr>
            <a:normAutofit/>
          </a:bodyPr>
          <a:lstStyle/>
          <a:p>
            <a:r>
              <a:rPr lang="en-US" sz="2800" dirty="0" err="1" smtClean="0"/>
              <a:t>Handout,Videos</a:t>
            </a:r>
            <a:r>
              <a:rPr lang="en-US" sz="2800" dirty="0" smtClean="0"/>
              <a:t>, Readings</a:t>
            </a:r>
            <a:endParaRPr lang="en-US" sz="2800" dirty="0"/>
          </a:p>
        </p:txBody>
      </p:sp>
    </p:spTree>
    <p:extLst>
      <p:ext uri="{BB962C8B-B14F-4D97-AF65-F5344CB8AC3E}">
        <p14:creationId xmlns:p14="http://schemas.microsoft.com/office/powerpoint/2010/main" val="577678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773811"/>
          </a:xfrm>
        </p:spPr>
        <p:txBody>
          <a:bodyPr/>
          <a:lstStyle/>
          <a:p>
            <a:r>
              <a:rPr lang="en-US" dirty="0" smtClean="0"/>
              <a:t>Great Handout</a:t>
            </a:r>
            <a:endParaRPr lang="en-US" dirty="0"/>
          </a:p>
        </p:txBody>
      </p:sp>
      <p:sp>
        <p:nvSpPr>
          <p:cNvPr id="3" name="Rectangle 2"/>
          <p:cNvSpPr/>
          <p:nvPr/>
        </p:nvSpPr>
        <p:spPr>
          <a:xfrm>
            <a:off x="387048" y="5138342"/>
            <a:ext cx="8091714" cy="2031325"/>
          </a:xfrm>
          <a:prstGeom prst="rect">
            <a:avLst/>
          </a:prstGeom>
        </p:spPr>
        <p:txBody>
          <a:bodyPr wrap="square">
            <a:spAutoFit/>
          </a:bodyPr>
          <a:lstStyle/>
          <a:p>
            <a:endParaRPr lang="en-US" dirty="0"/>
          </a:p>
          <a:p>
            <a:endParaRPr lang="en-US" dirty="0"/>
          </a:p>
          <a:p>
            <a:r>
              <a:rPr lang="en-US" dirty="0" smtClean="0">
                <a:hlinkClick r:id="rId2"/>
              </a:rPr>
              <a:t>OER </a:t>
            </a:r>
            <a:r>
              <a:rPr lang="en-US" dirty="0">
                <a:hlinkClick r:id="rId2"/>
              </a:rPr>
              <a:t>Basics</a:t>
            </a:r>
            <a:endParaRPr lang="en-US" dirty="0"/>
          </a:p>
          <a:p>
            <a:r>
              <a:rPr lang="en-US" dirty="0" smtClean="0"/>
              <a:t>2014 OER </a:t>
            </a:r>
            <a:r>
              <a:rPr lang="en-US" dirty="0"/>
              <a:t>handout put together by the Center for Open Educational Resources and Language </a:t>
            </a:r>
            <a:r>
              <a:rPr lang="en-US" dirty="0" smtClean="0"/>
              <a:t>Learning.  Free to </a:t>
            </a:r>
            <a:r>
              <a:rPr lang="en-US" dirty="0"/>
              <a:t>adapt under their Creative Commons "By" license. </a:t>
            </a:r>
            <a:endParaRPr lang="en-US" dirty="0" smtClean="0"/>
          </a:p>
          <a:p>
            <a:endParaRPr lang="en-US" dirty="0"/>
          </a:p>
        </p:txBody>
      </p:sp>
      <p:pic>
        <p:nvPicPr>
          <p:cNvPr id="5" name="Picture 4" descr="OERBasicsHandout.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285" y="1257905"/>
            <a:ext cx="6035523" cy="4215873"/>
          </a:xfrm>
          <a:prstGeom prst="rect">
            <a:avLst/>
          </a:prstGeom>
          <a:ln w="3175" cmpd="sng">
            <a:solidFill>
              <a:schemeClr val="tx1"/>
            </a:solidFill>
          </a:ln>
        </p:spPr>
      </p:pic>
    </p:spTree>
    <p:extLst>
      <p:ext uri="{BB962C8B-B14F-4D97-AF65-F5344CB8AC3E}">
        <p14:creationId xmlns:p14="http://schemas.microsoft.com/office/powerpoint/2010/main" val="2852782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773811"/>
          </a:xfrm>
        </p:spPr>
        <p:txBody>
          <a:bodyPr/>
          <a:lstStyle/>
          <a:p>
            <a:r>
              <a:rPr lang="en-US" dirty="0" smtClean="0"/>
              <a:t>Videos</a:t>
            </a:r>
            <a:endParaRPr lang="en-US" dirty="0"/>
          </a:p>
        </p:txBody>
      </p:sp>
      <p:sp>
        <p:nvSpPr>
          <p:cNvPr id="3" name="Rectangle 2"/>
          <p:cNvSpPr/>
          <p:nvPr/>
        </p:nvSpPr>
        <p:spPr>
          <a:xfrm>
            <a:off x="387048" y="4666626"/>
            <a:ext cx="2963333" cy="1477328"/>
          </a:xfrm>
          <a:prstGeom prst="rect">
            <a:avLst/>
          </a:prstGeom>
        </p:spPr>
        <p:txBody>
          <a:bodyPr wrap="square">
            <a:spAutoFit/>
          </a:bodyPr>
          <a:lstStyle/>
          <a:p>
            <a:r>
              <a:rPr lang="en-US" dirty="0" smtClean="0"/>
              <a:t>The </a:t>
            </a:r>
            <a:r>
              <a:rPr lang="en-US" dirty="0"/>
              <a:t>Impact of A Free </a:t>
            </a:r>
            <a:r>
              <a:rPr lang="en-US" dirty="0" smtClean="0"/>
              <a:t>Book</a:t>
            </a:r>
          </a:p>
          <a:p>
            <a:r>
              <a:rPr lang="en-US" dirty="0" smtClean="0"/>
              <a:t>2013 </a:t>
            </a:r>
            <a:r>
              <a:rPr lang="en-US" dirty="0" err="1" smtClean="0"/>
              <a:t>OpenStax</a:t>
            </a:r>
            <a:r>
              <a:rPr lang="en-US" dirty="0" smtClean="0"/>
              <a:t> College</a:t>
            </a:r>
          </a:p>
          <a:p>
            <a:r>
              <a:rPr lang="en-US" dirty="0" smtClean="0">
                <a:hlinkClick r:id="rId2"/>
              </a:rPr>
              <a:t>Watch </a:t>
            </a:r>
            <a:r>
              <a:rPr lang="en-US" dirty="0">
                <a:hlinkClick r:id="rId2"/>
              </a:rPr>
              <a:t>the </a:t>
            </a:r>
            <a:r>
              <a:rPr lang="en-US" dirty="0" smtClean="0">
                <a:hlinkClick r:id="rId2"/>
              </a:rPr>
              <a:t>Video</a:t>
            </a:r>
            <a:endParaRPr lang="en-US" dirty="0"/>
          </a:p>
          <a:p>
            <a:endParaRPr lang="en-US" dirty="0"/>
          </a:p>
          <a:p>
            <a:endParaRPr lang="en-US" dirty="0"/>
          </a:p>
        </p:txBody>
      </p:sp>
      <p:sp>
        <p:nvSpPr>
          <p:cNvPr id="4" name="TextBox 3"/>
          <p:cNvSpPr txBox="1"/>
          <p:nvPr/>
        </p:nvSpPr>
        <p:spPr>
          <a:xfrm>
            <a:off x="4572000" y="4442500"/>
            <a:ext cx="4197048" cy="1200329"/>
          </a:xfrm>
          <a:prstGeom prst="rect">
            <a:avLst/>
          </a:prstGeom>
          <a:noFill/>
        </p:spPr>
        <p:txBody>
          <a:bodyPr wrap="square" rtlCol="0">
            <a:spAutoFit/>
          </a:bodyPr>
          <a:lstStyle/>
          <a:p>
            <a:endParaRPr lang="en-US" u="sng" dirty="0"/>
          </a:p>
          <a:p>
            <a:r>
              <a:rPr lang="en-US" dirty="0" smtClean="0"/>
              <a:t>Georgia College and State University</a:t>
            </a:r>
          </a:p>
          <a:p>
            <a:r>
              <a:rPr lang="en-US" dirty="0" smtClean="0"/>
              <a:t>2014 Affordable Learning Georgia</a:t>
            </a:r>
          </a:p>
          <a:p>
            <a:r>
              <a:rPr lang="en-US" dirty="0" smtClean="0">
                <a:hlinkClick r:id="rId3"/>
              </a:rPr>
              <a:t>Watch the Video</a:t>
            </a:r>
            <a:endParaRPr lang="en-US" dirty="0"/>
          </a:p>
        </p:txBody>
      </p:sp>
      <p:pic>
        <p:nvPicPr>
          <p:cNvPr id="5" name="Picture 4" descr="OPenStax_OER.tiff">
            <a:hlinkClick r:id="rId2"/>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474" y="1874763"/>
            <a:ext cx="3313489" cy="2314761"/>
          </a:xfrm>
          <a:prstGeom prst="rect">
            <a:avLst/>
          </a:prstGeom>
          <a:ln w="3175" cmpd="sng">
            <a:solidFill>
              <a:schemeClr val="tx1"/>
            </a:solidFill>
          </a:ln>
        </p:spPr>
      </p:pic>
      <p:pic>
        <p:nvPicPr>
          <p:cNvPr id="6" name="Picture 5" descr="ALG_GCSU.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8762" y="1874763"/>
            <a:ext cx="3160285" cy="2338016"/>
          </a:xfrm>
          <a:prstGeom prst="rect">
            <a:avLst/>
          </a:prstGeom>
          <a:ln w="3175" cmpd="sng">
            <a:solidFill>
              <a:schemeClr val="tx1"/>
            </a:solidFill>
          </a:ln>
        </p:spPr>
      </p:pic>
    </p:spTree>
    <p:extLst>
      <p:ext uri="{BB962C8B-B14F-4D97-AF65-F5344CB8AC3E}">
        <p14:creationId xmlns:p14="http://schemas.microsoft.com/office/powerpoint/2010/main" val="4046520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714" y="732428"/>
            <a:ext cx="8152190" cy="5909311"/>
          </a:xfrm>
          <a:prstGeom prst="rect">
            <a:avLst/>
          </a:prstGeom>
        </p:spPr>
        <p:txBody>
          <a:bodyPr wrap="square">
            <a:spAutoFit/>
          </a:bodyPr>
          <a:lstStyle/>
          <a:p>
            <a:endParaRPr lang="en-US" dirty="0"/>
          </a:p>
          <a:p>
            <a:r>
              <a:rPr lang="en-US" u="sng" dirty="0">
                <a:hlinkClick r:id="rId2"/>
              </a:rPr>
              <a:t>Baraniuk, R. G., &amp; Burrus, C. (2008). Global Warming Toward Open Educational Resources. Communications Of The ACM, 51(9), 30-32</a:t>
            </a:r>
            <a:r>
              <a:rPr lang="en-US" u="sng" dirty="0" smtClean="0">
                <a:hlinkClick r:id="rId2"/>
              </a:rPr>
              <a:t>.</a:t>
            </a:r>
          </a:p>
          <a:p>
            <a:endParaRPr lang="en-US" u="sng" dirty="0" smtClean="0">
              <a:hlinkClick r:id="rId2"/>
            </a:endParaRPr>
          </a:p>
          <a:p>
            <a:r>
              <a:rPr lang="en-US" u="sng" dirty="0">
                <a:hlinkClick r:id="rId3"/>
              </a:rPr>
              <a:t>Center for American Progress (2012) Dramatically Bringing Down the Cost of Education with OER.</a:t>
            </a:r>
          </a:p>
          <a:p>
            <a:r>
              <a:rPr lang="en-US" dirty="0"/>
              <a:t> </a:t>
            </a:r>
          </a:p>
          <a:p>
            <a:r>
              <a:rPr lang="en-US" u="sng" dirty="0"/>
              <a:t>EDUCAUSE Library (2013). Open Educational Resources (OER)</a:t>
            </a:r>
          </a:p>
          <a:p>
            <a:endParaRPr lang="en-US" u="sng" dirty="0" smtClean="0">
              <a:hlinkClick r:id="rId4"/>
            </a:endParaRPr>
          </a:p>
          <a:p>
            <a:r>
              <a:rPr lang="en-US" u="sng" dirty="0" smtClean="0">
                <a:hlinkClick r:id="rId4"/>
              </a:rPr>
              <a:t>Lumina </a:t>
            </a:r>
            <a:r>
              <a:rPr lang="en-US" u="sng" dirty="0">
                <a:hlinkClick r:id="rId4"/>
              </a:rPr>
              <a:t>Foundation (2013) Turning the Page. An economic analysis of the market for textbooks: Current conditions, new developments and policy options</a:t>
            </a:r>
          </a:p>
          <a:p>
            <a:endParaRPr lang="en-US" dirty="0"/>
          </a:p>
          <a:p>
            <a:r>
              <a:rPr lang="en-US" dirty="0">
                <a:hlinkClick r:id="rId5"/>
              </a:rPr>
              <a:t>ITHAKA (2014) Opening the Textbook:  New Opportunities for Libraries and Publishers</a:t>
            </a:r>
          </a:p>
          <a:p>
            <a:endParaRPr lang="en-US" dirty="0"/>
          </a:p>
          <a:p>
            <a:r>
              <a:rPr lang="en-US" u="sng" dirty="0">
                <a:hlinkClick r:id="rId6"/>
              </a:rPr>
              <a:t>U.S. Government Accountability Office (2005). College Textbooks: Enhanced Offerings Appear to Drive Recent Price </a:t>
            </a:r>
            <a:r>
              <a:rPr lang="en-US" u="sng" dirty="0" smtClean="0">
                <a:hlinkClick r:id="rId6"/>
              </a:rPr>
              <a:t>Increases</a:t>
            </a:r>
          </a:p>
          <a:p>
            <a:endParaRPr lang="en-US" u="sng" dirty="0">
              <a:hlinkClick r:id="rId7"/>
            </a:endParaRPr>
          </a:p>
          <a:p>
            <a:r>
              <a:rPr lang="en-US" u="sng" dirty="0">
                <a:hlinkClick r:id="rId8"/>
              </a:rPr>
              <a:t>U.S. Government Accountability Office (</a:t>
            </a:r>
            <a:r>
              <a:rPr lang="en-US" u="sng" dirty="0" smtClean="0">
                <a:hlinkClick r:id="rId8"/>
              </a:rPr>
              <a:t>2013)</a:t>
            </a:r>
            <a:r>
              <a:rPr lang="en-US" u="sng" dirty="0">
                <a:hlinkClick r:id="rId8"/>
              </a:rPr>
              <a:t>. College </a:t>
            </a:r>
            <a:r>
              <a:rPr lang="en-US" u="sng" dirty="0" smtClean="0">
                <a:hlinkClick r:id="rId8"/>
              </a:rPr>
              <a:t>Textbooks: </a:t>
            </a:r>
            <a:r>
              <a:rPr lang="en-US" dirty="0" smtClean="0">
                <a:hlinkClick r:id="rId8"/>
              </a:rPr>
              <a:t>Students </a:t>
            </a:r>
            <a:r>
              <a:rPr lang="en-US" dirty="0">
                <a:hlinkClick r:id="rId8"/>
              </a:rPr>
              <a:t>Have Greater Access to Textbook Information</a:t>
            </a:r>
            <a:endParaRPr lang="en-US" dirty="0"/>
          </a:p>
        </p:txBody>
      </p:sp>
      <p:sp>
        <p:nvSpPr>
          <p:cNvPr id="4" name="Title 1"/>
          <p:cNvSpPr>
            <a:spLocks noGrp="1"/>
          </p:cNvSpPr>
          <p:nvPr>
            <p:ph type="title"/>
          </p:nvPr>
        </p:nvSpPr>
        <p:spPr>
          <a:xfrm>
            <a:off x="498474" y="345522"/>
            <a:ext cx="7556313" cy="773811"/>
          </a:xfrm>
        </p:spPr>
        <p:txBody>
          <a:bodyPr/>
          <a:lstStyle/>
          <a:p>
            <a:r>
              <a:rPr lang="en-US" dirty="0" smtClean="0"/>
              <a:t>Readings</a:t>
            </a:r>
            <a:endParaRPr lang="en-US" dirty="0"/>
          </a:p>
        </p:txBody>
      </p:sp>
    </p:spTree>
    <p:extLst>
      <p:ext uri="{BB962C8B-B14F-4D97-AF65-F5344CB8AC3E}">
        <p14:creationId xmlns:p14="http://schemas.microsoft.com/office/powerpoint/2010/main" val="3544789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98474" y="1346200"/>
            <a:ext cx="8226426" cy="4991100"/>
          </a:xfrm>
        </p:spPr>
        <p:txBody>
          <a:bodyPr>
            <a:noAutofit/>
          </a:bodyPr>
          <a:lstStyle/>
          <a:p>
            <a:r>
              <a:rPr lang="en-US" sz="2800" b="1" dirty="0" smtClean="0"/>
              <a:t>Textbook Trends and Issues</a:t>
            </a:r>
          </a:p>
          <a:p>
            <a:r>
              <a:rPr lang="en-US" sz="2800" b="1" dirty="0"/>
              <a:t>Supplementary Materials</a:t>
            </a:r>
          </a:p>
          <a:p>
            <a:r>
              <a:rPr lang="en-US" sz="2800" b="1" dirty="0" smtClean="0"/>
              <a:t>Affordable Learning Georgia Background</a:t>
            </a:r>
          </a:p>
          <a:p>
            <a:r>
              <a:rPr lang="en-US" sz="2800" b="1" dirty="0" smtClean="0"/>
              <a:t>Affordability, Choice, Accessibility</a:t>
            </a:r>
          </a:p>
          <a:p>
            <a:r>
              <a:rPr lang="en-US" sz="2800" b="1" dirty="0" smtClean="0"/>
              <a:t>Next Steps</a:t>
            </a:r>
          </a:p>
        </p:txBody>
      </p:sp>
    </p:spTree>
    <p:extLst>
      <p:ext uri="{BB962C8B-B14F-4D97-AF65-F5344CB8AC3E}">
        <p14:creationId xmlns:p14="http://schemas.microsoft.com/office/powerpoint/2010/main" val="1776152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5999" y="3124200"/>
            <a:ext cx="6722533" cy="1371600"/>
          </a:xfrm>
        </p:spPr>
        <p:txBody>
          <a:bodyPr>
            <a:normAutofit/>
          </a:bodyPr>
          <a:lstStyle/>
          <a:p>
            <a:r>
              <a:rPr lang="en-US" sz="4000" dirty="0" smtClean="0"/>
              <a:t>Affordable Learning Georgia</a:t>
            </a:r>
            <a:endParaRPr lang="en-US" sz="4000" dirty="0"/>
          </a:p>
        </p:txBody>
      </p:sp>
      <p:sp>
        <p:nvSpPr>
          <p:cNvPr id="5" name="Text Placeholder 4"/>
          <p:cNvSpPr>
            <a:spLocks noGrp="1"/>
          </p:cNvSpPr>
          <p:nvPr>
            <p:ph type="body" idx="1"/>
          </p:nvPr>
        </p:nvSpPr>
        <p:spPr/>
        <p:txBody>
          <a:bodyPr>
            <a:normAutofit/>
          </a:bodyPr>
          <a:lstStyle/>
          <a:p>
            <a:r>
              <a:rPr lang="en-US" sz="2800" dirty="0" smtClean="0"/>
              <a:t>A Brief Overview</a:t>
            </a:r>
            <a:endParaRPr lang="en-US" sz="2800" dirty="0"/>
          </a:p>
        </p:txBody>
      </p:sp>
    </p:spTree>
    <p:extLst>
      <p:ext uri="{BB962C8B-B14F-4D97-AF65-F5344CB8AC3E}">
        <p14:creationId xmlns:p14="http://schemas.microsoft.com/office/powerpoint/2010/main" val="3156004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02439" y="292316"/>
            <a:ext cx="2036762" cy="1975396"/>
          </a:xfrm>
        </p:spPr>
        <p:txBody>
          <a:bodyPr>
            <a:noAutofit/>
          </a:bodyPr>
          <a:lstStyle/>
          <a:p>
            <a:pPr algn="ctr"/>
            <a:r>
              <a:rPr lang="en-US" sz="2400" dirty="0" smtClean="0"/>
              <a:t/>
            </a:r>
            <a:br>
              <a:rPr lang="en-US" sz="2400" dirty="0" smtClean="0"/>
            </a:br>
            <a:r>
              <a:rPr lang="en-US" sz="2400" dirty="0" smtClean="0">
                <a:solidFill>
                  <a:srgbClr val="FFFFFF"/>
                </a:solidFill>
              </a:rPr>
              <a:t>Affordability Accessibility Choice</a:t>
            </a:r>
            <a:endParaRPr lang="en-US" sz="2400" dirty="0">
              <a:solidFill>
                <a:srgbClr val="FFFFFF"/>
              </a:solidFill>
            </a:endParaRPr>
          </a:p>
        </p:txBody>
      </p:sp>
      <p:sp>
        <p:nvSpPr>
          <p:cNvPr id="5" name="Subtitle 4"/>
          <p:cNvSpPr>
            <a:spLocks noGrp="1"/>
          </p:cNvSpPr>
          <p:nvPr>
            <p:ph type="subTitle" idx="1"/>
          </p:nvPr>
        </p:nvSpPr>
        <p:spPr>
          <a:xfrm>
            <a:off x="169333" y="4416425"/>
            <a:ext cx="8974667" cy="1722219"/>
          </a:xfrm>
        </p:spPr>
        <p:txBody>
          <a:bodyPr>
            <a:noAutofit/>
          </a:bodyPr>
          <a:lstStyle/>
          <a:p>
            <a:r>
              <a:rPr lang="en-US" b="1" dirty="0" smtClean="0"/>
              <a:t>USG Strategic Imperative 1:  Academic </a:t>
            </a:r>
            <a:r>
              <a:rPr lang="en-US" b="1" dirty="0"/>
              <a:t>Excellence and Degree Completion</a:t>
            </a:r>
          </a:p>
          <a:p>
            <a:r>
              <a:rPr lang="en-US" dirty="0"/>
              <a:t>We will maximize our resources and strengthen educational partnerships to ensure that Georgians have a seamless educational system that is both affordable and of the highest quality.</a:t>
            </a:r>
          </a:p>
          <a:p>
            <a:endParaRPr lang="en-US" b="1" dirty="0" smtClean="0"/>
          </a:p>
          <a:p>
            <a:r>
              <a:rPr lang="en-US" b="1" dirty="0" smtClean="0"/>
              <a:t>Actions for Flexible Degree Options:  Develop </a:t>
            </a:r>
            <a:r>
              <a:rPr lang="en-US" b="1" dirty="0"/>
              <a:t>New, Flexible, and Affordable Degree </a:t>
            </a:r>
            <a:r>
              <a:rPr lang="en-US" b="1" dirty="0" smtClean="0"/>
              <a:t>Options</a:t>
            </a:r>
            <a:endParaRPr lang="en-US" b="1" dirty="0"/>
          </a:p>
          <a:p>
            <a:r>
              <a:rPr lang="en-US" dirty="0"/>
              <a:t>The USG is committed to the development of new and flexible general education and degree program pathways that promote affordable and high-quality course and degree completion options to Georgians. Next generation academic program structures and innovations in distance learning, prior learning assessment, and open courses and learning resources provide opportunities for great expansion of the academic enterprise</a:t>
            </a:r>
          </a:p>
        </p:txBody>
      </p:sp>
      <p:pic>
        <p:nvPicPr>
          <p:cNvPr id="11" name="Picture Placeholder 10" descr="BOR_logo_white.png"/>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718" r="-718"/>
          <a:stretch>
            <a:fillRect/>
          </a:stretch>
        </p:blipFill>
        <p:spPr>
          <a:solidFill>
            <a:schemeClr val="accent2"/>
          </a:solidFill>
        </p:spPr>
      </p:pic>
      <p:pic>
        <p:nvPicPr>
          <p:cNvPr id="10" name="Picture Placeholder 9" descr="USG_strategicplan.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682" b="-3682"/>
          <a:stretch>
            <a:fillRect/>
          </a:stretch>
        </p:blipFill>
        <p:spPr>
          <a:xfrm>
            <a:off x="6802438" y="2378075"/>
            <a:ext cx="2057400" cy="2038350"/>
          </a:xfrm>
        </p:spPr>
      </p:pic>
      <p:sp>
        <p:nvSpPr>
          <p:cNvPr id="6" name="Text Placeholder 5"/>
          <p:cNvSpPr>
            <a:spLocks noGrp="1"/>
          </p:cNvSpPr>
          <p:nvPr>
            <p:ph type="body" sz="half" idx="2"/>
          </p:nvPr>
        </p:nvSpPr>
        <p:spPr>
          <a:xfrm>
            <a:off x="975783" y="759041"/>
            <a:ext cx="3086100" cy="2040905"/>
          </a:xfrm>
        </p:spPr>
        <p:txBody>
          <a:bodyPr/>
          <a:lstStyle/>
          <a:p>
            <a:r>
              <a:rPr lang="en-US" sz="3200" dirty="0"/>
              <a:t>USG </a:t>
            </a:r>
            <a:r>
              <a:rPr lang="en-US" sz="3200" dirty="0" smtClean="0"/>
              <a:t>Vision:  Reduce the cost </a:t>
            </a:r>
            <a:r>
              <a:rPr lang="en-US" sz="3200" dirty="0"/>
              <a:t>of instructional resources as a strategy for ensuring student success</a:t>
            </a:r>
          </a:p>
        </p:txBody>
      </p:sp>
      <p:sp>
        <p:nvSpPr>
          <p:cNvPr id="9" name="Title 3"/>
          <p:cNvSpPr txBox="1">
            <a:spLocks/>
          </p:cNvSpPr>
          <p:nvPr/>
        </p:nvSpPr>
        <p:spPr>
          <a:xfrm>
            <a:off x="4645026" y="2420112"/>
            <a:ext cx="2036762" cy="197539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b="0" kern="1200">
                <a:solidFill>
                  <a:schemeClr val="accent1"/>
                </a:solidFill>
                <a:latin typeface="+mj-lt"/>
                <a:ea typeface="+mj-ea"/>
                <a:cs typeface="+mj-cs"/>
              </a:defRPr>
            </a:lvl1pPr>
          </a:lstStyle>
          <a:p>
            <a:pPr algn="ctr"/>
            <a:r>
              <a:rPr lang="en-US" sz="2400" dirty="0" smtClean="0"/>
              <a:t/>
            </a:r>
            <a:br>
              <a:rPr lang="en-US" sz="2400" dirty="0" smtClean="0"/>
            </a:br>
            <a:r>
              <a:rPr lang="en-US" sz="2400" dirty="0" smtClean="0">
                <a:solidFill>
                  <a:srgbClr val="FFFFFF"/>
                </a:solidFill>
              </a:rPr>
              <a:t>New </a:t>
            </a:r>
          </a:p>
          <a:p>
            <a:pPr algn="ctr"/>
            <a:r>
              <a:rPr lang="en-US" sz="2400" dirty="0" smtClean="0">
                <a:solidFill>
                  <a:srgbClr val="FFFFFF"/>
                </a:solidFill>
              </a:rPr>
              <a:t>Models</a:t>
            </a:r>
            <a:endParaRPr lang="en-US" sz="2400" dirty="0">
              <a:solidFill>
                <a:srgbClr val="FFFFFF"/>
              </a:solidFill>
            </a:endParaRPr>
          </a:p>
        </p:txBody>
      </p:sp>
    </p:spTree>
    <p:extLst>
      <p:ext uri="{BB962C8B-B14F-4D97-AF65-F5344CB8AC3E}">
        <p14:creationId xmlns:p14="http://schemas.microsoft.com/office/powerpoint/2010/main" val="451852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Affordable Learning Georgia Project</a:t>
            </a:r>
            <a:endParaRPr lang="en-US" dirty="0"/>
          </a:p>
        </p:txBody>
      </p:sp>
      <p:sp>
        <p:nvSpPr>
          <p:cNvPr id="3" name="Content Placeholder 2"/>
          <p:cNvSpPr>
            <a:spLocks noGrp="1"/>
          </p:cNvSpPr>
          <p:nvPr>
            <p:ph idx="1"/>
          </p:nvPr>
        </p:nvSpPr>
        <p:spPr>
          <a:xfrm>
            <a:off x="498474" y="1981200"/>
            <a:ext cx="8036154" cy="4504713"/>
          </a:xfrm>
        </p:spPr>
        <p:txBody>
          <a:bodyPr>
            <a:normAutofit/>
          </a:bodyPr>
          <a:lstStyle/>
          <a:p>
            <a:r>
              <a:rPr lang="en-US" dirty="0" smtClean="0"/>
              <a:t> </a:t>
            </a:r>
            <a:r>
              <a:rPr lang="en-US" dirty="0"/>
              <a:t>A University System of Georgia (USG) initiative to promote student success by providing affordable </a:t>
            </a:r>
            <a:r>
              <a:rPr lang="en-US" dirty="0" smtClean="0"/>
              <a:t>textbook alternatives, part of the overall plan to expand affordable access to USG education through multiple pathways including both traditional residential, “traditional” online, and new online modalities such as MOOCs</a:t>
            </a:r>
            <a:endParaRPr lang="en-US" dirty="0"/>
          </a:p>
          <a:p>
            <a:r>
              <a:rPr lang="en-US" dirty="0"/>
              <a:t>A one-stop service to help USG faculty and staff identify lower-cost, electronic, free, and Open Educational Resources, </a:t>
            </a:r>
            <a:r>
              <a:rPr lang="en-US" dirty="0">
                <a:solidFill>
                  <a:schemeClr val="accent2"/>
                </a:solidFill>
              </a:rPr>
              <a:t>building on the cost-effective subscription resources provided by GALILEO and the USG libraries</a:t>
            </a:r>
          </a:p>
          <a:p>
            <a:r>
              <a:rPr lang="en-US" dirty="0"/>
              <a:t>A California State University </a:t>
            </a:r>
            <a:r>
              <a:rPr lang="en-US" dirty="0" smtClean="0"/>
              <a:t>partnership</a:t>
            </a:r>
          </a:p>
        </p:txBody>
      </p:sp>
    </p:spTree>
    <p:extLst>
      <p:ext uri="{BB962C8B-B14F-4D97-AF65-F5344CB8AC3E}">
        <p14:creationId xmlns:p14="http://schemas.microsoft.com/office/powerpoint/2010/main" val="2611063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02439" y="292316"/>
            <a:ext cx="2036762" cy="1975396"/>
          </a:xfrm>
        </p:spPr>
        <p:txBody>
          <a:bodyPr>
            <a:noAutofit/>
          </a:bodyPr>
          <a:lstStyle/>
          <a:p>
            <a:pPr algn="ctr"/>
            <a:r>
              <a:rPr lang="en-US" sz="2400" dirty="0" smtClean="0"/>
              <a:t/>
            </a:r>
            <a:br>
              <a:rPr lang="en-US" sz="2400" dirty="0" smtClean="0"/>
            </a:br>
            <a:r>
              <a:rPr lang="en-US" sz="2400" dirty="0" smtClean="0">
                <a:solidFill>
                  <a:srgbClr val="FFFFFF"/>
                </a:solidFill>
              </a:rPr>
              <a:t>Affordability Accessibility Choice</a:t>
            </a:r>
            <a:endParaRPr lang="en-US" sz="2400" dirty="0">
              <a:solidFill>
                <a:srgbClr val="FFFFFF"/>
              </a:solidFill>
            </a:endParaRPr>
          </a:p>
        </p:txBody>
      </p:sp>
      <p:sp>
        <p:nvSpPr>
          <p:cNvPr id="5" name="Subtitle 4"/>
          <p:cNvSpPr>
            <a:spLocks noGrp="1"/>
          </p:cNvSpPr>
          <p:nvPr>
            <p:ph type="subTitle" idx="1"/>
          </p:nvPr>
        </p:nvSpPr>
        <p:spPr>
          <a:xfrm>
            <a:off x="169333" y="4416425"/>
            <a:ext cx="8974667" cy="2441575"/>
          </a:xfrm>
        </p:spPr>
        <p:txBody>
          <a:bodyPr>
            <a:noAutofit/>
          </a:bodyPr>
          <a:lstStyle/>
          <a:p>
            <a:r>
              <a:rPr lang="en-US" sz="2000" b="1" dirty="0" smtClean="0"/>
              <a:t>June 2013-June 2014:</a:t>
            </a:r>
          </a:p>
          <a:p>
            <a:pPr marL="342900" indent="-342900">
              <a:buFont typeface="Arial"/>
              <a:buChar char="•"/>
            </a:pPr>
            <a:r>
              <a:rPr lang="en-US" sz="2000" b="1" dirty="0" smtClean="0"/>
              <a:t>Established </a:t>
            </a:r>
            <a:r>
              <a:rPr lang="en-US" sz="2000" b="1" dirty="0"/>
              <a:t>working relationship and acquired framework for launching USG Affordable Learning initiative, including MERLOT and </a:t>
            </a:r>
            <a:r>
              <a:rPr lang="en-US" sz="2000" b="1" dirty="0" smtClean="0"/>
              <a:t>website</a:t>
            </a:r>
          </a:p>
          <a:p>
            <a:pPr marL="342900" indent="-342900">
              <a:buFont typeface="Arial"/>
              <a:buChar char="•"/>
            </a:pPr>
            <a:r>
              <a:rPr lang="en-US" sz="2000" b="1" dirty="0" smtClean="0"/>
              <a:t>Campus Champions and Library Coordinators</a:t>
            </a:r>
          </a:p>
          <a:p>
            <a:pPr marL="342900" indent="-342900">
              <a:buFont typeface="Arial"/>
              <a:buChar char="•"/>
            </a:pPr>
            <a:r>
              <a:rPr lang="en-US" sz="2000" b="1" dirty="0"/>
              <a:t>Stakeholder F</a:t>
            </a:r>
            <a:r>
              <a:rPr lang="en-US" sz="2000" b="1" dirty="0" smtClean="0"/>
              <a:t>ocus Groups</a:t>
            </a:r>
          </a:p>
          <a:p>
            <a:pPr marL="342900" indent="-342900">
              <a:buFont typeface="Arial"/>
              <a:buChar char="•"/>
            </a:pPr>
            <a:endParaRPr lang="en-US" sz="2000" b="1" dirty="0"/>
          </a:p>
          <a:p>
            <a:pPr marL="342900" indent="-342900">
              <a:buFont typeface="Arial"/>
              <a:buChar char="•"/>
            </a:pPr>
            <a:endParaRPr lang="en-US" sz="2000" b="1" dirty="0" smtClean="0"/>
          </a:p>
        </p:txBody>
      </p:sp>
      <p:pic>
        <p:nvPicPr>
          <p:cNvPr id="11" name="Picture Placeholder 10" descr="BOR_logo_white.png"/>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718" r="-718"/>
          <a:stretch>
            <a:fillRect/>
          </a:stretch>
        </p:blipFill>
        <p:spPr>
          <a:solidFill>
            <a:schemeClr val="accent2"/>
          </a:solidFill>
        </p:spPr>
      </p:pic>
      <p:pic>
        <p:nvPicPr>
          <p:cNvPr id="10" name="Picture Placeholder 9"/>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624388" y="2799946"/>
            <a:ext cx="4214813" cy="742949"/>
          </a:xfrm>
        </p:spPr>
      </p:pic>
      <p:sp>
        <p:nvSpPr>
          <p:cNvPr id="6" name="Text Placeholder 5"/>
          <p:cNvSpPr>
            <a:spLocks noGrp="1"/>
          </p:cNvSpPr>
          <p:nvPr>
            <p:ph type="body" sz="half" idx="2"/>
          </p:nvPr>
        </p:nvSpPr>
        <p:spPr>
          <a:xfrm>
            <a:off x="975783" y="759041"/>
            <a:ext cx="3086100" cy="2040905"/>
          </a:xfrm>
        </p:spPr>
        <p:txBody>
          <a:bodyPr/>
          <a:lstStyle/>
          <a:p>
            <a:r>
              <a:rPr lang="en-US" sz="3200" b="1" dirty="0"/>
              <a:t>California State University </a:t>
            </a:r>
            <a:r>
              <a:rPr lang="en-US" sz="3200" b="1" dirty="0" smtClean="0"/>
              <a:t>Partnership</a:t>
            </a:r>
          </a:p>
          <a:p>
            <a:r>
              <a:rPr lang="en-US" sz="3200" b="1" dirty="0" smtClean="0"/>
              <a:t>---</a:t>
            </a:r>
          </a:p>
          <a:p>
            <a:r>
              <a:rPr lang="en-US" sz="3200" b="1" dirty="0" smtClean="0"/>
              <a:t>USG Focus </a:t>
            </a:r>
            <a:endParaRPr lang="en-US" sz="3200" dirty="0"/>
          </a:p>
        </p:txBody>
      </p:sp>
    </p:spTree>
    <p:extLst>
      <p:ext uri="{BB962C8B-B14F-4D97-AF65-F5344CB8AC3E}">
        <p14:creationId xmlns:p14="http://schemas.microsoft.com/office/powerpoint/2010/main" val="705895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6688" y="231479"/>
            <a:ext cx="4016633" cy="1162050"/>
          </a:xfrm>
        </p:spPr>
        <p:txBody>
          <a:bodyPr>
            <a:noAutofit/>
          </a:bodyPr>
          <a:lstStyle/>
          <a:p>
            <a:r>
              <a:rPr lang="en-US" sz="2800" dirty="0" smtClean="0"/>
              <a:t>ALG Website</a:t>
            </a:r>
            <a:endParaRPr lang="en-US" sz="2800" dirty="0"/>
          </a:p>
        </p:txBody>
      </p:sp>
      <p:sp>
        <p:nvSpPr>
          <p:cNvPr id="8" name="Text Placeholder 7"/>
          <p:cNvSpPr>
            <a:spLocks noGrp="1"/>
          </p:cNvSpPr>
          <p:nvPr>
            <p:ph type="body" sz="half" idx="2"/>
          </p:nvPr>
        </p:nvSpPr>
        <p:spPr>
          <a:xfrm>
            <a:off x="346688" y="1393529"/>
            <a:ext cx="4243294" cy="5235017"/>
          </a:xfrm>
        </p:spPr>
        <p:txBody>
          <a:bodyPr>
            <a:noAutofit/>
          </a:bodyPr>
          <a:lstStyle/>
          <a:p>
            <a:r>
              <a:rPr lang="en-US" sz="1600" dirty="0">
                <a:solidFill>
                  <a:schemeClr val="bg1"/>
                </a:solidFill>
              </a:rPr>
              <a:t>$ </a:t>
            </a:r>
            <a:r>
              <a:rPr lang="en-US" sz="1600" dirty="0" smtClean="0">
                <a:solidFill>
                  <a:schemeClr val="bg1"/>
                </a:solidFill>
              </a:rPr>
              <a:t>First Generation Site based </a:t>
            </a:r>
            <a:r>
              <a:rPr lang="en-US" sz="1600" dirty="0">
                <a:solidFill>
                  <a:schemeClr val="bg1"/>
                </a:solidFill>
              </a:rPr>
              <a:t>on structure provided by Affordable Learning </a:t>
            </a:r>
            <a:r>
              <a:rPr lang="en-US" sz="1600" dirty="0" smtClean="0">
                <a:solidFill>
                  <a:schemeClr val="bg1"/>
                </a:solidFill>
              </a:rPr>
              <a:t>Solutions, providing quick access to thousands of OER resources, including textbooks.  Continues to evolve and change</a:t>
            </a:r>
          </a:p>
          <a:p>
            <a:endParaRPr lang="en-US" sz="1600" dirty="0">
              <a:solidFill>
                <a:schemeClr val="bg1"/>
              </a:solidFill>
            </a:endParaRPr>
          </a:p>
          <a:p>
            <a:r>
              <a:rPr lang="en-US" sz="1600" dirty="0">
                <a:solidFill>
                  <a:schemeClr val="bg1"/>
                </a:solidFill>
              </a:rPr>
              <a:t>$ </a:t>
            </a:r>
            <a:r>
              <a:rPr lang="en-US" sz="1600" dirty="0" smtClean="0">
                <a:solidFill>
                  <a:schemeClr val="bg1"/>
                </a:solidFill>
              </a:rPr>
              <a:t>Linkages </a:t>
            </a:r>
            <a:r>
              <a:rPr lang="en-US" sz="1600" dirty="0">
                <a:solidFill>
                  <a:schemeClr val="bg1"/>
                </a:solidFill>
              </a:rPr>
              <a:t>to </a:t>
            </a:r>
            <a:r>
              <a:rPr lang="en-US" sz="1600" dirty="0" smtClean="0">
                <a:solidFill>
                  <a:schemeClr val="bg1"/>
                </a:solidFill>
              </a:rPr>
              <a:t>GALILEO, USG </a:t>
            </a:r>
            <a:r>
              <a:rPr lang="en-US" sz="1600" dirty="0">
                <a:solidFill>
                  <a:schemeClr val="bg1"/>
                </a:solidFill>
              </a:rPr>
              <a:t>Libraries, </a:t>
            </a:r>
            <a:r>
              <a:rPr lang="en-US" sz="1600" dirty="0"/>
              <a:t>USG Bookstores, </a:t>
            </a:r>
            <a:r>
              <a:rPr lang="en-US" sz="1600" dirty="0" smtClean="0"/>
              <a:t>AMAC (Alternative Media Access Center for accessibility support), </a:t>
            </a:r>
            <a:r>
              <a:rPr lang="en-US" sz="1600" dirty="0"/>
              <a:t>USG Copyright, </a:t>
            </a:r>
            <a:r>
              <a:rPr lang="en-US" sz="1600" dirty="0" smtClean="0"/>
              <a:t>and more</a:t>
            </a:r>
            <a:endParaRPr lang="en-US" sz="1600" dirty="0"/>
          </a:p>
          <a:p>
            <a:endParaRPr lang="en-US" sz="1600" dirty="0"/>
          </a:p>
          <a:p>
            <a:r>
              <a:rPr lang="en-US" sz="1600" dirty="0">
                <a:solidFill>
                  <a:schemeClr val="bg1"/>
                </a:solidFill>
              </a:rPr>
              <a:t>$ </a:t>
            </a:r>
            <a:r>
              <a:rPr lang="en-US" sz="1600" dirty="0" err="1">
                <a:solidFill>
                  <a:schemeClr val="bg1"/>
                </a:solidFill>
              </a:rPr>
              <a:t>LibGuides</a:t>
            </a:r>
            <a:r>
              <a:rPr lang="en-US" sz="1600" dirty="0">
                <a:solidFill>
                  <a:schemeClr val="bg1"/>
                </a:solidFill>
              </a:rPr>
              <a:t> framework and implementation for course reading list </a:t>
            </a:r>
            <a:r>
              <a:rPr lang="en-US" sz="1600" dirty="0" smtClean="0">
                <a:solidFill>
                  <a:schemeClr val="bg1"/>
                </a:solidFill>
              </a:rPr>
              <a:t>support</a:t>
            </a:r>
          </a:p>
          <a:p>
            <a:endParaRPr lang="en-US" sz="1600" dirty="0">
              <a:solidFill>
                <a:schemeClr val="bg1"/>
              </a:solidFill>
            </a:endParaRPr>
          </a:p>
          <a:p>
            <a:r>
              <a:rPr lang="en-US" sz="1600" dirty="0">
                <a:solidFill>
                  <a:schemeClr val="bg1"/>
                </a:solidFill>
              </a:rPr>
              <a:t>$ Third-</a:t>
            </a:r>
            <a:r>
              <a:rPr lang="en-US" sz="1600" dirty="0" smtClean="0">
                <a:solidFill>
                  <a:schemeClr val="bg1"/>
                </a:solidFill>
              </a:rPr>
              <a:t>generation </a:t>
            </a:r>
            <a:r>
              <a:rPr lang="en-US" sz="1600" dirty="0">
                <a:solidFill>
                  <a:schemeClr val="bg1"/>
                </a:solidFill>
              </a:rPr>
              <a:t>site </a:t>
            </a:r>
            <a:r>
              <a:rPr lang="en-US" sz="1600" dirty="0" smtClean="0">
                <a:solidFill>
                  <a:schemeClr val="bg1"/>
                </a:solidFill>
              </a:rPr>
              <a:t>now live, has enhanced </a:t>
            </a:r>
            <a:r>
              <a:rPr lang="en-US" sz="1600" dirty="0">
                <a:solidFill>
                  <a:schemeClr val="bg1"/>
                </a:solidFill>
              </a:rPr>
              <a:t>content management, success story showcase, newsfeed, and more</a:t>
            </a:r>
          </a:p>
          <a:p>
            <a:pPr marL="914400" lvl="1" indent="-457200">
              <a:buFont typeface="Arial"/>
              <a:buChar char="•"/>
            </a:pPr>
            <a:endParaRPr lang="en-US" sz="500" dirty="0"/>
          </a:p>
          <a:p>
            <a:endParaRPr lang="en-US" sz="200" dirty="0" smtClean="0"/>
          </a:p>
          <a:p>
            <a:endParaRPr lang="en-US" sz="200" dirty="0" smtClean="0"/>
          </a:p>
        </p:txBody>
      </p:sp>
      <p:pic>
        <p:nvPicPr>
          <p:cNvPr id="17" name="Picture Placeholder 16" descr="ALG.jpg"/>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1179" r="16244" b="1179"/>
          <a:stretch/>
        </p:blipFill>
        <p:spPr>
          <a:xfrm>
            <a:off x="4624388" y="2405709"/>
            <a:ext cx="2057400" cy="2039112"/>
          </a:xfrm>
          <a:ln>
            <a:solidFill>
              <a:srgbClr val="D16349"/>
            </a:solidFill>
          </a:ln>
        </p:spPr>
      </p:pic>
      <p:pic>
        <p:nvPicPr>
          <p:cNvPr id="16" name="Picture Placeholder 15" descr="ALS.jpg"/>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2387" r="28832" b="2387"/>
          <a:stretch/>
        </p:blipFill>
        <p:spPr>
          <a:ln>
            <a:solidFill>
              <a:srgbClr val="D16349"/>
            </a:solidFill>
          </a:ln>
        </p:spPr>
      </p:pic>
      <p:pic>
        <p:nvPicPr>
          <p:cNvPr id="9" name="Picture Placeholder 16"/>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6834188" y="2470775"/>
            <a:ext cx="2140479" cy="1916271"/>
          </a:xfrm>
          <a:ln>
            <a:solidFill>
              <a:srgbClr val="D16349"/>
            </a:solidFill>
          </a:ln>
        </p:spPr>
      </p:pic>
      <p:sp>
        <p:nvSpPr>
          <p:cNvPr id="3" name="TextBox 2"/>
          <p:cNvSpPr txBox="1"/>
          <p:nvPr/>
        </p:nvSpPr>
        <p:spPr>
          <a:xfrm>
            <a:off x="6834188" y="4597221"/>
            <a:ext cx="2140479" cy="2031325"/>
          </a:xfrm>
          <a:prstGeom prst="rect">
            <a:avLst/>
          </a:prstGeom>
          <a:noFill/>
        </p:spPr>
        <p:txBody>
          <a:bodyPr wrap="square" rtlCol="0">
            <a:spAutoFit/>
          </a:bodyPr>
          <a:lstStyle/>
          <a:p>
            <a:r>
              <a:rPr lang="en-US" b="1" u="sng" dirty="0" smtClean="0">
                <a:hlinkClick r:id="rId5"/>
              </a:rPr>
              <a:t>www.affordable</a:t>
            </a:r>
            <a:br>
              <a:rPr lang="en-US" b="1" u="sng" dirty="0" smtClean="0">
                <a:hlinkClick r:id="rId5"/>
              </a:rPr>
            </a:br>
            <a:r>
              <a:rPr lang="en-US" b="1" u="sng" dirty="0" smtClean="0">
                <a:hlinkClick r:id="rId5"/>
              </a:rPr>
              <a:t>learninggeorgia.</a:t>
            </a:r>
            <a:br>
              <a:rPr lang="en-US" b="1" u="sng" dirty="0" smtClean="0">
                <a:hlinkClick r:id="rId5"/>
              </a:rPr>
            </a:br>
            <a:r>
              <a:rPr lang="en-US" b="1" u="sng" dirty="0" smtClean="0">
                <a:hlinkClick r:id="rId5"/>
              </a:rPr>
              <a:t>org</a:t>
            </a:r>
            <a:endParaRPr lang="en-US" b="1" u="sng" dirty="0" smtClean="0"/>
          </a:p>
          <a:p>
            <a:endParaRPr lang="en-US" dirty="0"/>
          </a:p>
          <a:p>
            <a:r>
              <a:rPr lang="en-US" b="1" u="sng" dirty="0" smtClean="0">
                <a:hlinkClick r:id="rId6"/>
              </a:rPr>
              <a:t>libguides.galileo.usg.edu</a:t>
            </a:r>
            <a:endParaRPr lang="en-US" dirty="0"/>
          </a:p>
          <a:p>
            <a:endParaRPr lang="en-US" dirty="0"/>
          </a:p>
        </p:txBody>
      </p:sp>
    </p:spTree>
    <p:extLst>
      <p:ext uri="{BB962C8B-B14F-4D97-AF65-F5344CB8AC3E}">
        <p14:creationId xmlns:p14="http://schemas.microsoft.com/office/powerpoint/2010/main" val="7308279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345607" y="2887138"/>
            <a:ext cx="4273459" cy="871538"/>
          </a:xfrm>
        </p:spPr>
        <p:txBody>
          <a:bodyPr>
            <a:noAutofit/>
          </a:bodyPr>
          <a:lstStyle/>
          <a:p>
            <a:r>
              <a:rPr lang="en-US" sz="5400" dirty="0" smtClean="0"/>
              <a:t>Affordability</a:t>
            </a:r>
            <a:br>
              <a:rPr lang="en-US" sz="5400" dirty="0" smtClean="0"/>
            </a:br>
            <a:r>
              <a:rPr lang="en-US" sz="3200" dirty="0" smtClean="0"/>
              <a:t>Accessibility</a:t>
            </a:r>
            <a:br>
              <a:rPr lang="en-US" sz="3200" dirty="0" smtClean="0"/>
            </a:br>
            <a:r>
              <a:rPr lang="en-US" sz="3200" dirty="0" smtClean="0"/>
              <a:t>Choice</a:t>
            </a:r>
            <a:endParaRPr lang="en-US" sz="3200" dirty="0"/>
          </a:p>
        </p:txBody>
      </p:sp>
      <p:sp>
        <p:nvSpPr>
          <p:cNvPr id="9" name="Text Placeholder 8"/>
          <p:cNvSpPr>
            <a:spLocks noGrp="1"/>
          </p:cNvSpPr>
          <p:nvPr>
            <p:ph type="body" sz="half" idx="2"/>
          </p:nvPr>
        </p:nvSpPr>
        <p:spPr>
          <a:xfrm>
            <a:off x="4953000" y="3978803"/>
            <a:ext cx="4191000" cy="2557463"/>
          </a:xfrm>
        </p:spPr>
        <p:txBody>
          <a:bodyPr>
            <a:noAutofit/>
          </a:bodyPr>
          <a:lstStyle/>
          <a:p>
            <a:r>
              <a:rPr lang="en-US" sz="3200" dirty="0" smtClean="0"/>
              <a:t>MERLOT</a:t>
            </a:r>
            <a:r>
              <a:rPr lang="en-US" sz="3200" dirty="0"/>
              <a:t>, OER, GALILEO, and Library alternatives to </a:t>
            </a:r>
            <a:r>
              <a:rPr lang="en-US" sz="3200" dirty="0" smtClean="0"/>
              <a:t>textbooks</a:t>
            </a:r>
          </a:p>
        </p:txBody>
      </p:sp>
      <p:pic>
        <p:nvPicPr>
          <p:cNvPr id="19" name="Picture 18" descr="afg_tools.png"/>
          <p:cNvPicPr>
            <a:picLocks noChangeAspect="1"/>
          </p:cNvPicPr>
          <p:nvPr/>
        </p:nvPicPr>
        <p:blipFill rotWithShape="1">
          <a:blip r:embed="rId2">
            <a:alphaModFix amt="95000"/>
            <a:extLst>
              <a:ext uri="{28A0092B-C50C-407E-A947-70E740481C1C}">
                <a14:useLocalDpi xmlns:a14="http://schemas.microsoft.com/office/drawing/2010/main" val="0"/>
              </a:ext>
            </a:extLst>
          </a:blip>
          <a:srcRect l="34444" t="5084" r="49601" b="31029"/>
          <a:stretch/>
        </p:blipFill>
        <p:spPr>
          <a:xfrm>
            <a:off x="270932" y="4546217"/>
            <a:ext cx="1998133" cy="2133600"/>
          </a:xfrm>
          <a:prstGeom prst="rect">
            <a:avLst/>
          </a:prstGeom>
        </p:spPr>
      </p:pic>
      <p:pic>
        <p:nvPicPr>
          <p:cNvPr id="20" name="Picture 19" descr="afg_tools.png"/>
          <p:cNvPicPr>
            <a:picLocks noChangeAspect="1"/>
          </p:cNvPicPr>
          <p:nvPr/>
        </p:nvPicPr>
        <p:blipFill rotWithShape="1">
          <a:blip r:embed="rId2">
            <a:alphaModFix/>
            <a:extLst>
              <a:ext uri="{28A0092B-C50C-407E-A947-70E740481C1C}">
                <a14:useLocalDpi xmlns:a14="http://schemas.microsoft.com/office/drawing/2010/main" val="0"/>
              </a:ext>
            </a:extLst>
          </a:blip>
          <a:srcRect l="8942" t="7113" r="72145" b="33165"/>
          <a:stretch/>
        </p:blipFill>
        <p:spPr>
          <a:xfrm>
            <a:off x="270932" y="152400"/>
            <a:ext cx="2252135" cy="1896532"/>
          </a:xfrm>
          <a:prstGeom prst="rect">
            <a:avLst/>
          </a:prstGeom>
        </p:spPr>
      </p:pic>
      <p:pic>
        <p:nvPicPr>
          <p:cNvPr id="21" name="Picture Placeholder 20" descr="afg_tools.png"/>
          <p:cNvPicPr>
            <a:picLocks noGrp="1" noChangeAspect="1"/>
          </p:cNvPicPr>
          <p:nvPr>
            <p:ph type="pic" idx="1"/>
          </p:nvPr>
        </p:nvPicPr>
        <p:blipFill rotWithShape="1">
          <a:blip r:embed="rId2">
            <a:alphaModFix/>
            <a:extLst>
              <a:ext uri="{28A0092B-C50C-407E-A947-70E740481C1C}">
                <a14:useLocalDpi xmlns:a14="http://schemas.microsoft.com/office/drawing/2010/main" val="0"/>
              </a:ext>
            </a:extLst>
          </a:blip>
          <a:srcRect l="76245" t="5902" r="6722" b="33243"/>
          <a:stretch/>
        </p:blipFill>
        <p:spPr>
          <a:xfrm>
            <a:off x="270932" y="2235200"/>
            <a:ext cx="2150533" cy="2048933"/>
          </a:xfrm>
          <a:prstGeom prst="rect">
            <a:avLst/>
          </a:prstGeom>
        </p:spPr>
      </p:pic>
      <p:pic>
        <p:nvPicPr>
          <p:cNvPr id="24" name="Picture Placeholder 14" descr="vinyl-decal-sticker-7191.jp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424" b="424"/>
          <a:stretch>
            <a:fillRect/>
          </a:stretch>
        </p:blipFill>
        <p:spPr>
          <a:xfrm>
            <a:off x="2696100" y="769500"/>
            <a:ext cx="735014" cy="728775"/>
          </a:xfrm>
        </p:spPr>
      </p:pic>
      <p:pic>
        <p:nvPicPr>
          <p:cNvPr id="25" name="Picture 24" descr="afg_tools.png"/>
          <p:cNvPicPr>
            <a:picLocks noChangeAspect="1"/>
          </p:cNvPicPr>
          <p:nvPr/>
        </p:nvPicPr>
        <p:blipFill rotWithShape="1">
          <a:blip r:embed="rId2">
            <a:alphaModFix/>
            <a:extLst>
              <a:ext uri="{28A0092B-C50C-407E-A947-70E740481C1C}">
                <a14:useLocalDpi xmlns:a14="http://schemas.microsoft.com/office/drawing/2010/main" val="0"/>
              </a:ext>
            </a:extLst>
          </a:blip>
          <a:srcRect l="57701" t="5084" r="27222" b="31029"/>
          <a:stretch/>
        </p:blipFill>
        <p:spPr>
          <a:xfrm>
            <a:off x="2457539" y="4546217"/>
            <a:ext cx="1888068" cy="2133600"/>
          </a:xfrm>
          <a:prstGeom prst="rect">
            <a:avLst/>
          </a:prstGeom>
        </p:spPr>
      </p:pic>
      <p:pic>
        <p:nvPicPr>
          <p:cNvPr id="28" name="Picture Placeholder 14" descr="vinyl-decal-sticker-7191.jp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424" b="424"/>
          <a:stretch>
            <a:fillRect/>
          </a:stretch>
        </p:blipFill>
        <p:spPr>
          <a:xfrm>
            <a:off x="2696100" y="1650675"/>
            <a:ext cx="735014" cy="728775"/>
          </a:xfrm>
        </p:spPr>
      </p:pic>
      <p:pic>
        <p:nvPicPr>
          <p:cNvPr id="29" name="Picture Placeholder 14" descr="vinyl-decal-sticker-7191.jp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424" b="424"/>
          <a:stretch>
            <a:fillRect/>
          </a:stretch>
        </p:blipFill>
        <p:spPr>
          <a:xfrm>
            <a:off x="2696100" y="2522750"/>
            <a:ext cx="735014" cy="728775"/>
          </a:xfrm>
        </p:spPr>
      </p:pic>
      <p:pic>
        <p:nvPicPr>
          <p:cNvPr id="30" name="Picture Placeholder 14" descr="vinyl-decal-sticker-7191.jp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424" b="424"/>
          <a:stretch>
            <a:fillRect/>
          </a:stretch>
        </p:blipFill>
        <p:spPr>
          <a:xfrm>
            <a:off x="2696100" y="3359770"/>
            <a:ext cx="735014" cy="728775"/>
          </a:xfrm>
        </p:spPr>
      </p:pic>
    </p:spTree>
    <p:extLst>
      <p:ext uri="{BB962C8B-B14F-4D97-AF65-F5344CB8AC3E}">
        <p14:creationId xmlns:p14="http://schemas.microsoft.com/office/powerpoint/2010/main" val="3915310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ne-calendar-day1-640x360.jpg"/>
          <p:cNvPicPr>
            <a:picLocks noChangeAspect="1"/>
          </p:cNvPicPr>
          <p:nvPr/>
        </p:nvPicPr>
        <p:blipFill rotWithShape="1">
          <a:blip r:embed="rId2">
            <a:extLst>
              <a:ext uri="{28A0092B-C50C-407E-A947-70E740481C1C}">
                <a14:useLocalDpi xmlns:a14="http://schemas.microsoft.com/office/drawing/2010/main" val="0"/>
              </a:ext>
            </a:extLst>
          </a:blip>
          <a:srcRect l="31243" t="3307" r="13399" b="-1456"/>
          <a:stretch/>
        </p:blipFill>
        <p:spPr>
          <a:xfrm>
            <a:off x="0" y="0"/>
            <a:ext cx="4499503" cy="4487333"/>
          </a:xfrm>
          <a:prstGeom prst="rect">
            <a:avLst/>
          </a:prstGeom>
        </p:spPr>
      </p:pic>
      <p:sp>
        <p:nvSpPr>
          <p:cNvPr id="7" name="Title 6"/>
          <p:cNvSpPr>
            <a:spLocks noGrp="1"/>
          </p:cNvSpPr>
          <p:nvPr>
            <p:ph type="title"/>
          </p:nvPr>
        </p:nvSpPr>
        <p:spPr>
          <a:xfrm>
            <a:off x="4927597" y="2887138"/>
            <a:ext cx="4385733" cy="871538"/>
          </a:xfrm>
        </p:spPr>
        <p:txBody>
          <a:bodyPr>
            <a:noAutofit/>
          </a:bodyPr>
          <a:lstStyle/>
          <a:p>
            <a:r>
              <a:rPr lang="en-US" sz="3200" dirty="0"/>
              <a:t>Affordability</a:t>
            </a:r>
            <a:br>
              <a:rPr lang="en-US" sz="3200" dirty="0"/>
            </a:br>
            <a:r>
              <a:rPr lang="en-US" sz="5400" dirty="0"/>
              <a:t>Accessibility</a:t>
            </a:r>
            <a:br>
              <a:rPr lang="en-US" sz="5400" dirty="0"/>
            </a:br>
            <a:r>
              <a:rPr lang="en-US" sz="3200" dirty="0"/>
              <a:t>Choice</a:t>
            </a:r>
          </a:p>
        </p:txBody>
      </p:sp>
      <p:sp>
        <p:nvSpPr>
          <p:cNvPr id="9" name="Text Placeholder 8"/>
          <p:cNvSpPr>
            <a:spLocks noGrp="1"/>
          </p:cNvSpPr>
          <p:nvPr>
            <p:ph type="body" sz="half" idx="2"/>
          </p:nvPr>
        </p:nvSpPr>
        <p:spPr>
          <a:xfrm>
            <a:off x="5063067" y="3995741"/>
            <a:ext cx="3953933" cy="2557463"/>
          </a:xfrm>
        </p:spPr>
        <p:txBody>
          <a:bodyPr>
            <a:noAutofit/>
          </a:bodyPr>
          <a:lstStyle/>
          <a:p>
            <a:r>
              <a:rPr lang="en-US" sz="2800" dirty="0" smtClean="0"/>
              <a:t>Beyond ADA— financial </a:t>
            </a:r>
            <a:r>
              <a:rPr lang="en-US" sz="2800" dirty="0"/>
              <a:t>barriers to </a:t>
            </a:r>
            <a:r>
              <a:rPr lang="en-US" sz="2800" dirty="0" smtClean="0"/>
              <a:t>timely access </a:t>
            </a:r>
            <a:r>
              <a:rPr lang="en-US" sz="2800" dirty="0"/>
              <a:t>to </a:t>
            </a:r>
            <a:r>
              <a:rPr lang="en-US" sz="2800" dirty="0" smtClean="0"/>
              <a:t>textbooks have negative impact on student success</a:t>
            </a:r>
            <a:endParaRPr lang="en-US" sz="2000" dirty="0"/>
          </a:p>
        </p:txBody>
      </p:sp>
      <p:pic>
        <p:nvPicPr>
          <p:cNvPr id="15" name="Picture Placeholder 14" descr="vinyl-decal-sticker-7191.jp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424" b="424"/>
          <a:stretch>
            <a:fillRect/>
          </a:stretch>
        </p:blipFill>
        <p:spPr>
          <a:xfrm>
            <a:off x="220133" y="2499889"/>
            <a:ext cx="1320800" cy="1309589"/>
          </a:xfrm>
        </p:spPr>
      </p:pic>
      <p:pic>
        <p:nvPicPr>
          <p:cNvPr id="6" name="Picture 5" descr="espano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6470" y="4248516"/>
            <a:ext cx="1991906" cy="2609484"/>
          </a:xfrm>
          <a:prstGeom prst="rect">
            <a:avLst/>
          </a:prstGeom>
        </p:spPr>
      </p:pic>
      <p:pic>
        <p:nvPicPr>
          <p:cNvPr id="5" name="Picture 4" descr="norto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742" y="3995741"/>
            <a:ext cx="1813455" cy="2915523"/>
          </a:xfrm>
          <a:prstGeom prst="rect">
            <a:avLst/>
          </a:prstGeom>
        </p:spPr>
      </p:pic>
      <p:pic>
        <p:nvPicPr>
          <p:cNvPr id="3" name="Picture Placeholder 2" descr="narrow-cover-shadow.png"/>
          <p:cNvPicPr>
            <a:picLocks noGrp="1" noChangeAspect="1"/>
          </p:cNvPicPr>
          <p:nvPr>
            <p:ph type="pic" idx="1"/>
          </p:nvPr>
        </p:nvPicPr>
        <p:blipFill rotWithShape="1">
          <a:blip r:embed="rId6">
            <a:extLst>
              <a:ext uri="{28A0092B-C50C-407E-A947-70E740481C1C}">
                <a14:useLocalDpi xmlns:a14="http://schemas.microsoft.com/office/drawing/2010/main" val="0"/>
              </a:ext>
            </a:extLst>
          </a:blip>
          <a:srcRect l="20602" t="12627" r="19494" b="18852"/>
          <a:stretch/>
        </p:blipFill>
        <p:spPr>
          <a:xfrm>
            <a:off x="0" y="4248517"/>
            <a:ext cx="2102910" cy="2662748"/>
          </a:xfrm>
        </p:spPr>
      </p:pic>
    </p:spTree>
    <p:extLst>
      <p:ext uri="{BB962C8B-B14F-4D97-AF65-F5344CB8AC3E}">
        <p14:creationId xmlns:p14="http://schemas.microsoft.com/office/powerpoint/2010/main" val="29283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52999" y="2887138"/>
            <a:ext cx="4512734" cy="871538"/>
          </a:xfrm>
        </p:spPr>
        <p:txBody>
          <a:bodyPr>
            <a:noAutofit/>
          </a:bodyPr>
          <a:lstStyle/>
          <a:p>
            <a:r>
              <a:rPr lang="en-US" sz="3200" dirty="0"/>
              <a:t>Affordability</a:t>
            </a:r>
            <a:br>
              <a:rPr lang="en-US" sz="3200" dirty="0"/>
            </a:br>
            <a:r>
              <a:rPr lang="en-US" sz="3200" dirty="0"/>
              <a:t>Accessibility</a:t>
            </a:r>
            <a:r>
              <a:rPr lang="en-US" sz="5400" dirty="0"/>
              <a:t/>
            </a:r>
            <a:br>
              <a:rPr lang="en-US" sz="5400" dirty="0"/>
            </a:br>
            <a:r>
              <a:rPr lang="en-US" sz="5400" dirty="0"/>
              <a:t>Choice</a:t>
            </a:r>
          </a:p>
        </p:txBody>
      </p:sp>
      <p:sp>
        <p:nvSpPr>
          <p:cNvPr id="9" name="Text Placeholder 8"/>
          <p:cNvSpPr>
            <a:spLocks noGrp="1"/>
          </p:cNvSpPr>
          <p:nvPr>
            <p:ph type="body" sz="half" idx="2"/>
          </p:nvPr>
        </p:nvSpPr>
        <p:spPr>
          <a:xfrm>
            <a:off x="4953000" y="3758674"/>
            <a:ext cx="3784600" cy="2557463"/>
          </a:xfrm>
        </p:spPr>
        <p:txBody>
          <a:bodyPr>
            <a:normAutofit lnSpcReduction="10000"/>
          </a:bodyPr>
          <a:lstStyle/>
          <a:p>
            <a:r>
              <a:rPr lang="en-US" sz="2800" b="1" dirty="0" smtClean="0"/>
              <a:t>No Mandate….</a:t>
            </a:r>
          </a:p>
          <a:p>
            <a:pPr lvl="1"/>
            <a:r>
              <a:rPr lang="en-US" sz="2400" dirty="0"/>
              <a:t>Traditional </a:t>
            </a:r>
          </a:p>
          <a:p>
            <a:pPr lvl="1"/>
            <a:r>
              <a:rPr lang="en-US" sz="2400" dirty="0"/>
              <a:t>Faculty authored </a:t>
            </a:r>
          </a:p>
          <a:p>
            <a:pPr lvl="1"/>
            <a:r>
              <a:rPr lang="en-US" sz="2400" dirty="0"/>
              <a:t>E-textbooks</a:t>
            </a:r>
          </a:p>
          <a:p>
            <a:pPr lvl="1"/>
            <a:r>
              <a:rPr lang="en-US" sz="2400" dirty="0"/>
              <a:t>Rental programs </a:t>
            </a:r>
          </a:p>
          <a:p>
            <a:pPr lvl="1"/>
            <a:r>
              <a:rPr lang="en-US" sz="2400" dirty="0"/>
              <a:t>Library resources </a:t>
            </a:r>
          </a:p>
          <a:p>
            <a:endParaRPr lang="en-US" sz="1800" dirty="0" smtClean="0"/>
          </a:p>
          <a:p>
            <a:endParaRPr lang="en-US" dirty="0"/>
          </a:p>
        </p:txBody>
      </p:sp>
      <p:pic>
        <p:nvPicPr>
          <p:cNvPr id="15" name="Picture Placeholder 14" descr="vinyl-decal-sticker-7191.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424" b="424"/>
          <a:stretch>
            <a:fillRect/>
          </a:stretch>
        </p:blipFill>
        <p:spPr>
          <a:xfrm>
            <a:off x="277905" y="374261"/>
            <a:ext cx="1637770" cy="1623869"/>
          </a:xfrm>
        </p:spPr>
      </p:pic>
      <p:sp>
        <p:nvSpPr>
          <p:cNvPr id="2" name="Picture Placeholder 1"/>
          <p:cNvSpPr>
            <a:spLocks noGrp="1"/>
          </p:cNvSpPr>
          <p:nvPr>
            <p:ph type="pic" idx="1"/>
          </p:nvPr>
        </p:nvSpPr>
        <p:spPr/>
      </p:sp>
      <p:pic>
        <p:nvPicPr>
          <p:cNvPr id="10" name="Picture Placeholder 11" descr="choice.jpg"/>
          <p:cNvPicPr>
            <a:picLocks noGrp="1" noChangeAspect="1"/>
          </p:cNvPicPr>
          <p:nvPr>
            <p:ph type="pic" idx="1"/>
          </p:nvPr>
        </p:nvPicPr>
        <p:blipFill>
          <a:blip r:embed="rId3">
            <a:extLst>
              <a:ext uri="{28A0092B-C50C-407E-A947-70E740481C1C}">
                <a14:useLocalDpi xmlns:a14="http://schemas.microsoft.com/office/drawing/2010/main" val="0"/>
              </a:ext>
            </a:extLst>
          </a:blip>
          <a:srcRect l="12187" r="12187"/>
          <a:stretch>
            <a:fillRect/>
          </a:stretch>
        </p:blipFill>
        <p:spPr>
          <a:xfrm>
            <a:off x="277905" y="2365248"/>
            <a:ext cx="4240119" cy="4187952"/>
          </a:xfrm>
        </p:spPr>
      </p:pic>
      <p:pic>
        <p:nvPicPr>
          <p:cNvPr id="17" name="Picture Placeholder 14" descr="vinyl-decal-sticker-7191.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424" b="424"/>
          <a:stretch>
            <a:fillRect/>
          </a:stretch>
        </p:blipFill>
        <p:spPr>
          <a:xfrm>
            <a:off x="2064150" y="813929"/>
            <a:ext cx="1057711" cy="1048734"/>
          </a:xfrm>
        </p:spPr>
      </p:pic>
      <p:pic>
        <p:nvPicPr>
          <p:cNvPr id="18" name="Picture Placeholder 14" descr="vinyl-decal-sticker-7191.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424" b="424"/>
          <a:stretch>
            <a:fillRect/>
          </a:stretch>
        </p:blipFill>
        <p:spPr>
          <a:xfrm>
            <a:off x="3483235" y="1083086"/>
            <a:ext cx="735014" cy="728775"/>
          </a:xfrm>
        </p:spPr>
      </p:pic>
    </p:spTree>
    <p:extLst>
      <p:ext uri="{BB962C8B-B14F-4D97-AF65-F5344CB8AC3E}">
        <p14:creationId xmlns:p14="http://schemas.microsoft.com/office/powerpoint/2010/main" val="4071279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Funding for </a:t>
            </a:r>
            <a:r>
              <a:rPr lang="en-US" sz="2400" dirty="0" smtClean="0"/>
              <a:t>FY15 and FY16</a:t>
            </a:r>
            <a:endParaRPr lang="en-US" sz="2400" dirty="0"/>
          </a:p>
        </p:txBody>
      </p:sp>
      <p:sp>
        <p:nvSpPr>
          <p:cNvPr id="3" name="Text Placeholder 2"/>
          <p:cNvSpPr>
            <a:spLocks noGrp="1"/>
          </p:cNvSpPr>
          <p:nvPr>
            <p:ph type="body" sz="half" idx="2"/>
          </p:nvPr>
        </p:nvSpPr>
        <p:spPr/>
        <p:txBody>
          <a:bodyPr>
            <a:noAutofit/>
          </a:bodyPr>
          <a:lstStyle/>
          <a:p>
            <a:pPr marL="285750" indent="-285750">
              <a:buFont typeface="Arial"/>
              <a:buChar char="•"/>
            </a:pPr>
            <a:r>
              <a:rPr lang="en-US" sz="1600" dirty="0" smtClean="0"/>
              <a:t>Affordable Learning Georgia / GALILEO</a:t>
            </a:r>
          </a:p>
          <a:p>
            <a:pPr marL="285750" indent="-285750">
              <a:buFont typeface="Arial"/>
              <a:buChar char="•"/>
            </a:pPr>
            <a:r>
              <a:rPr lang="en-US" sz="1600" dirty="0" smtClean="0"/>
              <a:t>Support from Governor and General Assembly</a:t>
            </a:r>
          </a:p>
          <a:p>
            <a:pPr marL="285750" indent="-285750">
              <a:buFont typeface="Arial"/>
              <a:buChar char="•"/>
            </a:pPr>
            <a:r>
              <a:rPr lang="en-US" sz="1600" dirty="0" smtClean="0"/>
              <a:t>Need to show significant current and anticipated savings by October 2014</a:t>
            </a:r>
          </a:p>
          <a:p>
            <a:pPr marL="285750" indent="-285750">
              <a:buFont typeface="Arial"/>
              <a:buChar char="•"/>
            </a:pPr>
            <a:r>
              <a:rPr lang="en-US" sz="1600" dirty="0" smtClean="0"/>
              <a:t>Planning underway for specific strategies </a:t>
            </a:r>
          </a:p>
          <a:p>
            <a:pPr marL="285750" indent="-285750">
              <a:buFont typeface="Arial"/>
              <a:buChar char="•"/>
            </a:pPr>
            <a:r>
              <a:rPr lang="en-US" sz="1600" dirty="0" smtClean="0"/>
              <a:t>Dialogue with stakeholders,  including this </a:t>
            </a:r>
            <a:r>
              <a:rPr lang="en-US" sz="1600" dirty="0" err="1" smtClean="0"/>
              <a:t>presenttion</a:t>
            </a:r>
            <a:endParaRPr lang="en-US" sz="1600" dirty="0"/>
          </a:p>
        </p:txBody>
      </p:sp>
      <p:pic>
        <p:nvPicPr>
          <p:cNvPr id="7" name="Picture Placeholder 6" descr="dollar-price-tag_318-10083.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63" b="463"/>
          <a:stretch>
            <a:fillRect/>
          </a:stretch>
        </p:blipFill>
        <p:spPr/>
      </p:pic>
      <p:pic>
        <p:nvPicPr>
          <p:cNvPr id="8" name="Picture Placeholder 7" descr="ebook.jp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0061" r="10061"/>
          <a:stretch>
            <a:fillRect/>
          </a:stretch>
        </p:blipFill>
        <p:spPr/>
      </p:pic>
      <p:pic>
        <p:nvPicPr>
          <p:cNvPr id="10" name="Picture Placeholder 9" descr="meeting-room.jpg"/>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436" r="25436"/>
          <a:stretch>
            <a:fillRect/>
          </a:stretch>
        </p:blipFill>
        <p:spPr/>
      </p:pic>
      <p:pic>
        <p:nvPicPr>
          <p:cNvPr id="11" name="Picture 10" descr="vinyl-decal-sticker-719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1532" y="571283"/>
            <a:ext cx="2484967" cy="2484967"/>
          </a:xfrm>
          <a:prstGeom prst="rect">
            <a:avLst/>
          </a:prstGeom>
        </p:spPr>
      </p:pic>
    </p:spTree>
    <p:extLst>
      <p:ext uri="{BB962C8B-B14F-4D97-AF65-F5344CB8AC3E}">
        <p14:creationId xmlns:p14="http://schemas.microsoft.com/office/powerpoint/2010/main" val="41769550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5999" y="3124200"/>
            <a:ext cx="6722533" cy="1371600"/>
          </a:xfrm>
        </p:spPr>
        <p:txBody>
          <a:bodyPr>
            <a:normAutofit/>
          </a:bodyPr>
          <a:lstStyle/>
          <a:p>
            <a:r>
              <a:rPr lang="en-US" sz="4000" dirty="0" smtClean="0"/>
              <a:t>Next Steps</a:t>
            </a:r>
            <a:endParaRPr lang="en-US" sz="4000" dirty="0"/>
          </a:p>
        </p:txBody>
      </p:sp>
      <p:sp>
        <p:nvSpPr>
          <p:cNvPr id="5" name="Text Placeholder 4"/>
          <p:cNvSpPr>
            <a:spLocks noGrp="1"/>
          </p:cNvSpPr>
          <p:nvPr>
            <p:ph type="body" idx="1"/>
          </p:nvPr>
        </p:nvSpPr>
        <p:spPr/>
        <p:txBody>
          <a:bodyPr>
            <a:normAutofit/>
          </a:bodyPr>
          <a:lstStyle/>
          <a:p>
            <a:r>
              <a:rPr lang="en-US" sz="2800" dirty="0" smtClean="0"/>
              <a:t>May 2014-June 2015</a:t>
            </a:r>
            <a:endParaRPr lang="en-US" sz="2800" dirty="0"/>
          </a:p>
        </p:txBody>
      </p:sp>
    </p:spTree>
    <p:extLst>
      <p:ext uri="{BB962C8B-B14F-4D97-AF65-F5344CB8AC3E}">
        <p14:creationId xmlns:p14="http://schemas.microsoft.com/office/powerpoint/2010/main" val="1921602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5999" y="3124200"/>
            <a:ext cx="6722533" cy="1371600"/>
          </a:xfrm>
        </p:spPr>
        <p:txBody>
          <a:bodyPr>
            <a:normAutofit/>
          </a:bodyPr>
          <a:lstStyle/>
          <a:p>
            <a:r>
              <a:rPr lang="en-US" sz="4000" dirty="0" smtClean="0"/>
              <a:t>Textbooks</a:t>
            </a:r>
            <a:endParaRPr lang="en-US" sz="4000" dirty="0"/>
          </a:p>
        </p:txBody>
      </p:sp>
      <p:sp>
        <p:nvSpPr>
          <p:cNvPr id="5" name="Text Placeholder 4"/>
          <p:cNvSpPr>
            <a:spLocks noGrp="1"/>
          </p:cNvSpPr>
          <p:nvPr>
            <p:ph type="body" idx="1"/>
          </p:nvPr>
        </p:nvSpPr>
        <p:spPr/>
        <p:txBody>
          <a:bodyPr>
            <a:normAutofit/>
          </a:bodyPr>
          <a:lstStyle/>
          <a:p>
            <a:r>
              <a:rPr lang="en-US" sz="2800" dirty="0" smtClean="0"/>
              <a:t>Trends and Issues</a:t>
            </a:r>
            <a:endParaRPr lang="en-US" sz="2800" dirty="0"/>
          </a:p>
        </p:txBody>
      </p:sp>
      <p:pic>
        <p:nvPicPr>
          <p:cNvPr id="6" name="Picture 5" descr="book_bal050.jpg"/>
          <p:cNvPicPr>
            <a:picLocks noChangeAspect="1"/>
          </p:cNvPicPr>
          <p:nvPr/>
        </p:nvPicPr>
        <p:blipFill rotWithShape="1">
          <a:blip r:embed="rId2">
            <a:extLst>
              <a:ext uri="{28A0092B-C50C-407E-A947-70E740481C1C}">
                <a14:useLocalDpi xmlns:a14="http://schemas.microsoft.com/office/drawing/2010/main" val="0"/>
              </a:ext>
            </a:extLst>
          </a:blip>
          <a:srcRect l="3873" t="4519" r="3542" b="20171"/>
          <a:stretch/>
        </p:blipFill>
        <p:spPr>
          <a:xfrm>
            <a:off x="4475238" y="395515"/>
            <a:ext cx="4092243" cy="2846010"/>
          </a:xfrm>
          <a:prstGeom prst="rect">
            <a:avLst/>
          </a:prstGeom>
        </p:spPr>
      </p:pic>
      <p:sp>
        <p:nvSpPr>
          <p:cNvPr id="7" name="Rectangle 6"/>
          <p:cNvSpPr/>
          <p:nvPr/>
        </p:nvSpPr>
        <p:spPr>
          <a:xfrm>
            <a:off x="5942815" y="3241525"/>
            <a:ext cx="2624666" cy="707886"/>
          </a:xfrm>
          <a:prstGeom prst="rect">
            <a:avLst/>
          </a:prstGeom>
        </p:spPr>
        <p:txBody>
          <a:bodyPr wrap="square">
            <a:spAutoFit/>
          </a:bodyPr>
          <a:lstStyle/>
          <a:p>
            <a:r>
              <a:rPr lang="en-US" sz="800" dirty="0"/>
              <a:t>Photograph of signing of the first book published by a faculty member at Georgia College, Milledgeville, Baldwin County, Georgia, </a:t>
            </a:r>
            <a:r>
              <a:rPr lang="en-US" sz="800" dirty="0" smtClean="0"/>
              <a:t>1956. Vanishing </a:t>
            </a:r>
            <a:r>
              <a:rPr lang="en-US" sz="800" dirty="0"/>
              <a:t>Georgia, Georgia Division of Archives and History, Office of Secretary of State</a:t>
            </a:r>
            <a:r>
              <a:rPr lang="en-US" sz="800" dirty="0" smtClean="0"/>
              <a:t>. Digital Library of Georgia.</a:t>
            </a:r>
            <a:endParaRPr lang="en-US" sz="800" dirty="0"/>
          </a:p>
        </p:txBody>
      </p:sp>
    </p:spTree>
    <p:extLst>
      <p:ext uri="{BB962C8B-B14F-4D97-AF65-F5344CB8AC3E}">
        <p14:creationId xmlns:p14="http://schemas.microsoft.com/office/powerpoint/2010/main" val="6992416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93" y="1011464"/>
            <a:ext cx="3429445" cy="1162050"/>
          </a:xfrm>
        </p:spPr>
        <p:txBody>
          <a:bodyPr>
            <a:normAutofit fontScale="90000"/>
          </a:bodyPr>
          <a:lstStyle/>
          <a:p>
            <a:r>
              <a:rPr lang="en-US" b="1" dirty="0">
                <a:effectLst>
                  <a:outerShdw blurRad="69850" dist="43180" dir="5400000" sx="0" sy="0">
                    <a:srgbClr val="000000">
                      <a:alpha val="65000"/>
                    </a:srgbClr>
                  </a:outerShdw>
                </a:effectLst>
              </a:rPr>
              <a:t>GOING FORWARD:  </a:t>
            </a:r>
            <a:r>
              <a:rPr lang="en-US" b="1" dirty="0" smtClean="0">
                <a:effectLst>
                  <a:outerShdw blurRad="69850" dist="43180" dir="5400000" sx="0" sy="0">
                    <a:srgbClr val="000000">
                      <a:alpha val="65000"/>
                    </a:srgbClr>
                  </a:outerShdw>
                </a:effectLst>
              </a:rPr>
              <a:t>ACTIVITIES </a:t>
            </a:r>
            <a:r>
              <a:rPr lang="en-US" b="1" dirty="0">
                <a:effectLst>
                  <a:outerShdw blurRad="69850" dist="43180" dir="5400000" sx="0" sy="0">
                    <a:srgbClr val="000000">
                      <a:alpha val="65000"/>
                    </a:srgbClr>
                  </a:outerShdw>
                </a:effectLst>
              </a:rPr>
              <a:t>AND </a:t>
            </a:r>
            <a:r>
              <a:rPr lang="en-US" b="1" dirty="0" smtClean="0">
                <a:effectLst>
                  <a:outerShdw blurRad="69850" dist="43180" dir="5400000" sx="0" sy="0">
                    <a:srgbClr val="000000">
                      <a:alpha val="65000"/>
                    </a:srgbClr>
                  </a:outerShdw>
                </a:effectLst>
              </a:rPr>
              <a:t>STRATEGIES</a:t>
            </a:r>
            <a:endParaRPr lang="en-US" dirty="0"/>
          </a:p>
        </p:txBody>
      </p:sp>
      <p:sp>
        <p:nvSpPr>
          <p:cNvPr id="6" name="Text Placeholder 5"/>
          <p:cNvSpPr>
            <a:spLocks noGrp="1"/>
          </p:cNvSpPr>
          <p:nvPr>
            <p:ph type="body" sz="half" idx="2"/>
          </p:nvPr>
        </p:nvSpPr>
        <p:spPr>
          <a:xfrm>
            <a:off x="381093" y="2410614"/>
            <a:ext cx="3255264" cy="3262053"/>
          </a:xfrm>
        </p:spPr>
        <p:txBody>
          <a:bodyPr>
            <a:normAutofit fontScale="92500" lnSpcReduction="10000"/>
          </a:bodyPr>
          <a:lstStyle/>
          <a:p>
            <a:r>
              <a:rPr lang="en-US" sz="2000" dirty="0" smtClean="0"/>
              <a:t>Goals and Programs:</a:t>
            </a:r>
          </a:p>
          <a:p>
            <a:pPr marL="342900" indent="-342900">
              <a:buFont typeface="Arial"/>
              <a:buChar char="•"/>
            </a:pPr>
            <a:r>
              <a:rPr lang="en-US" sz="2000" dirty="0" smtClean="0"/>
              <a:t>OER for </a:t>
            </a:r>
            <a:r>
              <a:rPr lang="en-US" sz="2000" dirty="0" err="1" smtClean="0"/>
              <a:t>eCore</a:t>
            </a:r>
            <a:endParaRPr lang="en-US" sz="2000" dirty="0" smtClean="0"/>
          </a:p>
          <a:p>
            <a:pPr marL="342900" indent="-342900">
              <a:buFont typeface="Arial"/>
              <a:buChar char="•"/>
            </a:pPr>
            <a:r>
              <a:rPr lang="en-US" sz="2000" dirty="0" smtClean="0"/>
              <a:t>OER for Top Fifty Courses</a:t>
            </a:r>
          </a:p>
          <a:p>
            <a:pPr marL="342900" indent="-342900">
              <a:buFont typeface="Arial"/>
              <a:buChar char="•"/>
            </a:pPr>
            <a:r>
              <a:rPr lang="en-US" sz="2000" dirty="0" smtClean="0"/>
              <a:t>OER Textbook Transformation Grants: working with campuses </a:t>
            </a:r>
          </a:p>
          <a:p>
            <a:pPr marL="342900" indent="-342900">
              <a:buFont typeface="Arial"/>
              <a:buChar char="•"/>
            </a:pPr>
            <a:r>
              <a:rPr lang="en-US" sz="2000" dirty="0" smtClean="0"/>
              <a:t>Bookstore program</a:t>
            </a:r>
          </a:p>
          <a:p>
            <a:pPr marL="342900" indent="-342900">
              <a:buFont typeface="Arial"/>
              <a:buChar char="•"/>
            </a:pPr>
            <a:r>
              <a:rPr lang="en-US" sz="2000" dirty="0" smtClean="0"/>
              <a:t>Symposium on the Future of the Textbook</a:t>
            </a:r>
            <a:endParaRPr lang="en-US" sz="2000" dirty="0"/>
          </a:p>
        </p:txBody>
      </p:sp>
      <p:pic>
        <p:nvPicPr>
          <p:cNvPr id="8" name="Content Placeholder 7"/>
          <p:cNvPicPr>
            <a:picLocks noGrp="1"/>
          </p:cNvPicPr>
          <p:nvPr>
            <p:ph idx="1"/>
          </p:nvPr>
        </p:nvPicPr>
        <p:blipFill>
          <a:blip r:embed="rId2">
            <a:extLst>
              <a:ext uri="{28A0092B-C50C-407E-A947-70E740481C1C}">
                <a14:useLocalDpi xmlns:a14="http://schemas.microsoft.com/office/drawing/2010/main" val="0"/>
              </a:ext>
            </a:extLst>
          </a:blip>
          <a:srcRect t="-73413" b="-73413"/>
          <a:stretch>
            <a:fillRect/>
          </a:stretch>
        </p:blipFill>
        <p:spPr>
          <a:xfrm>
            <a:off x="4168775" y="408514"/>
            <a:ext cx="4597399" cy="5853113"/>
          </a:xfrm>
          <a:prstGeom prst="rect">
            <a:avLst/>
          </a:prstGeom>
        </p:spPr>
      </p:pic>
      <p:pic>
        <p:nvPicPr>
          <p:cNvPr id="9" name="Picture 8" descr="afg_tools.png"/>
          <p:cNvPicPr>
            <a:picLocks noChangeAspect="1"/>
          </p:cNvPicPr>
          <p:nvPr/>
        </p:nvPicPr>
        <p:blipFill rotWithShape="1">
          <a:blip r:embed="rId3">
            <a:alphaModFix amt="95000"/>
            <a:extLst>
              <a:ext uri="{28A0092B-C50C-407E-A947-70E740481C1C}">
                <a14:useLocalDpi xmlns:a14="http://schemas.microsoft.com/office/drawing/2010/main" val="0"/>
              </a:ext>
            </a:extLst>
          </a:blip>
          <a:srcRect l="34444" t="5084" r="49601" b="31029"/>
          <a:stretch/>
        </p:blipFill>
        <p:spPr>
          <a:xfrm>
            <a:off x="4490509" y="4823125"/>
            <a:ext cx="1707091" cy="1822826"/>
          </a:xfrm>
          <a:prstGeom prst="rect">
            <a:avLst/>
          </a:prstGeom>
        </p:spPr>
      </p:pic>
      <p:pic>
        <p:nvPicPr>
          <p:cNvPr id="10" name="Picture 9" descr="afg_tools.png"/>
          <p:cNvPicPr>
            <a:picLocks noChangeAspect="1"/>
          </p:cNvPicPr>
          <p:nvPr/>
        </p:nvPicPr>
        <p:blipFill rotWithShape="1">
          <a:blip r:embed="rId3">
            <a:alphaModFix/>
            <a:extLst>
              <a:ext uri="{28A0092B-C50C-407E-A947-70E740481C1C}">
                <a14:useLocalDpi xmlns:a14="http://schemas.microsoft.com/office/drawing/2010/main" val="0"/>
              </a:ext>
            </a:extLst>
          </a:blip>
          <a:srcRect l="11075" t="10847" r="74589" b="41696"/>
          <a:stretch/>
        </p:blipFill>
        <p:spPr>
          <a:xfrm>
            <a:off x="4422778" y="270932"/>
            <a:ext cx="1707090" cy="1507067"/>
          </a:xfrm>
          <a:prstGeom prst="rect">
            <a:avLst/>
          </a:prstGeom>
        </p:spPr>
      </p:pic>
      <p:pic>
        <p:nvPicPr>
          <p:cNvPr id="11" name="Picture Placeholder 20" descr="afg_tools.png"/>
          <p:cNvPicPr>
            <a:picLocks noChangeAspect="1"/>
          </p:cNvPicPr>
          <p:nvPr/>
        </p:nvPicPr>
        <p:blipFill rotWithShape="1">
          <a:blip r:embed="rId3">
            <a:alphaModFix/>
            <a:extLst>
              <a:ext uri="{28A0092B-C50C-407E-A947-70E740481C1C}">
                <a14:useLocalDpi xmlns:a14="http://schemas.microsoft.com/office/drawing/2010/main" val="0"/>
              </a:ext>
            </a:extLst>
          </a:blip>
          <a:srcRect l="76245" t="5902" r="6722" b="33243"/>
          <a:stretch/>
        </p:blipFill>
        <p:spPr>
          <a:xfrm>
            <a:off x="7005109" y="272557"/>
            <a:ext cx="1580092" cy="1505442"/>
          </a:xfrm>
          <a:prstGeom prst="rect">
            <a:avLst/>
          </a:prstGeom>
        </p:spPr>
      </p:pic>
      <p:pic>
        <p:nvPicPr>
          <p:cNvPr id="12" name="Picture 11" descr="afg_tools.png"/>
          <p:cNvPicPr>
            <a:picLocks noChangeAspect="1"/>
          </p:cNvPicPr>
          <p:nvPr/>
        </p:nvPicPr>
        <p:blipFill rotWithShape="1">
          <a:blip r:embed="rId3">
            <a:alphaModFix/>
            <a:extLst>
              <a:ext uri="{28A0092B-C50C-407E-A947-70E740481C1C}">
                <a14:useLocalDpi xmlns:a14="http://schemas.microsoft.com/office/drawing/2010/main" val="0"/>
              </a:ext>
            </a:extLst>
          </a:blip>
          <a:srcRect l="57701" t="5084" r="27222" b="31029"/>
          <a:stretch/>
        </p:blipFill>
        <p:spPr>
          <a:xfrm>
            <a:off x="7005109" y="4802977"/>
            <a:ext cx="1630887" cy="1842974"/>
          </a:xfrm>
          <a:prstGeom prst="rect">
            <a:avLst/>
          </a:prstGeom>
        </p:spPr>
      </p:pic>
    </p:spTree>
    <p:extLst>
      <p:ext uri="{BB962C8B-B14F-4D97-AF65-F5344CB8AC3E}">
        <p14:creationId xmlns:p14="http://schemas.microsoft.com/office/powerpoint/2010/main" val="1341968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3267" y="4702272"/>
            <a:ext cx="7852422" cy="833718"/>
          </a:xfrm>
        </p:spPr>
        <p:txBody>
          <a:bodyPr>
            <a:noAutofit/>
          </a:bodyPr>
          <a:lstStyle/>
          <a:p>
            <a:r>
              <a:rPr lang="en-US" sz="3600" dirty="0">
                <a:hlinkClick r:id="rId2"/>
              </a:rPr>
              <a:t>www.affordablelearninggeorgia.org</a:t>
            </a:r>
            <a:endParaRPr lang="en-US" sz="3600" dirty="0"/>
          </a:p>
        </p:txBody>
      </p:sp>
      <p:pic>
        <p:nvPicPr>
          <p:cNvPr id="8" name="Content Placeholder 7"/>
          <p:cNvPicPr>
            <a:picLocks noGrp="1"/>
          </p:cNvPicPr>
          <p:nvPr>
            <p:ph type="pic" idx="1"/>
          </p:nvPr>
        </p:nvPicPr>
        <p:blipFill>
          <a:blip r:embed="rId3">
            <a:extLst>
              <a:ext uri="{28A0092B-C50C-407E-A947-70E740481C1C}">
                <a14:useLocalDpi xmlns:a14="http://schemas.microsoft.com/office/drawing/2010/main" val="0"/>
              </a:ext>
            </a:extLst>
          </a:blip>
          <a:srcRect t="-13643" b="-13643"/>
          <a:stretch>
            <a:fillRect/>
          </a:stretch>
        </p:blipFill>
        <p:spPr>
          <a:xfrm>
            <a:off x="277813" y="228600"/>
            <a:ext cx="6378575" cy="4187825"/>
          </a:xfrm>
          <a:prstGeom prst="rect">
            <a:avLst/>
          </a:prstGeom>
        </p:spPr>
      </p:pic>
      <p:sp>
        <p:nvSpPr>
          <p:cNvPr id="6" name="Text Placeholder 5"/>
          <p:cNvSpPr>
            <a:spLocks noGrp="1"/>
          </p:cNvSpPr>
          <p:nvPr>
            <p:ph type="body" sz="half" idx="2"/>
          </p:nvPr>
        </p:nvSpPr>
        <p:spPr>
          <a:xfrm>
            <a:off x="603267" y="5741609"/>
            <a:ext cx="8081114" cy="1007534"/>
          </a:xfrm>
        </p:spPr>
        <p:txBody>
          <a:bodyPr>
            <a:normAutofit fontScale="40000" lnSpcReduction="20000"/>
          </a:bodyPr>
          <a:lstStyle/>
          <a:p>
            <a:r>
              <a:rPr lang="en-US" sz="8000" dirty="0" smtClean="0"/>
              <a:t> </a:t>
            </a:r>
            <a:r>
              <a:rPr lang="en-US" sz="8000" dirty="0" smtClean="0">
                <a:hlinkClick r:id="rId4"/>
              </a:rPr>
              <a:t>Subscribe to This Week in Affordable Learning Georgia </a:t>
            </a:r>
            <a:r>
              <a:rPr lang="en-US" sz="8000" dirty="0" smtClean="0"/>
              <a:t>email news</a:t>
            </a:r>
          </a:p>
          <a:p>
            <a:endParaRPr lang="en-US" sz="8000" dirty="0"/>
          </a:p>
          <a:p>
            <a:endParaRPr lang="en-US" sz="2000" dirty="0" smtClean="0"/>
          </a:p>
        </p:txBody>
      </p:sp>
    </p:spTree>
    <p:extLst>
      <p:ext uri="{BB962C8B-B14F-4D97-AF65-F5344CB8AC3E}">
        <p14:creationId xmlns:p14="http://schemas.microsoft.com/office/powerpoint/2010/main" val="4011808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Textbooks and Student Success Barriers</a:t>
            </a:r>
            <a:endParaRPr lang="en-US" dirty="0"/>
          </a:p>
        </p:txBody>
      </p:sp>
      <p:sp>
        <p:nvSpPr>
          <p:cNvPr id="3" name="Content Placeholder 2"/>
          <p:cNvSpPr>
            <a:spLocks noGrp="1"/>
          </p:cNvSpPr>
          <p:nvPr>
            <p:ph sz="half" idx="1"/>
          </p:nvPr>
        </p:nvSpPr>
        <p:spPr>
          <a:xfrm>
            <a:off x="498518" y="1600200"/>
            <a:ext cx="3657600" cy="4140200"/>
          </a:xfrm>
        </p:spPr>
        <p:txBody>
          <a:bodyPr>
            <a:normAutofit fontScale="85000" lnSpcReduction="10000"/>
          </a:bodyPr>
          <a:lstStyle/>
          <a:p>
            <a:endParaRPr lang="en-US" dirty="0"/>
          </a:p>
          <a:p>
            <a:r>
              <a:rPr lang="en-US" sz="2800" dirty="0" smtClean="0"/>
              <a:t>According </a:t>
            </a:r>
            <a:r>
              <a:rPr lang="en-US" sz="2800" dirty="0"/>
              <a:t>to a study of the U.S. Government Accountability Office, </a:t>
            </a:r>
            <a:r>
              <a:rPr lang="en-US" sz="2800" dirty="0" smtClean="0"/>
              <a:t>the </a:t>
            </a:r>
            <a:r>
              <a:rPr lang="en-US" sz="2800" dirty="0"/>
              <a:t>annual average amount spent by college students on textbooks </a:t>
            </a:r>
            <a:r>
              <a:rPr lang="en-US" sz="2800" dirty="0" smtClean="0"/>
              <a:t>is</a:t>
            </a:r>
            <a:r>
              <a:rPr lang="en-US" sz="2800" dirty="0"/>
              <a:t> </a:t>
            </a:r>
            <a:r>
              <a:rPr lang="en-US" sz="2800" dirty="0" smtClean="0"/>
              <a:t>26% of </a:t>
            </a:r>
            <a:r>
              <a:rPr lang="en-US" sz="2800" dirty="0"/>
              <a:t>the cost of tuition at a public, four-year university</a:t>
            </a:r>
            <a:r>
              <a:rPr lang="en-US" sz="2800" dirty="0" smtClean="0"/>
              <a:t>.* </a:t>
            </a:r>
          </a:p>
        </p:txBody>
      </p:sp>
      <p:sp>
        <p:nvSpPr>
          <p:cNvPr id="7" name="Content Placeholder 6"/>
          <p:cNvSpPr>
            <a:spLocks noGrp="1"/>
          </p:cNvSpPr>
          <p:nvPr>
            <p:ph sz="half" idx="2"/>
          </p:nvPr>
        </p:nvSpPr>
        <p:spPr>
          <a:xfrm>
            <a:off x="4629686" y="1985962"/>
            <a:ext cx="4163552" cy="3754438"/>
          </a:xfrm>
        </p:spPr>
        <p:txBody>
          <a:bodyPr>
            <a:noAutofit/>
          </a:bodyPr>
          <a:lstStyle/>
          <a:p>
            <a:r>
              <a:rPr lang="en-US" sz="2400" dirty="0" smtClean="0"/>
              <a:t>Columbus State University undergraduate students spend a minimum over 4 years of $4500 on textbooks ** and graduate with an average debt of $25,687*** and an average annual student loan payment of $3,715****</a:t>
            </a:r>
            <a:endParaRPr lang="en-US" sz="2400" dirty="0"/>
          </a:p>
        </p:txBody>
      </p:sp>
      <p:sp>
        <p:nvSpPr>
          <p:cNvPr id="6" name="TextBox 5"/>
          <p:cNvSpPr txBox="1"/>
          <p:nvPr/>
        </p:nvSpPr>
        <p:spPr>
          <a:xfrm>
            <a:off x="84668" y="5934670"/>
            <a:ext cx="9059332" cy="923330"/>
          </a:xfrm>
          <a:prstGeom prst="rect">
            <a:avLst/>
          </a:prstGeom>
          <a:noFill/>
        </p:spPr>
        <p:txBody>
          <a:bodyPr wrap="square" rtlCol="0">
            <a:spAutoFit/>
          </a:bodyPr>
          <a:lstStyle/>
          <a:p>
            <a:r>
              <a:rPr lang="en-US" sz="1400" dirty="0" smtClean="0"/>
              <a:t>SOURCES</a:t>
            </a:r>
            <a:endParaRPr lang="en-US" sz="1000" dirty="0" smtClean="0"/>
          </a:p>
          <a:p>
            <a:r>
              <a:rPr lang="en-US" sz="1000" dirty="0" smtClean="0"/>
              <a:t>* </a:t>
            </a:r>
            <a:r>
              <a:rPr lang="en-US" sz="1000" dirty="0" smtClean="0">
                <a:hlinkClick r:id="rId2"/>
              </a:rPr>
              <a:t>College Textbooks</a:t>
            </a:r>
            <a:r>
              <a:rPr lang="en-US" sz="1000" dirty="0" smtClean="0"/>
              <a:t>, GAO-05-806, July 2005.  U.S. Government Accountability Office.</a:t>
            </a:r>
          </a:p>
          <a:p>
            <a:r>
              <a:rPr lang="en-US" sz="1000" dirty="0" smtClean="0"/>
              <a:t>** Mark Flynn, CSU:  Total list price for core courses textbooks = $</a:t>
            </a:r>
            <a:r>
              <a:rPr lang="en-US" sz="1000" dirty="0"/>
              <a:t>2,300 - $</a:t>
            </a:r>
            <a:r>
              <a:rPr lang="en-US" sz="1000" dirty="0" smtClean="0"/>
              <a:t>2,500. For </a:t>
            </a:r>
            <a:r>
              <a:rPr lang="en-US" sz="1000" dirty="0"/>
              <a:t>course texts in the major, </a:t>
            </a:r>
            <a:r>
              <a:rPr lang="en-US" sz="1000" dirty="0" smtClean="0"/>
              <a:t>depending on discipline = $2,300-$4,500 more.</a:t>
            </a:r>
            <a:r>
              <a:rPr lang="en-US" sz="1000" dirty="0"/>
              <a:t> T</a:t>
            </a:r>
            <a:r>
              <a:rPr lang="en-US" sz="1000" dirty="0" smtClean="0"/>
              <a:t>he </a:t>
            </a:r>
            <a:r>
              <a:rPr lang="en-US" sz="1000" dirty="0"/>
              <a:t>total </a:t>
            </a:r>
            <a:r>
              <a:rPr lang="en-US" sz="1000" dirty="0" smtClean="0"/>
              <a:t>four years = $4,500-$</a:t>
            </a:r>
            <a:r>
              <a:rPr lang="en-US" sz="1000" dirty="0"/>
              <a:t>7,000 depending on the discipline. </a:t>
            </a:r>
            <a:endParaRPr lang="en-US" sz="1000" dirty="0" smtClean="0"/>
          </a:p>
          <a:p>
            <a:r>
              <a:rPr lang="en-US" sz="1000" dirty="0" smtClean="0"/>
              <a:t>*** US News College Report.  </a:t>
            </a:r>
            <a:r>
              <a:rPr lang="en-US" sz="1000" dirty="0" smtClean="0">
                <a:hlinkClick r:id="rId3"/>
              </a:rPr>
              <a:t>Columbus State University</a:t>
            </a:r>
            <a:r>
              <a:rPr lang="en-US" sz="1000" dirty="0" smtClean="0"/>
              <a:t>.  ****College </a:t>
            </a:r>
            <a:r>
              <a:rPr lang="en-US" sz="1000" dirty="0"/>
              <a:t>Measures.  </a:t>
            </a:r>
            <a:r>
              <a:rPr lang="en-US" sz="1000" dirty="0">
                <a:hlinkClick r:id="rId4"/>
              </a:rPr>
              <a:t>Columbus State University</a:t>
            </a:r>
            <a:r>
              <a:rPr lang="en-US" sz="1000" dirty="0"/>
              <a:t>. </a:t>
            </a:r>
          </a:p>
        </p:txBody>
      </p:sp>
    </p:spTree>
    <p:extLst>
      <p:ext uri="{BB962C8B-B14F-4D97-AF65-F5344CB8AC3E}">
        <p14:creationId xmlns:p14="http://schemas.microsoft.com/office/powerpoint/2010/main" val="2897116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Textbooks and Student Success Barriers</a:t>
            </a:r>
            <a:endParaRPr lang="en-US" dirty="0"/>
          </a:p>
        </p:txBody>
      </p:sp>
      <p:sp>
        <p:nvSpPr>
          <p:cNvPr id="3" name="Content Placeholder 2"/>
          <p:cNvSpPr>
            <a:spLocks noGrp="1"/>
          </p:cNvSpPr>
          <p:nvPr>
            <p:ph sz="half" idx="1"/>
          </p:nvPr>
        </p:nvSpPr>
        <p:spPr>
          <a:xfrm>
            <a:off x="498474" y="1780344"/>
            <a:ext cx="3657600" cy="5234894"/>
          </a:xfrm>
        </p:spPr>
        <p:txBody>
          <a:bodyPr>
            <a:normAutofit fontScale="32500" lnSpcReduction="20000"/>
          </a:bodyPr>
          <a:lstStyle/>
          <a:p>
            <a:r>
              <a:rPr lang="en-US" sz="4900" dirty="0" smtClean="0"/>
              <a:t>Students </a:t>
            </a:r>
            <a:r>
              <a:rPr lang="en-US" sz="4900" dirty="0"/>
              <a:t>spend an average of $1200 a year on textbooks. </a:t>
            </a:r>
            <a:r>
              <a:rPr lang="en-US" sz="4900" dirty="0" smtClean="0"/>
              <a:t>*</a:t>
            </a:r>
          </a:p>
          <a:p>
            <a:r>
              <a:rPr lang="en-US" sz="4900" dirty="0"/>
              <a:t>65% of students </a:t>
            </a:r>
            <a:r>
              <a:rPr lang="en-US" sz="4900" dirty="0" smtClean="0"/>
              <a:t>surveyed reported that </a:t>
            </a:r>
            <a:r>
              <a:rPr lang="en-US" sz="4900" dirty="0"/>
              <a:t>they had decided against buying a textbook because it was too expensive</a:t>
            </a:r>
            <a:r>
              <a:rPr lang="en-US" sz="4900" dirty="0" smtClean="0"/>
              <a:t>.***</a:t>
            </a:r>
            <a:endParaRPr lang="en-US" sz="4900" dirty="0"/>
          </a:p>
          <a:p>
            <a:r>
              <a:rPr lang="en-US" sz="4900" dirty="0" smtClean="0"/>
              <a:t>94</a:t>
            </a:r>
            <a:r>
              <a:rPr lang="en-US" sz="4900" dirty="0"/>
              <a:t>% of students </a:t>
            </a:r>
            <a:r>
              <a:rPr lang="en-US" sz="4900" dirty="0" smtClean="0"/>
              <a:t>surveyed who had decided not to purchase the textbook feared that </a:t>
            </a:r>
            <a:r>
              <a:rPr lang="en-US" sz="4900" dirty="0"/>
              <a:t>doing so would hurt their </a:t>
            </a:r>
            <a:r>
              <a:rPr lang="en-US" sz="4900" dirty="0" smtClean="0"/>
              <a:t>grade. </a:t>
            </a:r>
            <a:r>
              <a:rPr lang="en-US" sz="4900" dirty="0"/>
              <a:t>More than </a:t>
            </a:r>
            <a:r>
              <a:rPr lang="en-US" sz="4900" dirty="0" smtClean="0"/>
              <a:t>50% </a:t>
            </a:r>
            <a:r>
              <a:rPr lang="en-US" sz="4900" dirty="0"/>
              <a:t>of </a:t>
            </a:r>
            <a:r>
              <a:rPr lang="en-US" sz="4900" dirty="0" smtClean="0"/>
              <a:t>these </a:t>
            </a:r>
            <a:r>
              <a:rPr lang="en-US" sz="4900" dirty="0"/>
              <a:t>students felt significant concern for their grade</a:t>
            </a:r>
            <a:r>
              <a:rPr lang="en-US" sz="4900" dirty="0" smtClean="0"/>
              <a:t>.***</a:t>
            </a:r>
          </a:p>
          <a:p>
            <a:r>
              <a:rPr lang="en-US" sz="4900" dirty="0" smtClean="0"/>
              <a:t>Almost 50% of students surveyed reported that </a:t>
            </a:r>
            <a:r>
              <a:rPr lang="en-US" sz="4900" dirty="0"/>
              <a:t>the cost of textbooks impacted how many/which classes they took each semester</a:t>
            </a:r>
            <a:r>
              <a:rPr lang="en-US" sz="4900" dirty="0" smtClean="0"/>
              <a:t>.***</a:t>
            </a:r>
            <a:endParaRPr lang="en-US" sz="4900" dirty="0"/>
          </a:p>
          <a:p>
            <a:endParaRPr lang="en-US" sz="2400" dirty="0" smtClean="0"/>
          </a:p>
          <a:p>
            <a:pPr marL="0" indent="0">
              <a:buNone/>
            </a:pPr>
            <a:endParaRPr lang="en-US" dirty="0" smtClean="0"/>
          </a:p>
        </p:txBody>
      </p:sp>
      <p:sp>
        <p:nvSpPr>
          <p:cNvPr id="7" name="Content Placeholder 6"/>
          <p:cNvSpPr>
            <a:spLocks noGrp="1"/>
          </p:cNvSpPr>
          <p:nvPr>
            <p:ph sz="half" idx="2"/>
          </p:nvPr>
        </p:nvSpPr>
        <p:spPr>
          <a:xfrm>
            <a:off x="4399877" y="2215773"/>
            <a:ext cx="4417551" cy="3650418"/>
          </a:xfrm>
        </p:spPr>
        <p:txBody>
          <a:bodyPr>
            <a:normAutofit/>
          </a:bodyPr>
          <a:lstStyle/>
          <a:p>
            <a:pPr marL="0" indent="0">
              <a:buNone/>
            </a:pPr>
            <a:r>
              <a:rPr lang="en-US" sz="2400" dirty="0"/>
              <a:t>According </a:t>
            </a:r>
            <a:r>
              <a:rPr lang="en-US" sz="2400" dirty="0" smtClean="0"/>
              <a:t>to </a:t>
            </a:r>
            <a:r>
              <a:rPr lang="en-US" sz="2400" dirty="0" smtClean="0">
                <a:hlinkClick r:id="rId2"/>
              </a:rPr>
              <a:t>“Turning </a:t>
            </a:r>
            <a:r>
              <a:rPr lang="en-US" sz="2400" dirty="0">
                <a:hlinkClick r:id="rId2"/>
              </a:rPr>
              <a:t>the </a:t>
            </a:r>
            <a:r>
              <a:rPr lang="en-US" sz="2400" dirty="0" smtClean="0">
                <a:hlinkClick r:id="rId2"/>
              </a:rPr>
              <a:t>Page</a:t>
            </a:r>
            <a:r>
              <a:rPr lang="en-US" sz="2400" dirty="0">
                <a:hlinkClick r:id="rId2"/>
              </a:rPr>
              <a:t>”</a:t>
            </a:r>
            <a:r>
              <a:rPr lang="en-US" sz="2400" dirty="0" smtClean="0">
                <a:hlinkClick r:id="rId2"/>
              </a:rPr>
              <a:t> </a:t>
            </a:r>
            <a:r>
              <a:rPr lang="en-US" sz="2400" dirty="0" smtClean="0"/>
              <a:t> a </a:t>
            </a:r>
            <a:r>
              <a:rPr lang="en-US" sz="2400" dirty="0"/>
              <a:t>June 2013 report on the textbook market from the Lumina Foundation, “approximately 30 percent of college students do not purchase textbooks required for specific classes.”*</a:t>
            </a:r>
            <a:r>
              <a:rPr lang="en-US" sz="2400" dirty="0" smtClean="0"/>
              <a:t>*</a:t>
            </a:r>
            <a:endParaRPr lang="en-US" sz="2400" dirty="0"/>
          </a:p>
        </p:txBody>
      </p:sp>
      <p:sp>
        <p:nvSpPr>
          <p:cNvPr id="6" name="Rectangle 5"/>
          <p:cNvSpPr/>
          <p:nvPr/>
        </p:nvSpPr>
        <p:spPr>
          <a:xfrm>
            <a:off x="304431" y="5998654"/>
            <a:ext cx="7753047" cy="707886"/>
          </a:xfrm>
          <a:prstGeom prst="rect">
            <a:avLst/>
          </a:prstGeom>
        </p:spPr>
        <p:txBody>
          <a:bodyPr wrap="square">
            <a:spAutoFit/>
          </a:bodyPr>
          <a:lstStyle/>
          <a:p>
            <a:r>
              <a:rPr lang="en-US" sz="1000" dirty="0" smtClean="0"/>
              <a:t>SOURCES: </a:t>
            </a:r>
          </a:p>
          <a:p>
            <a:r>
              <a:rPr lang="en-US" sz="1000" dirty="0" smtClean="0"/>
              <a:t>* </a:t>
            </a:r>
            <a:r>
              <a:rPr lang="en-US" sz="1000" dirty="0">
                <a:hlinkClick r:id="rId3"/>
              </a:rPr>
              <a:t>Trends in College Pricing</a:t>
            </a:r>
            <a:r>
              <a:rPr lang="en-US" sz="1000" dirty="0"/>
              <a:t>. p. 11, 2013-14.  The College Board</a:t>
            </a:r>
            <a:r>
              <a:rPr lang="en-US" sz="1000" dirty="0" smtClean="0"/>
              <a:t>.</a:t>
            </a:r>
          </a:p>
          <a:p>
            <a:r>
              <a:rPr lang="en-US" sz="1000" dirty="0" smtClean="0"/>
              <a:t>**  </a:t>
            </a:r>
            <a:r>
              <a:rPr lang="en-US" sz="1000" dirty="0">
                <a:hlinkClick r:id="rId2"/>
              </a:rPr>
              <a:t>Turning the </a:t>
            </a:r>
            <a:r>
              <a:rPr lang="en-US" sz="1000" dirty="0" smtClean="0">
                <a:hlinkClick r:id="rId2"/>
              </a:rPr>
              <a:t>Page</a:t>
            </a:r>
            <a:r>
              <a:rPr lang="en-US" sz="1000" dirty="0" smtClean="0"/>
              <a:t>.  June 2013.  Lumina Foundation</a:t>
            </a:r>
          </a:p>
          <a:p>
            <a:r>
              <a:rPr lang="en-US" sz="1000" dirty="0"/>
              <a:t>*** </a:t>
            </a:r>
            <a:r>
              <a:rPr lang="en-US" sz="1000" dirty="0" smtClean="0">
                <a:hlinkClick r:id="rId4"/>
              </a:rPr>
              <a:t>Fixing the Broken Textbook Market</a:t>
            </a:r>
            <a:r>
              <a:rPr lang="en-US" sz="1000" dirty="0" smtClean="0"/>
              <a:t>.  </a:t>
            </a:r>
            <a:r>
              <a:rPr lang="en-US" sz="1000" dirty="0"/>
              <a:t>January 2014. U.S. PIRG Education Fund and the Student PIRGs </a:t>
            </a:r>
            <a:endParaRPr lang="en-US" sz="1000" dirty="0" smtClean="0"/>
          </a:p>
        </p:txBody>
      </p:sp>
    </p:spTree>
    <p:extLst>
      <p:ext uri="{BB962C8B-B14F-4D97-AF65-F5344CB8AC3E}">
        <p14:creationId xmlns:p14="http://schemas.microsoft.com/office/powerpoint/2010/main" val="3086313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Textbook Price Trends</a:t>
            </a:r>
            <a:endParaRPr lang="en-US" dirty="0"/>
          </a:p>
        </p:txBody>
      </p:sp>
      <p:pic>
        <p:nvPicPr>
          <p:cNvPr id="5" name="Picture 4" descr="s-COLLEGE-TEXTBOOKS-PRICES-480x36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523" y="1149048"/>
            <a:ext cx="6456531" cy="4842398"/>
          </a:xfrm>
          <a:prstGeom prst="rect">
            <a:avLst/>
          </a:prstGeom>
        </p:spPr>
      </p:pic>
      <p:sp>
        <p:nvSpPr>
          <p:cNvPr id="6" name="TextBox 5"/>
          <p:cNvSpPr txBox="1"/>
          <p:nvPr/>
        </p:nvSpPr>
        <p:spPr>
          <a:xfrm>
            <a:off x="411239" y="6119336"/>
            <a:ext cx="8333618" cy="738664"/>
          </a:xfrm>
          <a:prstGeom prst="rect">
            <a:avLst/>
          </a:prstGeom>
          <a:noFill/>
        </p:spPr>
        <p:txBody>
          <a:bodyPr wrap="square" rtlCol="0">
            <a:spAutoFit/>
          </a:bodyPr>
          <a:lstStyle/>
          <a:p>
            <a:r>
              <a:rPr lang="en-US" sz="1400" dirty="0"/>
              <a:t>SOURCE: </a:t>
            </a:r>
            <a:r>
              <a:rPr lang="en-US" sz="1400" dirty="0" smtClean="0"/>
              <a:t> </a:t>
            </a:r>
            <a:r>
              <a:rPr lang="en-US" sz="1400" dirty="0" smtClean="0">
                <a:hlinkClick r:id="rId3"/>
              </a:rPr>
              <a:t>The </a:t>
            </a:r>
            <a:r>
              <a:rPr lang="en-US" sz="1400" dirty="0">
                <a:hlinkClick r:id="rId3"/>
              </a:rPr>
              <a:t>college textbook bubble and how the “open educational resources” movement is going up against the textbook </a:t>
            </a:r>
            <a:r>
              <a:rPr lang="en-US" sz="1400" dirty="0" smtClean="0">
                <a:hlinkClick r:id="rId3"/>
              </a:rPr>
              <a:t>cartel</a:t>
            </a:r>
            <a:r>
              <a:rPr lang="en-US" sz="1400" dirty="0" smtClean="0"/>
              <a:t>. </a:t>
            </a:r>
            <a:r>
              <a:rPr lang="en-US" sz="1400" dirty="0"/>
              <a:t>Carpe </a:t>
            </a:r>
            <a:r>
              <a:rPr lang="en-US" sz="1400" dirty="0" smtClean="0"/>
              <a:t>Diem, December </a:t>
            </a:r>
            <a:r>
              <a:rPr lang="en-US" sz="1400" dirty="0"/>
              <a:t>24, 2012. Mark J. Perry. </a:t>
            </a:r>
            <a:endParaRPr lang="en-US" sz="1400" dirty="0" smtClean="0"/>
          </a:p>
        </p:txBody>
      </p:sp>
    </p:spTree>
    <p:extLst>
      <p:ext uri="{BB962C8B-B14F-4D97-AF65-F5344CB8AC3E}">
        <p14:creationId xmlns:p14="http://schemas.microsoft.com/office/powerpoint/2010/main" val="3365930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p:txBody>
          <a:bodyPr/>
          <a:lstStyle/>
          <a:p>
            <a:r>
              <a:rPr lang="en-US" dirty="0" smtClean="0"/>
              <a:t>Textbook Price Trends</a:t>
            </a:r>
            <a:endParaRPr lang="en-US" dirty="0"/>
          </a:p>
        </p:txBody>
      </p:sp>
      <p:pic>
        <p:nvPicPr>
          <p:cNvPr id="4" name="Picture 3" descr="PriceIncreases_2002-201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4" y="1103086"/>
            <a:ext cx="6870700" cy="5029200"/>
          </a:xfrm>
          <a:prstGeom prst="rect">
            <a:avLst/>
          </a:prstGeom>
          <a:ln w="3175" cmpd="sng">
            <a:solidFill>
              <a:schemeClr val="tx1"/>
            </a:solidFill>
          </a:ln>
        </p:spPr>
      </p:pic>
      <p:sp>
        <p:nvSpPr>
          <p:cNvPr id="5" name="TextBox 4"/>
          <p:cNvSpPr txBox="1"/>
          <p:nvPr/>
        </p:nvSpPr>
        <p:spPr>
          <a:xfrm>
            <a:off x="411239" y="6427968"/>
            <a:ext cx="8188475" cy="307777"/>
          </a:xfrm>
          <a:prstGeom prst="rect">
            <a:avLst/>
          </a:prstGeom>
          <a:noFill/>
        </p:spPr>
        <p:txBody>
          <a:bodyPr wrap="square" rtlCol="0">
            <a:spAutoFit/>
          </a:bodyPr>
          <a:lstStyle/>
          <a:p>
            <a:r>
              <a:rPr lang="en-US" sz="1400" dirty="0" smtClean="0"/>
              <a:t>SOURCE</a:t>
            </a:r>
            <a:r>
              <a:rPr lang="en-US" sz="1400" dirty="0" smtClean="0">
                <a:hlinkClick r:id="rId3"/>
              </a:rPr>
              <a:t>:   College Textbooks</a:t>
            </a:r>
            <a:r>
              <a:rPr lang="en-US" sz="1400" dirty="0" smtClean="0"/>
              <a:t>, GAO-13-368, June 2013.  U.S. Government Accountability Office.  </a:t>
            </a:r>
            <a:endParaRPr lang="en-US" sz="1400" dirty="0"/>
          </a:p>
        </p:txBody>
      </p:sp>
    </p:spTree>
    <p:extLst>
      <p:ext uri="{BB962C8B-B14F-4D97-AF65-F5344CB8AC3E}">
        <p14:creationId xmlns:p14="http://schemas.microsoft.com/office/powerpoint/2010/main" val="282912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8318955" cy="1116106"/>
          </a:xfrm>
        </p:spPr>
        <p:txBody>
          <a:bodyPr/>
          <a:lstStyle/>
          <a:p>
            <a:r>
              <a:rPr lang="en-US" dirty="0" smtClean="0"/>
              <a:t>How Students Get Texts</a:t>
            </a:r>
            <a:endParaRPr lang="en-US" dirty="0"/>
          </a:p>
        </p:txBody>
      </p:sp>
      <p:pic>
        <p:nvPicPr>
          <p:cNvPr id="3" name="Picture 2" descr="Common_Options_GAO-13-368.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633" y="1248809"/>
            <a:ext cx="6659034" cy="5024991"/>
          </a:xfrm>
          <a:prstGeom prst="rect">
            <a:avLst/>
          </a:prstGeom>
          <a:ln w="3175" cmpd="sng">
            <a:solidFill>
              <a:schemeClr val="tx1"/>
            </a:solidFill>
          </a:ln>
        </p:spPr>
      </p:pic>
      <p:sp>
        <p:nvSpPr>
          <p:cNvPr id="4" name="TextBox 3"/>
          <p:cNvSpPr txBox="1"/>
          <p:nvPr/>
        </p:nvSpPr>
        <p:spPr>
          <a:xfrm>
            <a:off x="411239" y="6427968"/>
            <a:ext cx="8188475" cy="307777"/>
          </a:xfrm>
          <a:prstGeom prst="rect">
            <a:avLst/>
          </a:prstGeom>
          <a:noFill/>
        </p:spPr>
        <p:txBody>
          <a:bodyPr wrap="square" rtlCol="0">
            <a:spAutoFit/>
          </a:bodyPr>
          <a:lstStyle/>
          <a:p>
            <a:r>
              <a:rPr lang="en-US" sz="1400" dirty="0" smtClean="0"/>
              <a:t>SOURCE</a:t>
            </a:r>
            <a:r>
              <a:rPr lang="en-US" sz="1400" dirty="0" smtClean="0">
                <a:hlinkClick r:id="rId3"/>
              </a:rPr>
              <a:t>:   College Textbooks</a:t>
            </a:r>
            <a:r>
              <a:rPr lang="en-US" sz="1400" dirty="0" smtClean="0"/>
              <a:t>, GAO-13-368, June 2013.  U.S. Government Accountability Office.  </a:t>
            </a:r>
            <a:endParaRPr lang="en-US" sz="1400" dirty="0"/>
          </a:p>
        </p:txBody>
      </p:sp>
    </p:spTree>
    <p:extLst>
      <p:ext uri="{BB962C8B-B14F-4D97-AF65-F5344CB8AC3E}">
        <p14:creationId xmlns:p14="http://schemas.microsoft.com/office/powerpoint/2010/main" val="1263440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77049"/>
          </a:xfrm>
        </p:spPr>
        <p:txBody>
          <a:bodyPr/>
          <a:lstStyle/>
          <a:p>
            <a:r>
              <a:rPr lang="en-US" dirty="0" smtClean="0"/>
              <a:t>How Students Get Texts</a:t>
            </a:r>
            <a:endParaRPr lang="en-US" dirty="0"/>
          </a:p>
        </p:txBody>
      </p:sp>
      <p:sp>
        <p:nvSpPr>
          <p:cNvPr id="4" name="TextBox 3"/>
          <p:cNvSpPr txBox="1"/>
          <p:nvPr/>
        </p:nvSpPr>
        <p:spPr>
          <a:xfrm>
            <a:off x="411239" y="6427968"/>
            <a:ext cx="8188475" cy="307777"/>
          </a:xfrm>
          <a:prstGeom prst="rect">
            <a:avLst/>
          </a:prstGeom>
          <a:noFill/>
        </p:spPr>
        <p:txBody>
          <a:bodyPr wrap="square" rtlCol="0">
            <a:spAutoFit/>
          </a:bodyPr>
          <a:lstStyle/>
          <a:p>
            <a:r>
              <a:rPr lang="en-US" sz="1400" dirty="0" smtClean="0"/>
              <a:t>SOURCE:  Chronicle of Higher Education</a:t>
            </a:r>
            <a:r>
              <a:rPr lang="en-US" sz="1400" dirty="0"/>
              <a:t>, Technology, </a:t>
            </a:r>
            <a:r>
              <a:rPr lang="en-US" sz="1400" dirty="0" smtClean="0">
                <a:hlinkClick r:id="rId2"/>
              </a:rPr>
              <a:t>Graphic</a:t>
            </a:r>
            <a:r>
              <a:rPr lang="en-US" sz="1400" dirty="0" smtClean="0"/>
              <a:t>, January 27, 2013</a:t>
            </a:r>
            <a:endParaRPr lang="en-US" sz="1400" dirty="0"/>
          </a:p>
        </p:txBody>
      </p:sp>
      <p:pic>
        <p:nvPicPr>
          <p:cNvPr id="5" name="Picture 4" descr="DecisionTree_1.tiff"/>
          <p:cNvPicPr>
            <a:picLocks noChangeAspect="1"/>
          </p:cNvPicPr>
          <p:nvPr/>
        </p:nvPicPr>
        <p:blipFill rotWithShape="1">
          <a:blip r:embed="rId3">
            <a:extLst>
              <a:ext uri="{28A0092B-C50C-407E-A947-70E740481C1C}">
                <a14:useLocalDpi xmlns:a14="http://schemas.microsoft.com/office/drawing/2010/main" val="0"/>
              </a:ext>
            </a:extLst>
          </a:blip>
          <a:srcRect r="6567"/>
          <a:stretch/>
        </p:blipFill>
        <p:spPr>
          <a:xfrm>
            <a:off x="301618" y="1161143"/>
            <a:ext cx="7753169" cy="5036751"/>
          </a:xfrm>
          <a:prstGeom prst="rect">
            <a:avLst/>
          </a:prstGeom>
          <a:ln w="3175" cmpd="sng">
            <a:solidFill>
              <a:schemeClr val="tx1"/>
            </a:solidFill>
          </a:ln>
        </p:spPr>
      </p:pic>
    </p:spTree>
    <p:extLst>
      <p:ext uri="{BB962C8B-B14F-4D97-AF65-F5344CB8AC3E}">
        <p14:creationId xmlns:p14="http://schemas.microsoft.com/office/powerpoint/2010/main" val="337632919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vantag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Theme">
  <a:themeElements>
    <a:clrScheme name="Custom 19">
      <a:dk1>
        <a:sysClr val="windowText" lastClr="000000"/>
      </a:dk1>
      <a:lt1>
        <a:sysClr val="window" lastClr="FFFFFF"/>
      </a:lt1>
      <a:dk2>
        <a:srgbClr val="020609"/>
      </a:dk2>
      <a:lt2>
        <a:srgbClr val="C5D1D7"/>
      </a:lt2>
      <a:accent1>
        <a:srgbClr val="CC0C00"/>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10685</TotalTime>
  <Words>1408</Words>
  <Application>Microsoft Office PowerPoint</Application>
  <PresentationFormat>On-screen Show (4:3)</PresentationFormat>
  <Paragraphs>157</Paragraphs>
  <Slides>31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Cambria</vt:lpstr>
      <vt:lpstr>Rockwell</vt:lpstr>
      <vt:lpstr>Wingdings</vt:lpstr>
      <vt:lpstr>Advantage</vt:lpstr>
      <vt:lpstr>Default Theme</vt:lpstr>
      <vt:lpstr>PowerPoint Presentation</vt:lpstr>
      <vt:lpstr>Agenda</vt:lpstr>
      <vt:lpstr>Textbooks</vt:lpstr>
      <vt:lpstr>Background:  Textbooks and Student Success Barriers</vt:lpstr>
      <vt:lpstr>Background:  Textbooks and Student Success Barriers</vt:lpstr>
      <vt:lpstr>Textbook Price Trends</vt:lpstr>
      <vt:lpstr>Textbook Price Trends</vt:lpstr>
      <vt:lpstr>How Students Get Texts</vt:lpstr>
      <vt:lpstr>How Students Get Texts</vt:lpstr>
      <vt:lpstr>How Students Get Texts</vt:lpstr>
      <vt:lpstr>Recent USG OER Adoptions: Student Savings and Impacts</vt:lpstr>
      <vt:lpstr>Calculate Potential Savings from OER</vt:lpstr>
      <vt:lpstr>Higher Education Opportunity Act and OpenStax, an OER Leader</vt:lpstr>
      <vt:lpstr>PowerPoint Presentation</vt:lpstr>
      <vt:lpstr>A Provocative Analogy?</vt:lpstr>
      <vt:lpstr>Supplementary Materials</vt:lpstr>
      <vt:lpstr>Great Handout</vt:lpstr>
      <vt:lpstr>Videos</vt:lpstr>
      <vt:lpstr>Readings</vt:lpstr>
      <vt:lpstr>Affordable Learning Georgia</vt:lpstr>
      <vt:lpstr> Affordability Accessibility Choice</vt:lpstr>
      <vt:lpstr>Background:  Affordable Learning Georgia Project</vt:lpstr>
      <vt:lpstr> Affordability Accessibility Choice</vt:lpstr>
      <vt:lpstr>ALG Website</vt:lpstr>
      <vt:lpstr>Affordability Accessibility Choice</vt:lpstr>
      <vt:lpstr>Affordability Accessibility Choice</vt:lpstr>
      <vt:lpstr>Affordability Accessibility Choice</vt:lpstr>
      <vt:lpstr>Funding for FY15 and FY16</vt:lpstr>
      <vt:lpstr>Next Steps</vt:lpstr>
      <vt:lpstr>GOING FORWARD:  ACTIVITIES AND STRATEGIES</vt:lpstr>
      <vt:lpstr>www.affordablelearninggeorgia.org</vt:lpstr>
    </vt:vector>
  </TitlesOfParts>
  <Company>Georgia Board of Regents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Affordable Learning Georgia</dc:title>
  <dc:creator>Lauren Fancher</dc:creator>
  <cp:lastModifiedBy>Jeff Gallant</cp:lastModifiedBy>
  <cp:revision>237</cp:revision>
  <dcterms:created xsi:type="dcterms:W3CDTF">2013-09-23T15:10:58Z</dcterms:created>
  <dcterms:modified xsi:type="dcterms:W3CDTF">2015-08-19T15:00:54Z</dcterms:modified>
</cp:coreProperties>
</file>