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80"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6" d="100"/>
          <a:sy n="116" d="100"/>
        </p:scale>
        <p:origin x="138"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500D4-B423-4E9B-A465-F575BD6FEBED}" type="datetimeFigureOut">
              <a:rPr lang="en-US" smtClean="0"/>
              <a:t>12/10/2014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559B4-0583-4E2E-806F-DFAC258D63D5}" type="slidenum">
              <a:rPr lang="en-US" smtClean="0"/>
              <a:t>‹#›</a:t>
            </a:fld>
            <a:endParaRPr lang="en-US"/>
          </a:p>
        </p:txBody>
      </p:sp>
    </p:spTree>
    <p:extLst>
      <p:ext uri="{BB962C8B-B14F-4D97-AF65-F5344CB8AC3E}">
        <p14:creationId xmlns:p14="http://schemas.microsoft.com/office/powerpoint/2010/main" val="230888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5559B4-0583-4E2E-806F-DFAC258D63D5}" type="slidenum">
              <a:rPr lang="en-US" smtClean="0"/>
              <a:t>1</a:t>
            </a:fld>
            <a:endParaRPr lang="en-US"/>
          </a:p>
        </p:txBody>
      </p:sp>
    </p:spTree>
    <p:extLst>
      <p:ext uri="{BB962C8B-B14F-4D97-AF65-F5344CB8AC3E}">
        <p14:creationId xmlns:p14="http://schemas.microsoft.com/office/powerpoint/2010/main" val="52236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5559B4-0583-4E2E-806F-DFAC258D63D5}" type="slidenum">
              <a:rPr lang="en-US" smtClean="0"/>
              <a:t>2</a:t>
            </a:fld>
            <a:endParaRPr lang="en-US"/>
          </a:p>
        </p:txBody>
      </p:sp>
    </p:spTree>
    <p:extLst>
      <p:ext uri="{BB962C8B-B14F-4D97-AF65-F5344CB8AC3E}">
        <p14:creationId xmlns:p14="http://schemas.microsoft.com/office/powerpoint/2010/main" val="30307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5559B4-0583-4E2E-806F-DFAC258D63D5}" type="slidenum">
              <a:rPr lang="en-US" smtClean="0"/>
              <a:t>3</a:t>
            </a:fld>
            <a:endParaRPr lang="en-US"/>
          </a:p>
        </p:txBody>
      </p:sp>
    </p:spTree>
    <p:extLst>
      <p:ext uri="{BB962C8B-B14F-4D97-AF65-F5344CB8AC3E}">
        <p14:creationId xmlns:p14="http://schemas.microsoft.com/office/powerpoint/2010/main" val="24884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5559B4-0583-4E2E-806F-DFAC258D63D5}" type="slidenum">
              <a:rPr lang="en-US" smtClean="0"/>
              <a:t>4</a:t>
            </a:fld>
            <a:endParaRPr lang="en-US"/>
          </a:p>
        </p:txBody>
      </p:sp>
    </p:spTree>
    <p:extLst>
      <p:ext uri="{BB962C8B-B14F-4D97-AF65-F5344CB8AC3E}">
        <p14:creationId xmlns:p14="http://schemas.microsoft.com/office/powerpoint/2010/main" val="362050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5559B4-0583-4E2E-806F-DFAC258D63D5}" type="slidenum">
              <a:rPr lang="en-US" smtClean="0"/>
              <a:t>5</a:t>
            </a:fld>
            <a:endParaRPr lang="en-US"/>
          </a:p>
        </p:txBody>
      </p:sp>
    </p:spTree>
    <p:extLst>
      <p:ext uri="{BB962C8B-B14F-4D97-AF65-F5344CB8AC3E}">
        <p14:creationId xmlns:p14="http://schemas.microsoft.com/office/powerpoint/2010/main" val="146258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5559B4-0583-4E2E-806F-DFAC258D63D5}" type="slidenum">
              <a:rPr lang="en-US" smtClean="0"/>
              <a:t>6</a:t>
            </a:fld>
            <a:endParaRPr lang="en-US"/>
          </a:p>
        </p:txBody>
      </p:sp>
    </p:spTree>
    <p:extLst>
      <p:ext uri="{BB962C8B-B14F-4D97-AF65-F5344CB8AC3E}">
        <p14:creationId xmlns:p14="http://schemas.microsoft.com/office/powerpoint/2010/main" val="344458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2D8092-666F-4B5D-9343-FED6277ACEA8}"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103619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D8092-666F-4B5D-9343-FED6277ACEA8}"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4140543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D8092-666F-4B5D-9343-FED6277ACEA8}"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2458872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010653" y="1491916"/>
            <a:ext cx="10741793" cy="4610951"/>
          </a:xfrm>
        </p:spPr>
        <p:txBody>
          <a:bodyPr anchor="ct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22D8092-666F-4B5D-9343-FED6277ACEA8}"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542653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2D8092-666F-4B5D-9343-FED6277ACEA8}"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1210103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2D8092-666F-4B5D-9343-FED6277ACEA8}"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3612780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2D8092-666F-4B5D-9343-FED6277ACEA8}" type="datetimeFigureOut">
              <a:rPr lang="en-US" smtClean="0"/>
              <a:t>12/10/2014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3919976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2D8092-666F-4B5D-9343-FED6277ACEA8}" type="datetimeFigureOut">
              <a:rPr lang="en-US" smtClean="0"/>
              <a:t>12/10/2014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302324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D8092-666F-4B5D-9343-FED6277ACEA8}" type="datetimeFigureOut">
              <a:rPr lang="en-US" smtClean="0"/>
              <a:t>12/10/2014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3006101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D8092-666F-4B5D-9343-FED6277ACEA8}"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2124958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D8092-666F-4B5D-9343-FED6277ACEA8}"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4242046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73617" y="96251"/>
            <a:ext cx="747882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10653" y="1491916"/>
            <a:ext cx="10741793" cy="4639827"/>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D8092-666F-4B5D-9343-FED6277ACEA8}" type="datetimeFigureOut">
              <a:rPr lang="en-US" smtClean="0"/>
              <a:t>12/10/2014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50D83-C17B-479C-9877-4594BF1ECE49}" type="slidenum">
              <a:rPr lang="en-US" smtClean="0"/>
              <a:t>‹#›</a:t>
            </a:fld>
            <a:endParaRPr lang="en-US"/>
          </a:p>
        </p:txBody>
      </p:sp>
    </p:spTree>
    <p:extLst>
      <p:ext uri="{BB962C8B-B14F-4D97-AF65-F5344CB8AC3E}">
        <p14:creationId xmlns:p14="http://schemas.microsoft.com/office/powerpoint/2010/main" val="4237207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3999" y="3663643"/>
            <a:ext cx="9144000" cy="2387600"/>
          </a:xfrm>
        </p:spPr>
        <p:txBody>
          <a:bodyPr>
            <a:normAutofit fontScale="90000"/>
          </a:bodyPr>
          <a:lstStyle/>
          <a:p>
            <a:r>
              <a:rPr lang="en-US" b="1" dirty="0" smtClean="0"/>
              <a:t>2014 Recognition Awards for Innovation and Early Success in Textbook Transformation </a:t>
            </a:r>
            <a:endParaRPr lang="en-US" b="1" dirty="0"/>
          </a:p>
        </p:txBody>
      </p:sp>
      <p:pic>
        <p:nvPicPr>
          <p:cNvPr id="6" name="Picture 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41289" y="475520"/>
            <a:ext cx="1909421" cy="3024493"/>
          </a:xfrm>
          <a:prstGeom prst="rect">
            <a:avLst/>
          </a:prstGeom>
        </p:spPr>
      </p:pic>
    </p:spTree>
    <p:extLst>
      <p:ext uri="{BB962C8B-B14F-4D97-AF65-F5344CB8AC3E}">
        <p14:creationId xmlns:p14="http://schemas.microsoft.com/office/powerpoint/2010/main" val="3933110051"/>
      </p:ext>
    </p:extLst>
  </p:cSld>
  <p:clrMapOvr>
    <a:masterClrMapping/>
  </p:clrMapOvr>
  <p:transition spd="slow" advTm="1500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20928" y="1622851"/>
            <a:ext cx="4036540" cy="3416320"/>
          </a:xfrm>
          <a:prstGeom prst="rect">
            <a:avLst/>
          </a:prstGeom>
          <a:noFill/>
        </p:spPr>
        <p:txBody>
          <a:bodyPr wrap="square" rtlCol="0">
            <a:spAutoFit/>
          </a:bodyPr>
          <a:lstStyle/>
          <a:p>
            <a:r>
              <a:rPr lang="en-US" sz="2400" b="1" dirty="0" smtClean="0"/>
              <a:t>Dr. Greg </a:t>
            </a:r>
            <a:r>
              <a:rPr lang="en-US" sz="2400" b="1" dirty="0" err="1" smtClean="0"/>
              <a:t>Gowens</a:t>
            </a:r>
            <a:endParaRPr lang="en-US" sz="2400" b="1" dirty="0" smtClean="0"/>
          </a:p>
          <a:p>
            <a:r>
              <a:rPr lang="en-US" sz="2400" b="1" dirty="0" smtClean="0"/>
              <a:t>Adjunct Professor, Physics</a:t>
            </a:r>
          </a:p>
          <a:p>
            <a:r>
              <a:rPr lang="en-US" sz="2400" b="1" dirty="0" smtClean="0"/>
              <a:t>University of West Georgia</a:t>
            </a:r>
          </a:p>
          <a:p>
            <a:endParaRPr lang="en-US" dirty="0"/>
          </a:p>
          <a:p>
            <a:r>
              <a:rPr lang="en-US" dirty="0" smtClean="0"/>
              <a:t>Implementation of </a:t>
            </a:r>
            <a:r>
              <a:rPr lang="en-US" dirty="0" err="1" smtClean="0"/>
              <a:t>OpenStax</a:t>
            </a:r>
            <a:r>
              <a:rPr lang="en-US" dirty="0" smtClean="0"/>
              <a:t> College Physics textbook for 105 students annually</a:t>
            </a:r>
          </a:p>
          <a:p>
            <a:endParaRPr lang="en-US" dirty="0" smtClean="0"/>
          </a:p>
          <a:p>
            <a:r>
              <a:rPr lang="en-US" dirty="0" smtClean="0"/>
              <a:t>$10,500 in annual student savings </a:t>
            </a:r>
          </a:p>
          <a:p>
            <a:endParaRPr lang="en-US" dirty="0"/>
          </a:p>
          <a:p>
            <a:r>
              <a:rPr lang="en-US" i="1" dirty="0" smtClean="0"/>
              <a:t>Reported by </a:t>
            </a:r>
            <a:r>
              <a:rPr lang="en-US" i="1" dirty="0" err="1" smtClean="0"/>
              <a:t>OpenStax</a:t>
            </a:r>
            <a:endParaRPr lang="en-US" i="1" dirty="0" smtClean="0"/>
          </a:p>
        </p:txBody>
      </p:sp>
      <p:pic>
        <p:nvPicPr>
          <p:cNvPr id="9218" name="Picture 2" descr="http://colleges.usnews.rankingsandreviews.com/img/college-photo_86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397" y="1945123"/>
            <a:ext cx="4762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75802"/>
      </p:ext>
    </p:extLst>
  </p:cSld>
  <p:clrMapOvr>
    <a:masterClrMapping/>
  </p:clrMapOvr>
  <p:transition spd="slow" advTm="15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20927" y="1321137"/>
            <a:ext cx="4036540" cy="3970318"/>
          </a:xfrm>
          <a:prstGeom prst="rect">
            <a:avLst/>
          </a:prstGeom>
          <a:noFill/>
        </p:spPr>
        <p:txBody>
          <a:bodyPr wrap="square" rtlCol="0">
            <a:spAutoFit/>
          </a:bodyPr>
          <a:lstStyle/>
          <a:p>
            <a:r>
              <a:rPr lang="en-US" sz="2400" b="1" dirty="0" smtClean="0"/>
              <a:t>Dr. H. David Hunt</a:t>
            </a:r>
          </a:p>
          <a:p>
            <a:r>
              <a:rPr lang="en-US" sz="2400" b="1" dirty="0" smtClean="0"/>
              <a:t>Assistant Professor, Sociology</a:t>
            </a:r>
          </a:p>
          <a:p>
            <a:r>
              <a:rPr lang="en-US" sz="2400" b="1" dirty="0" smtClean="0"/>
              <a:t>Georgia Regents University</a:t>
            </a:r>
          </a:p>
          <a:p>
            <a:endParaRPr lang="en-US" dirty="0"/>
          </a:p>
          <a:p>
            <a:r>
              <a:rPr lang="en-US" dirty="0" smtClean="0"/>
              <a:t>Implementation of </a:t>
            </a:r>
            <a:r>
              <a:rPr lang="en-US" dirty="0" err="1" smtClean="0"/>
              <a:t>OpenStax</a:t>
            </a:r>
            <a:r>
              <a:rPr lang="en-US" dirty="0" smtClean="0"/>
              <a:t> Sociology textbook in Summer 2012, continues to use the textbook in 2014, with estimated student savings of $11,200 annually.</a:t>
            </a:r>
          </a:p>
          <a:p>
            <a:endParaRPr lang="en-US" dirty="0"/>
          </a:p>
          <a:p>
            <a:r>
              <a:rPr lang="en-US" i="1" dirty="0" smtClean="0"/>
              <a:t>“Students </a:t>
            </a:r>
            <a:r>
              <a:rPr lang="en-US" i="1" dirty="0"/>
              <a:t>have responded with positive comments about the book. They especially like the cost (FREE!!!) and the ease of access</a:t>
            </a:r>
            <a:r>
              <a:rPr lang="en-US" i="1" dirty="0" smtClean="0"/>
              <a:t>.”</a:t>
            </a:r>
          </a:p>
        </p:txBody>
      </p:sp>
      <p:pic>
        <p:nvPicPr>
          <p:cNvPr id="8194" name="Picture 2" descr="Dr. David Hu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657" y="1874145"/>
            <a:ext cx="3254890" cy="286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937782"/>
      </p:ext>
    </p:extLst>
  </p:cSld>
  <p:clrMapOvr>
    <a:masterClrMapping/>
  </p:clrMapOvr>
  <p:transition spd="slow" advTm="15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20928" y="1622851"/>
            <a:ext cx="4036540" cy="3416320"/>
          </a:xfrm>
          <a:prstGeom prst="rect">
            <a:avLst/>
          </a:prstGeom>
          <a:noFill/>
        </p:spPr>
        <p:txBody>
          <a:bodyPr wrap="square" rtlCol="0">
            <a:spAutoFit/>
          </a:bodyPr>
          <a:lstStyle/>
          <a:p>
            <a:r>
              <a:rPr lang="en-US" sz="2400" b="1" dirty="0" smtClean="0"/>
              <a:t>Dr. Steven Lewis</a:t>
            </a:r>
          </a:p>
          <a:p>
            <a:r>
              <a:rPr lang="en-US" sz="2400" b="1" dirty="0" smtClean="0"/>
              <a:t>Associate Professor, Physics</a:t>
            </a:r>
            <a:endParaRPr lang="en-US" sz="2400" b="1" dirty="0"/>
          </a:p>
          <a:p>
            <a:r>
              <a:rPr lang="en-US" sz="2400" b="1" dirty="0" smtClean="0"/>
              <a:t>University of Georgia</a:t>
            </a:r>
          </a:p>
          <a:p>
            <a:endParaRPr lang="en-US" dirty="0"/>
          </a:p>
          <a:p>
            <a:r>
              <a:rPr lang="en-US" dirty="0" smtClean="0"/>
              <a:t>Implementation of </a:t>
            </a:r>
            <a:r>
              <a:rPr lang="en-US" dirty="0" err="1" smtClean="0"/>
              <a:t>OpenStax</a:t>
            </a:r>
            <a:r>
              <a:rPr lang="en-US" dirty="0" smtClean="0"/>
              <a:t> College Physics textbook  for 21 students annually</a:t>
            </a:r>
          </a:p>
          <a:p>
            <a:endParaRPr lang="en-US" dirty="0" smtClean="0"/>
          </a:p>
          <a:p>
            <a:r>
              <a:rPr lang="en-US" dirty="0" smtClean="0"/>
              <a:t>$2,100 in annual student savings </a:t>
            </a:r>
          </a:p>
          <a:p>
            <a:endParaRPr lang="en-US" dirty="0"/>
          </a:p>
          <a:p>
            <a:r>
              <a:rPr lang="en-US" i="1" dirty="0" smtClean="0"/>
              <a:t>Reported by </a:t>
            </a:r>
            <a:r>
              <a:rPr lang="en-US" i="1" dirty="0" err="1" smtClean="0"/>
              <a:t>OpenStax</a:t>
            </a:r>
            <a:endParaRPr lang="en-US" i="1" dirty="0" smtClean="0"/>
          </a:p>
        </p:txBody>
      </p:sp>
      <p:pic>
        <p:nvPicPr>
          <p:cNvPr id="7170" name="Picture 2" descr="Steven Lewis, Associate Professor of Phy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937" y="1670405"/>
            <a:ext cx="2711192" cy="332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305830"/>
      </p:ext>
    </p:extLst>
  </p:cSld>
  <p:clrMapOvr>
    <a:masterClrMapping/>
  </p:clrMapOvr>
  <p:transition spd="slow" advTm="15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796215" y="832018"/>
            <a:ext cx="4036540" cy="5170646"/>
          </a:xfrm>
          <a:prstGeom prst="rect">
            <a:avLst/>
          </a:prstGeom>
          <a:noFill/>
        </p:spPr>
        <p:txBody>
          <a:bodyPr wrap="square" rtlCol="0">
            <a:spAutoFit/>
          </a:bodyPr>
          <a:lstStyle/>
          <a:p>
            <a:r>
              <a:rPr lang="en-US" sz="2400" b="1" dirty="0" smtClean="0"/>
              <a:t>Dr. Anissa </a:t>
            </a:r>
            <a:r>
              <a:rPr lang="en-US" sz="2400" b="1" dirty="0" err="1" smtClean="0"/>
              <a:t>Lokey</a:t>
            </a:r>
            <a:r>
              <a:rPr lang="en-US" sz="2400" b="1" dirty="0" smtClean="0"/>
              <a:t>-Vega</a:t>
            </a:r>
          </a:p>
          <a:p>
            <a:r>
              <a:rPr lang="en-US" sz="2400" b="1" dirty="0" smtClean="0"/>
              <a:t>Assistant Professor, Instructional Technology</a:t>
            </a:r>
            <a:endParaRPr lang="en-US" sz="2400" b="1" dirty="0"/>
          </a:p>
          <a:p>
            <a:r>
              <a:rPr lang="en-US" sz="2400" b="1" dirty="0" smtClean="0"/>
              <a:t>Kennesaw State University</a:t>
            </a:r>
          </a:p>
          <a:p>
            <a:endParaRPr lang="en-US" dirty="0"/>
          </a:p>
          <a:p>
            <a:r>
              <a:rPr lang="en-US" dirty="0" smtClean="0"/>
              <a:t>Lead faculty member and course designer for the first KSU MOOC, focused on K-12 educational excellence. </a:t>
            </a:r>
          </a:p>
          <a:p>
            <a:endParaRPr lang="en-US" dirty="0"/>
          </a:p>
          <a:p>
            <a:r>
              <a:rPr lang="en-US" i="1" dirty="0" smtClean="0"/>
              <a:t>“</a:t>
            </a:r>
            <a:r>
              <a:rPr lang="en-US" i="1" dirty="0"/>
              <a:t>Dr. Vega is committed to leveraging and creating affordable resources for teacher professional development. Her focus is on bringing technology resources and K-12 blending and online education to rural schools and educators who do not otherwise have access</a:t>
            </a:r>
            <a:r>
              <a:rPr lang="en-US" i="1" dirty="0" smtClean="0"/>
              <a:t>.” </a:t>
            </a:r>
          </a:p>
          <a:p>
            <a:r>
              <a:rPr lang="en-US" dirty="0" smtClean="0"/>
              <a:t>-Dr. </a:t>
            </a:r>
            <a:r>
              <a:rPr lang="en-US" dirty="0" err="1" smtClean="0"/>
              <a:t>Elke</a:t>
            </a:r>
            <a:r>
              <a:rPr lang="en-US" dirty="0" smtClean="0"/>
              <a:t> M. Leeds</a:t>
            </a:r>
          </a:p>
        </p:txBody>
      </p:sp>
      <p:pic>
        <p:nvPicPr>
          <p:cNvPr id="6146" name="Picture 2" descr="https://pbs.twimg.com/profile_images/378800000699486397/c6578faaff5684a1c7cbfc13731bf4c0_400x40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948" y="1734096"/>
            <a:ext cx="3193829" cy="319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344020"/>
      </p:ext>
    </p:extLst>
  </p:cSld>
  <p:clrMapOvr>
    <a:masterClrMapping/>
  </p:clrMapOvr>
  <p:transition spd="slow" advTm="15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010401" y="1715546"/>
            <a:ext cx="4036540" cy="3139321"/>
          </a:xfrm>
          <a:prstGeom prst="rect">
            <a:avLst/>
          </a:prstGeom>
          <a:noFill/>
        </p:spPr>
        <p:txBody>
          <a:bodyPr wrap="square" rtlCol="0">
            <a:spAutoFit/>
          </a:bodyPr>
          <a:lstStyle/>
          <a:p>
            <a:r>
              <a:rPr lang="en-US" sz="2400" b="1" dirty="0" smtClean="0"/>
              <a:t>Dr. Jeffrey </a:t>
            </a:r>
            <a:r>
              <a:rPr lang="en-US" sz="2400" b="1" dirty="0" err="1" smtClean="0"/>
              <a:t>Mahr</a:t>
            </a:r>
            <a:endParaRPr lang="en-US" sz="2400" b="1" dirty="0" smtClean="0"/>
          </a:p>
          <a:p>
            <a:r>
              <a:rPr lang="en-US" sz="2400" b="1" dirty="0" smtClean="0"/>
              <a:t>Assistant Professor, Biology</a:t>
            </a:r>
            <a:endParaRPr lang="en-US" sz="2400" b="1" dirty="0"/>
          </a:p>
          <a:p>
            <a:r>
              <a:rPr lang="en-US" sz="2400" b="1" dirty="0" smtClean="0"/>
              <a:t>Georgia Perimeter College</a:t>
            </a:r>
          </a:p>
          <a:p>
            <a:endParaRPr lang="en-US" dirty="0"/>
          </a:p>
          <a:p>
            <a:r>
              <a:rPr lang="en-US" dirty="0" smtClean="0"/>
              <a:t>Implementation of </a:t>
            </a:r>
            <a:r>
              <a:rPr lang="en-US" dirty="0" err="1" smtClean="0"/>
              <a:t>OpenStax</a:t>
            </a:r>
            <a:r>
              <a:rPr lang="en-US" dirty="0" smtClean="0"/>
              <a:t> Biology textbook for 84 students annually</a:t>
            </a:r>
          </a:p>
          <a:p>
            <a:endParaRPr lang="en-US" dirty="0" smtClean="0"/>
          </a:p>
          <a:p>
            <a:r>
              <a:rPr lang="en-US" dirty="0" smtClean="0"/>
              <a:t>$8,400 in annual student savings </a:t>
            </a:r>
          </a:p>
          <a:p>
            <a:endParaRPr lang="en-US" dirty="0"/>
          </a:p>
          <a:p>
            <a:r>
              <a:rPr lang="en-US" i="1" dirty="0" smtClean="0"/>
              <a:t>Reported by </a:t>
            </a:r>
            <a:r>
              <a:rPr lang="en-US" i="1" dirty="0" err="1" smtClean="0"/>
              <a:t>OpenStax</a:t>
            </a:r>
            <a:endParaRPr lang="en-US" i="1" dirty="0" smtClean="0"/>
          </a:p>
        </p:txBody>
      </p:sp>
      <p:pic>
        <p:nvPicPr>
          <p:cNvPr id="5128" name="Picture 8" descr="http://reevescontracting.com/wp-content/uploads/GPC-Newton-Academic/gpc-newton-academic_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08" y="1807155"/>
            <a:ext cx="5281398" cy="304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63026"/>
      </p:ext>
    </p:extLst>
  </p:cSld>
  <p:clrMapOvr>
    <a:masterClrMapping/>
  </p:clrMapOvr>
  <p:transition spd="slow" advTm="15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20928" y="1622851"/>
            <a:ext cx="4036540" cy="3139321"/>
          </a:xfrm>
          <a:prstGeom prst="rect">
            <a:avLst/>
          </a:prstGeom>
          <a:noFill/>
        </p:spPr>
        <p:txBody>
          <a:bodyPr wrap="square" rtlCol="0">
            <a:spAutoFit/>
          </a:bodyPr>
          <a:lstStyle/>
          <a:p>
            <a:r>
              <a:rPr lang="en-US" sz="2400" b="1" dirty="0" smtClean="0"/>
              <a:t>Dr. Robert Maxwell</a:t>
            </a:r>
          </a:p>
          <a:p>
            <a:r>
              <a:rPr lang="en-US" sz="2400" b="1" dirty="0" smtClean="0"/>
              <a:t>Academic </a:t>
            </a:r>
            <a:r>
              <a:rPr lang="en-US" sz="2400" b="1" dirty="0" err="1" smtClean="0"/>
              <a:t>Profesional</a:t>
            </a:r>
            <a:r>
              <a:rPr lang="en-US" sz="2400" b="1" dirty="0" smtClean="0"/>
              <a:t>, Biology</a:t>
            </a:r>
            <a:endParaRPr lang="en-US" sz="2400" b="1" dirty="0"/>
          </a:p>
          <a:p>
            <a:r>
              <a:rPr lang="en-US" sz="2400" b="1" dirty="0" smtClean="0"/>
              <a:t>Georgia State University</a:t>
            </a:r>
          </a:p>
          <a:p>
            <a:endParaRPr lang="en-US" dirty="0"/>
          </a:p>
          <a:p>
            <a:r>
              <a:rPr lang="en-US" dirty="0" smtClean="0"/>
              <a:t>Implementation of </a:t>
            </a:r>
            <a:r>
              <a:rPr lang="en-US" dirty="0" err="1" smtClean="0"/>
              <a:t>OpenStax</a:t>
            </a:r>
            <a:r>
              <a:rPr lang="en-US" dirty="0" smtClean="0"/>
              <a:t> Biology textbook for 84 students annually</a:t>
            </a:r>
          </a:p>
          <a:p>
            <a:endParaRPr lang="en-US" dirty="0"/>
          </a:p>
          <a:p>
            <a:r>
              <a:rPr lang="en-US" dirty="0" smtClean="0"/>
              <a:t>$8,400 in annual student savings</a:t>
            </a:r>
          </a:p>
          <a:p>
            <a:endParaRPr lang="en-US" dirty="0"/>
          </a:p>
          <a:p>
            <a:r>
              <a:rPr lang="en-US" i="1" dirty="0" smtClean="0"/>
              <a:t>Reported by </a:t>
            </a:r>
            <a:r>
              <a:rPr lang="en-US" i="1" dirty="0" err="1" smtClean="0"/>
              <a:t>OpenStax</a:t>
            </a:r>
            <a:endParaRPr lang="en-US" i="1" dirty="0" smtClean="0"/>
          </a:p>
        </p:txBody>
      </p:sp>
      <p:pic>
        <p:nvPicPr>
          <p:cNvPr id="4098" name="Picture 2" descr="http://www.biology.gsu.edu/Media/Docs/BIO/maxw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650" y="1719123"/>
            <a:ext cx="2686480" cy="322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257758"/>
      </p:ext>
    </p:extLst>
  </p:cSld>
  <p:clrMapOvr>
    <a:masterClrMapping/>
  </p:clrMapOvr>
  <p:transition spd="slow" advTm="1500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20928" y="1622851"/>
            <a:ext cx="4036540" cy="3139321"/>
          </a:xfrm>
          <a:prstGeom prst="rect">
            <a:avLst/>
          </a:prstGeom>
          <a:noFill/>
        </p:spPr>
        <p:txBody>
          <a:bodyPr wrap="square" rtlCol="0">
            <a:spAutoFit/>
          </a:bodyPr>
          <a:lstStyle/>
          <a:p>
            <a:r>
              <a:rPr lang="en-US" sz="2400" b="1" dirty="0" smtClean="0"/>
              <a:t>Dr. </a:t>
            </a:r>
            <a:r>
              <a:rPr lang="en-US" sz="2400" b="1" dirty="0" err="1" smtClean="0"/>
              <a:t>Taha</a:t>
            </a:r>
            <a:r>
              <a:rPr lang="en-US" sz="2400" b="1" dirty="0" smtClean="0"/>
              <a:t> </a:t>
            </a:r>
            <a:r>
              <a:rPr lang="en-US" sz="2400" b="1" dirty="0" err="1" smtClean="0"/>
              <a:t>Mzoughi</a:t>
            </a:r>
            <a:endParaRPr lang="en-US" sz="2400" b="1" dirty="0" smtClean="0"/>
          </a:p>
          <a:p>
            <a:r>
              <a:rPr lang="en-US" sz="2400" b="1" dirty="0" smtClean="0"/>
              <a:t>Associate Professor, Physics</a:t>
            </a:r>
            <a:endParaRPr lang="en-US" sz="2400" b="1" dirty="0"/>
          </a:p>
          <a:p>
            <a:r>
              <a:rPr lang="en-US" sz="2400" b="1" dirty="0" smtClean="0"/>
              <a:t>Kennesaw State University</a:t>
            </a:r>
          </a:p>
          <a:p>
            <a:endParaRPr lang="en-US" dirty="0"/>
          </a:p>
          <a:p>
            <a:r>
              <a:rPr lang="en-US" dirty="0" smtClean="0"/>
              <a:t>Founding editor of The Physics Source, a free digital library for introductory college level physics course materials. </a:t>
            </a:r>
          </a:p>
          <a:p>
            <a:endParaRPr lang="en-US" dirty="0"/>
          </a:p>
          <a:p>
            <a:r>
              <a:rPr lang="en-US" dirty="0" smtClean="0"/>
              <a:t>Also creates free course activities for his Physics classes via the KSU website. </a:t>
            </a:r>
            <a:endParaRPr lang="en-US" i="1" dirty="0" smtClean="0"/>
          </a:p>
        </p:txBody>
      </p:sp>
      <p:pic>
        <p:nvPicPr>
          <p:cNvPr id="3074" name="Picture 2" descr="mzoug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089" y="1559361"/>
            <a:ext cx="28575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559376"/>
      </p:ext>
    </p:extLst>
  </p:cSld>
  <p:clrMapOvr>
    <a:masterClrMapping/>
  </p:clrMapOvr>
  <p:transition spd="slow" advTm="15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20928" y="1622851"/>
            <a:ext cx="4036540" cy="3139321"/>
          </a:xfrm>
          <a:prstGeom prst="rect">
            <a:avLst/>
          </a:prstGeom>
          <a:noFill/>
        </p:spPr>
        <p:txBody>
          <a:bodyPr wrap="square" rtlCol="0">
            <a:spAutoFit/>
          </a:bodyPr>
          <a:lstStyle/>
          <a:p>
            <a:r>
              <a:rPr lang="en-US" sz="2400" b="1" dirty="0" smtClean="0"/>
              <a:t>Dr. </a:t>
            </a:r>
            <a:r>
              <a:rPr lang="en-US" sz="2400" b="1" dirty="0" err="1" smtClean="0"/>
              <a:t>Arun</a:t>
            </a:r>
            <a:r>
              <a:rPr lang="en-US" sz="2400" b="1" dirty="0" smtClean="0"/>
              <a:t> </a:t>
            </a:r>
            <a:r>
              <a:rPr lang="en-US" sz="2400" b="1" dirty="0" err="1" smtClean="0"/>
              <a:t>Saha</a:t>
            </a:r>
            <a:endParaRPr lang="en-US" sz="2400" b="1" dirty="0" smtClean="0"/>
          </a:p>
          <a:p>
            <a:r>
              <a:rPr lang="en-US" sz="2400" b="1" dirty="0" smtClean="0"/>
              <a:t>Assistant Professor, Physics</a:t>
            </a:r>
            <a:endParaRPr lang="en-US" sz="2400" b="1" dirty="0"/>
          </a:p>
          <a:p>
            <a:r>
              <a:rPr lang="en-US" sz="2400" b="1" dirty="0" smtClean="0"/>
              <a:t>Albany State University</a:t>
            </a:r>
          </a:p>
          <a:p>
            <a:endParaRPr lang="en-US" dirty="0"/>
          </a:p>
          <a:p>
            <a:r>
              <a:rPr lang="en-US" dirty="0" smtClean="0"/>
              <a:t>Implementation of </a:t>
            </a:r>
            <a:r>
              <a:rPr lang="en-US" dirty="0" err="1" smtClean="0"/>
              <a:t>OpenStax</a:t>
            </a:r>
            <a:r>
              <a:rPr lang="en-US" dirty="0" smtClean="0"/>
              <a:t> College Physics textbook for 70 students annually</a:t>
            </a:r>
          </a:p>
          <a:p>
            <a:endParaRPr lang="en-US" dirty="0" smtClean="0"/>
          </a:p>
          <a:p>
            <a:r>
              <a:rPr lang="en-US" dirty="0" smtClean="0"/>
              <a:t>$7,000 in annual student savings </a:t>
            </a:r>
          </a:p>
          <a:p>
            <a:endParaRPr lang="en-US" dirty="0"/>
          </a:p>
          <a:p>
            <a:r>
              <a:rPr lang="en-US" i="1" dirty="0" smtClean="0"/>
              <a:t>Reported by </a:t>
            </a:r>
            <a:r>
              <a:rPr lang="en-US" i="1" dirty="0" err="1" smtClean="0"/>
              <a:t>OpenStax</a:t>
            </a:r>
            <a:endParaRPr lang="en-US" i="1" dirty="0" smtClean="0"/>
          </a:p>
        </p:txBody>
      </p:sp>
      <p:pic>
        <p:nvPicPr>
          <p:cNvPr id="25602" name="Picture 2" descr="http://www.emc-eng.com/wp-content/uploads/Albany_State_University-Student_Center-Engr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835" y="1509584"/>
            <a:ext cx="4721225" cy="354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07081"/>
      </p:ext>
    </p:extLst>
  </p:cSld>
  <p:clrMapOvr>
    <a:masterClrMapping/>
  </p:clrMapOvr>
  <p:transition spd="slow" advTm="1500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20928" y="1622851"/>
            <a:ext cx="4036540" cy="3139321"/>
          </a:xfrm>
          <a:prstGeom prst="rect">
            <a:avLst/>
          </a:prstGeom>
          <a:noFill/>
        </p:spPr>
        <p:txBody>
          <a:bodyPr wrap="square" rtlCol="0">
            <a:spAutoFit/>
          </a:bodyPr>
          <a:lstStyle/>
          <a:p>
            <a:r>
              <a:rPr lang="en-US" sz="2400" b="1" dirty="0" smtClean="0"/>
              <a:t>Dr. Julius E. Schneider</a:t>
            </a:r>
          </a:p>
          <a:p>
            <a:r>
              <a:rPr lang="en-US" sz="2400" b="1" dirty="0" smtClean="0"/>
              <a:t>Assistant Professor, Biology</a:t>
            </a:r>
            <a:endParaRPr lang="en-US" sz="2400" b="1" dirty="0"/>
          </a:p>
          <a:p>
            <a:r>
              <a:rPr lang="en-US" sz="2400" b="1" dirty="0" smtClean="0"/>
              <a:t>East Georgia State College</a:t>
            </a:r>
          </a:p>
          <a:p>
            <a:endParaRPr lang="en-US" dirty="0"/>
          </a:p>
          <a:p>
            <a:r>
              <a:rPr lang="en-US" dirty="0" smtClean="0"/>
              <a:t>Implementation of </a:t>
            </a:r>
            <a:r>
              <a:rPr lang="en-US" dirty="0" err="1" smtClean="0"/>
              <a:t>OpenStax</a:t>
            </a:r>
            <a:r>
              <a:rPr lang="en-US" dirty="0" smtClean="0"/>
              <a:t> Biology textbook for 84 students annually</a:t>
            </a:r>
          </a:p>
          <a:p>
            <a:endParaRPr lang="en-US" dirty="0" smtClean="0"/>
          </a:p>
          <a:p>
            <a:r>
              <a:rPr lang="en-US" dirty="0" smtClean="0"/>
              <a:t>$8,400 in annual student savings </a:t>
            </a:r>
          </a:p>
          <a:p>
            <a:endParaRPr lang="en-US" dirty="0"/>
          </a:p>
          <a:p>
            <a:r>
              <a:rPr lang="en-US" i="1" dirty="0" smtClean="0"/>
              <a:t>Reported by </a:t>
            </a:r>
            <a:r>
              <a:rPr lang="en-US" i="1" dirty="0" err="1" smtClean="0"/>
              <a:t>OpenStax</a:t>
            </a:r>
            <a:endParaRPr lang="en-US" i="1" dirty="0" smtClean="0"/>
          </a:p>
        </p:txBody>
      </p:sp>
      <p:pic>
        <p:nvPicPr>
          <p:cNvPr id="24580" name="Picture 4" descr="Dr. Julius E. Schne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088" y="1579183"/>
            <a:ext cx="2892425" cy="350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800485"/>
      </p:ext>
    </p:extLst>
  </p:cSld>
  <p:clrMapOvr>
    <a:masterClrMapping/>
  </p:clrMapOvr>
  <p:transition spd="slow" advTm="1500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746788" y="1537040"/>
            <a:ext cx="4135396" cy="3785652"/>
          </a:xfrm>
          <a:prstGeom prst="rect">
            <a:avLst/>
          </a:prstGeom>
          <a:noFill/>
        </p:spPr>
        <p:txBody>
          <a:bodyPr wrap="square" rtlCol="0">
            <a:spAutoFit/>
          </a:bodyPr>
          <a:lstStyle/>
          <a:p>
            <a:r>
              <a:rPr lang="en-US" sz="2400" b="1" dirty="0" smtClean="0"/>
              <a:t>Jeanne Sewell</a:t>
            </a:r>
          </a:p>
          <a:p>
            <a:r>
              <a:rPr lang="en-US" sz="2400" b="1" dirty="0" smtClean="0"/>
              <a:t>Assistant Professor, Nursing</a:t>
            </a:r>
            <a:endParaRPr lang="en-US" sz="2400" b="1" dirty="0"/>
          </a:p>
          <a:p>
            <a:r>
              <a:rPr lang="en-US" sz="2400" b="1" dirty="0" smtClean="0"/>
              <a:t>Georgia College &amp; State University</a:t>
            </a:r>
          </a:p>
          <a:p>
            <a:endParaRPr lang="en-US" dirty="0"/>
          </a:p>
          <a:p>
            <a:r>
              <a:rPr lang="en-US" dirty="0" smtClean="0"/>
              <a:t>Creator of a Nursing Informatics open textbook with nearly 7,000 downloads to date.</a:t>
            </a:r>
          </a:p>
          <a:p>
            <a:endParaRPr lang="en-US" dirty="0"/>
          </a:p>
          <a:p>
            <a:r>
              <a:rPr lang="en-US" dirty="0" smtClean="0"/>
              <a:t>Health Sciences Editor, MERLOT</a:t>
            </a:r>
          </a:p>
          <a:p>
            <a:r>
              <a:rPr lang="en-US" dirty="0" smtClean="0"/>
              <a:t>Editorial Board, MERLOT JOLT</a:t>
            </a:r>
          </a:p>
          <a:p>
            <a:r>
              <a:rPr lang="en-US" dirty="0" smtClean="0"/>
              <a:t>OER for Cancer India, Steering Committee</a:t>
            </a:r>
          </a:p>
        </p:txBody>
      </p:sp>
      <p:pic>
        <p:nvPicPr>
          <p:cNvPr id="23554" name="Picture 2" descr="http://2.bp.blogspot.com/-oP7Hy-HSegY/UQUaTUIFA5I/AAAAAAAAANg/qqznHXZUFJA/s1600/Book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4" y="1307501"/>
            <a:ext cx="2829819" cy="4244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680488"/>
      </p:ext>
    </p:extLst>
  </p:cSld>
  <p:clrMapOvr>
    <a:masterClrMapping/>
  </p:clrMapOvr>
  <p:transition spd="slow" advTm="15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249297" y="1611182"/>
            <a:ext cx="4036540" cy="3416320"/>
          </a:xfrm>
          <a:prstGeom prst="rect">
            <a:avLst/>
          </a:prstGeom>
          <a:noFill/>
        </p:spPr>
        <p:txBody>
          <a:bodyPr wrap="square" rtlCol="0">
            <a:spAutoFit/>
          </a:bodyPr>
          <a:lstStyle/>
          <a:p>
            <a:r>
              <a:rPr lang="en-US" sz="2400" b="1" dirty="0" smtClean="0"/>
              <a:t>Dr. Sanjeev Arora</a:t>
            </a:r>
          </a:p>
          <a:p>
            <a:r>
              <a:rPr lang="en-US" sz="2400" b="1" dirty="0" smtClean="0"/>
              <a:t>Professor, Physics</a:t>
            </a:r>
          </a:p>
          <a:p>
            <a:r>
              <a:rPr lang="en-US" sz="2400" b="1" dirty="0" smtClean="0"/>
              <a:t>Fort Valley State University</a:t>
            </a:r>
          </a:p>
          <a:p>
            <a:endParaRPr lang="en-US" dirty="0"/>
          </a:p>
          <a:p>
            <a:r>
              <a:rPr lang="en-US" dirty="0" smtClean="0"/>
              <a:t>Implementation of </a:t>
            </a:r>
            <a:r>
              <a:rPr lang="en-US" dirty="0" err="1" smtClean="0"/>
              <a:t>OpenStax</a:t>
            </a:r>
            <a:r>
              <a:rPr lang="en-US" dirty="0" smtClean="0"/>
              <a:t> College Physics textbook for 140 students annually</a:t>
            </a:r>
          </a:p>
          <a:p>
            <a:endParaRPr lang="en-US" dirty="0" smtClean="0"/>
          </a:p>
          <a:p>
            <a:r>
              <a:rPr lang="en-US" dirty="0" smtClean="0"/>
              <a:t>$14,000 in annual student savings</a:t>
            </a:r>
          </a:p>
          <a:p>
            <a:endParaRPr lang="en-US" dirty="0"/>
          </a:p>
          <a:p>
            <a:r>
              <a:rPr lang="en-US" i="1" dirty="0" smtClean="0"/>
              <a:t>Reported by </a:t>
            </a:r>
            <a:r>
              <a:rPr lang="en-US" i="1" dirty="0" err="1" smtClean="0"/>
              <a:t>OpenStax</a:t>
            </a:r>
            <a:endParaRPr lang="en-US" i="1" dirty="0" smtClean="0"/>
          </a:p>
        </p:txBody>
      </p:sp>
      <p:pic>
        <p:nvPicPr>
          <p:cNvPr id="1026" name="Picture 2" descr="http://www.fvsu.edu/files/mainfiles/uploads/Sanjeev%20Arora_0.jpg?1339182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818" y="1719142"/>
            <a:ext cx="424815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193314"/>
      </p:ext>
    </p:extLst>
  </p:cSld>
  <p:clrMapOvr>
    <a:masterClrMapping/>
  </p:clrMapOvr>
  <p:transition spd="slow" advTm="1500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20928" y="1622851"/>
            <a:ext cx="4036540" cy="3416320"/>
          </a:xfrm>
          <a:prstGeom prst="rect">
            <a:avLst/>
          </a:prstGeom>
          <a:noFill/>
        </p:spPr>
        <p:txBody>
          <a:bodyPr wrap="square" rtlCol="0">
            <a:spAutoFit/>
          </a:bodyPr>
          <a:lstStyle/>
          <a:p>
            <a:r>
              <a:rPr lang="en-US" sz="2400" b="1" dirty="0" smtClean="0"/>
              <a:t>Dr. Theresa Stanley</a:t>
            </a:r>
          </a:p>
          <a:p>
            <a:r>
              <a:rPr lang="en-US" sz="2400" b="1" dirty="0" smtClean="0"/>
              <a:t>Professor, Biology</a:t>
            </a:r>
            <a:endParaRPr lang="en-US" sz="2400" b="1" dirty="0"/>
          </a:p>
          <a:p>
            <a:r>
              <a:rPr lang="en-US" sz="2400" b="1" dirty="0" smtClean="0"/>
              <a:t>Gordon State College</a:t>
            </a:r>
          </a:p>
          <a:p>
            <a:endParaRPr lang="en-US" dirty="0"/>
          </a:p>
          <a:p>
            <a:r>
              <a:rPr lang="en-US" dirty="0" smtClean="0"/>
              <a:t>Implementation of Concepts of Biology </a:t>
            </a:r>
            <a:r>
              <a:rPr lang="en-US" dirty="0" err="1" smtClean="0"/>
              <a:t>OpenStax</a:t>
            </a:r>
            <a:r>
              <a:rPr lang="en-US" dirty="0" smtClean="0"/>
              <a:t> textbook for 96 students annually</a:t>
            </a:r>
          </a:p>
          <a:p>
            <a:endParaRPr lang="en-US" dirty="0" smtClean="0"/>
          </a:p>
          <a:p>
            <a:r>
              <a:rPr lang="en-US" dirty="0" smtClean="0"/>
              <a:t>$9,600 in annual student savings </a:t>
            </a:r>
          </a:p>
          <a:p>
            <a:endParaRPr lang="en-US" dirty="0"/>
          </a:p>
          <a:p>
            <a:r>
              <a:rPr lang="en-US" i="1" dirty="0" smtClean="0"/>
              <a:t>Reported by </a:t>
            </a:r>
            <a:r>
              <a:rPr lang="en-US" i="1" dirty="0" err="1" smtClean="0"/>
              <a:t>OpenStax</a:t>
            </a:r>
            <a:endParaRPr lang="en-US" i="1" dirty="0" smtClean="0"/>
          </a:p>
        </p:txBody>
      </p:sp>
      <p:pic>
        <p:nvPicPr>
          <p:cNvPr id="22530" name="Picture 2" descr="Theresa Stan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222" y="1994783"/>
            <a:ext cx="2672455" cy="267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191434"/>
      </p:ext>
    </p:extLst>
  </p:cSld>
  <p:clrMapOvr>
    <a:masterClrMapping/>
  </p:clrMapOvr>
  <p:transition spd="slow" advTm="1500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109686" y="1027189"/>
            <a:ext cx="4036540" cy="4801314"/>
          </a:xfrm>
          <a:prstGeom prst="rect">
            <a:avLst/>
          </a:prstGeom>
          <a:noFill/>
        </p:spPr>
        <p:txBody>
          <a:bodyPr wrap="square" rtlCol="0">
            <a:spAutoFit/>
          </a:bodyPr>
          <a:lstStyle/>
          <a:p>
            <a:r>
              <a:rPr lang="en-US" sz="2400" b="1" dirty="0" smtClean="0"/>
              <a:t>Dr. Richard Stephens</a:t>
            </a:r>
          </a:p>
          <a:p>
            <a:r>
              <a:rPr lang="en-US" sz="2400" b="1" dirty="0" smtClean="0"/>
              <a:t>Professor, Mathematics</a:t>
            </a:r>
            <a:endParaRPr lang="en-US" sz="2400" b="1" dirty="0"/>
          </a:p>
          <a:p>
            <a:r>
              <a:rPr lang="en-US" sz="2400" b="1" dirty="0" smtClean="0"/>
              <a:t>Columbus State University</a:t>
            </a:r>
          </a:p>
          <a:p>
            <a:endParaRPr lang="en-US" dirty="0"/>
          </a:p>
          <a:p>
            <a:r>
              <a:rPr lang="en-US" dirty="0" smtClean="0"/>
              <a:t>Implemented open educational resources in eight mathematics courses since 2011, continues to accrue OER for courses to be taught in the future. </a:t>
            </a:r>
          </a:p>
          <a:p>
            <a:endParaRPr lang="en-US" dirty="0"/>
          </a:p>
          <a:p>
            <a:r>
              <a:rPr lang="en-US" i="1" dirty="0" smtClean="0"/>
              <a:t>“Being </a:t>
            </a:r>
            <a:r>
              <a:rPr lang="en-US" i="1" dirty="0"/>
              <a:t>able to locate available material allows for more time to edit and customize that material to one’s own course. Every time that I use a given OER, I find ways to better adapt the material to my own purposes</a:t>
            </a:r>
            <a:r>
              <a:rPr lang="en-US" i="1" dirty="0" smtClean="0"/>
              <a:t>.” </a:t>
            </a:r>
          </a:p>
          <a:p>
            <a:endParaRPr lang="en-US" i="1" dirty="0" smtClean="0"/>
          </a:p>
        </p:txBody>
      </p:sp>
      <p:pic>
        <p:nvPicPr>
          <p:cNvPr id="21506" name="Picture 2" descr="Picture of Dr. Richard Steph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166" y="1669872"/>
            <a:ext cx="4429703" cy="332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008677"/>
      </p:ext>
    </p:extLst>
  </p:cSld>
  <p:clrMapOvr>
    <a:masterClrMapping/>
  </p:clrMapOvr>
  <p:transition spd="slow" advTm="1500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20928" y="1622851"/>
            <a:ext cx="4036540" cy="3508653"/>
          </a:xfrm>
          <a:prstGeom prst="rect">
            <a:avLst/>
          </a:prstGeom>
          <a:noFill/>
        </p:spPr>
        <p:txBody>
          <a:bodyPr wrap="square" rtlCol="0">
            <a:spAutoFit/>
          </a:bodyPr>
          <a:lstStyle/>
          <a:p>
            <a:r>
              <a:rPr lang="en-US" sz="2400" b="1" dirty="0" smtClean="0"/>
              <a:t>Dr. Diana </a:t>
            </a:r>
            <a:r>
              <a:rPr lang="en-US" sz="2400" b="1" dirty="0" err="1" smtClean="0"/>
              <a:t>Sturges</a:t>
            </a:r>
            <a:endParaRPr lang="en-US" sz="2400" b="1" dirty="0" smtClean="0"/>
          </a:p>
          <a:p>
            <a:r>
              <a:rPr lang="en-US" sz="2400" b="1" dirty="0" smtClean="0"/>
              <a:t>Associate Professor, Human Anatomy &amp; Physiology</a:t>
            </a:r>
            <a:endParaRPr lang="en-US" sz="2400" b="1" dirty="0"/>
          </a:p>
          <a:p>
            <a:r>
              <a:rPr lang="en-US" sz="2400" b="1" dirty="0" smtClean="0"/>
              <a:t>Georgia Southern University</a:t>
            </a:r>
          </a:p>
          <a:p>
            <a:endParaRPr lang="en-US" dirty="0"/>
          </a:p>
          <a:p>
            <a:r>
              <a:rPr lang="en-US" dirty="0" smtClean="0"/>
              <a:t>Implementation of </a:t>
            </a:r>
            <a:r>
              <a:rPr lang="en-US" dirty="0" err="1" smtClean="0"/>
              <a:t>OpenStax</a:t>
            </a:r>
            <a:r>
              <a:rPr lang="en-US" dirty="0" smtClean="0"/>
              <a:t> Anatomy &amp; Physiology for 980 students</a:t>
            </a:r>
          </a:p>
          <a:p>
            <a:endParaRPr lang="en-US" dirty="0" smtClean="0"/>
          </a:p>
          <a:p>
            <a:r>
              <a:rPr lang="en-US" dirty="0" smtClean="0"/>
              <a:t>$98,000 in annual student savings </a:t>
            </a:r>
          </a:p>
          <a:p>
            <a:endParaRPr lang="en-US" dirty="0"/>
          </a:p>
          <a:p>
            <a:r>
              <a:rPr lang="en-US" i="1" dirty="0" smtClean="0"/>
              <a:t>Reported by </a:t>
            </a:r>
            <a:r>
              <a:rPr lang="en-US" i="1" dirty="0" err="1" smtClean="0"/>
              <a:t>OpenStax</a:t>
            </a:r>
            <a:endParaRPr lang="en-US" i="1" dirty="0" smtClean="0"/>
          </a:p>
        </p:txBody>
      </p:sp>
      <p:pic>
        <p:nvPicPr>
          <p:cNvPr id="20482" name="Picture 2" descr="Diana Stur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507" y="1866796"/>
            <a:ext cx="3020762" cy="302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90830"/>
      </p:ext>
    </p:extLst>
  </p:cSld>
  <p:clrMapOvr>
    <a:masterClrMapping/>
  </p:clrMapOvr>
  <p:transition spd="slow" advTm="1500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20928" y="1622851"/>
            <a:ext cx="4036540" cy="3139321"/>
          </a:xfrm>
          <a:prstGeom prst="rect">
            <a:avLst/>
          </a:prstGeom>
          <a:noFill/>
        </p:spPr>
        <p:txBody>
          <a:bodyPr wrap="square" rtlCol="0">
            <a:spAutoFit/>
          </a:bodyPr>
          <a:lstStyle/>
          <a:p>
            <a:r>
              <a:rPr lang="en-US" sz="2400" b="1" dirty="0" smtClean="0"/>
              <a:t>Al Walters</a:t>
            </a:r>
          </a:p>
          <a:p>
            <a:r>
              <a:rPr lang="en-US" sz="2400" b="1" dirty="0" smtClean="0"/>
              <a:t>Associate Professor, Physics</a:t>
            </a:r>
            <a:endParaRPr lang="en-US" sz="2400" b="1" dirty="0"/>
          </a:p>
          <a:p>
            <a:r>
              <a:rPr lang="en-US" sz="2400" b="1" dirty="0" smtClean="0"/>
              <a:t>University of North Georgia</a:t>
            </a:r>
          </a:p>
          <a:p>
            <a:endParaRPr lang="en-US" dirty="0"/>
          </a:p>
          <a:p>
            <a:r>
              <a:rPr lang="en-US" dirty="0" smtClean="0"/>
              <a:t>Implementation of </a:t>
            </a:r>
            <a:r>
              <a:rPr lang="en-US" dirty="0" err="1" smtClean="0"/>
              <a:t>OpenStax</a:t>
            </a:r>
            <a:r>
              <a:rPr lang="en-US" dirty="0" smtClean="0"/>
              <a:t> College Physics textbook for 84 students annually</a:t>
            </a:r>
          </a:p>
          <a:p>
            <a:endParaRPr lang="en-US" dirty="0" smtClean="0"/>
          </a:p>
          <a:p>
            <a:r>
              <a:rPr lang="en-US" dirty="0" smtClean="0"/>
              <a:t>$8,400 in annual student savings </a:t>
            </a:r>
          </a:p>
          <a:p>
            <a:endParaRPr lang="en-US" dirty="0"/>
          </a:p>
          <a:p>
            <a:r>
              <a:rPr lang="en-US" i="1" dirty="0" smtClean="0"/>
              <a:t>Reported by </a:t>
            </a:r>
            <a:r>
              <a:rPr lang="en-US" i="1" dirty="0" err="1" smtClean="0"/>
              <a:t>OpenStax</a:t>
            </a:r>
            <a:endParaRPr lang="en-US" i="1" dirty="0" smtClean="0"/>
          </a:p>
        </p:txBody>
      </p:sp>
      <p:pic>
        <p:nvPicPr>
          <p:cNvPr id="19458" name="Picture 2" descr="http://ung.edu/physics/_uploads/images/profile/awalters-125x1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135" y="1993885"/>
            <a:ext cx="2674252" cy="267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216464"/>
      </p:ext>
    </p:extLst>
  </p:cSld>
  <p:clrMapOvr>
    <a:masterClrMapping/>
  </p:clrMapOvr>
  <p:transition spd="slow" advTm="1500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20928" y="1622851"/>
            <a:ext cx="4036540" cy="3508653"/>
          </a:xfrm>
          <a:prstGeom prst="rect">
            <a:avLst/>
          </a:prstGeom>
          <a:noFill/>
        </p:spPr>
        <p:txBody>
          <a:bodyPr wrap="square" rtlCol="0">
            <a:spAutoFit/>
          </a:bodyPr>
          <a:lstStyle/>
          <a:p>
            <a:r>
              <a:rPr lang="en-US" sz="2400" b="1" dirty="0" smtClean="0"/>
              <a:t>Dr. Matthew Williamson</a:t>
            </a:r>
          </a:p>
          <a:p>
            <a:r>
              <a:rPr lang="en-US" sz="2400" b="1" dirty="0" smtClean="0"/>
              <a:t>Associate Professor, Human Anatomy &amp; Physiology</a:t>
            </a:r>
          </a:p>
          <a:p>
            <a:r>
              <a:rPr lang="en-US" sz="2400" b="1" dirty="0" smtClean="0"/>
              <a:t>Georgia Southern University</a:t>
            </a:r>
          </a:p>
          <a:p>
            <a:endParaRPr lang="en-US" dirty="0" smtClean="0"/>
          </a:p>
          <a:p>
            <a:r>
              <a:rPr lang="en-US" dirty="0" smtClean="0"/>
              <a:t>Implementation of </a:t>
            </a:r>
            <a:r>
              <a:rPr lang="en-US" dirty="0" err="1" smtClean="0"/>
              <a:t>OpenStax</a:t>
            </a:r>
            <a:r>
              <a:rPr lang="en-US" dirty="0" smtClean="0"/>
              <a:t> Anatomy &amp; Physiology for 140 students annually</a:t>
            </a:r>
          </a:p>
          <a:p>
            <a:endParaRPr lang="en-US" dirty="0" smtClean="0"/>
          </a:p>
          <a:p>
            <a:r>
              <a:rPr lang="en-US" dirty="0" smtClean="0"/>
              <a:t>$14,000 in annual student savings </a:t>
            </a:r>
          </a:p>
          <a:p>
            <a:endParaRPr lang="en-US" dirty="0"/>
          </a:p>
          <a:p>
            <a:r>
              <a:rPr lang="en-US" i="1" dirty="0" smtClean="0"/>
              <a:t>Reported by </a:t>
            </a:r>
            <a:r>
              <a:rPr lang="en-US" i="1" dirty="0" err="1" smtClean="0"/>
              <a:t>OpenStax</a:t>
            </a:r>
            <a:endParaRPr lang="en-US" i="1" dirty="0" smtClean="0"/>
          </a:p>
        </p:txBody>
      </p:sp>
      <p:pic>
        <p:nvPicPr>
          <p:cNvPr id="18440" name="Picture 8" descr="http://foundation.georgiasouthern.edu/s/1544/images/editor/co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228" y="1729351"/>
            <a:ext cx="493395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42219"/>
      </p:ext>
    </p:extLst>
  </p:cSld>
  <p:clrMapOvr>
    <a:masterClrMapping/>
  </p:clrMapOvr>
  <p:transition spd="slow" advTm="15000">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907555" y="823090"/>
            <a:ext cx="4036540" cy="5262979"/>
          </a:xfrm>
          <a:prstGeom prst="rect">
            <a:avLst/>
          </a:prstGeom>
          <a:noFill/>
        </p:spPr>
        <p:txBody>
          <a:bodyPr wrap="square" rtlCol="0">
            <a:spAutoFit/>
          </a:bodyPr>
          <a:lstStyle/>
          <a:p>
            <a:r>
              <a:rPr lang="en-US" sz="2400" b="1" dirty="0" smtClean="0"/>
              <a:t>Dr. </a:t>
            </a:r>
            <a:r>
              <a:rPr lang="en-US" sz="2400" b="1" dirty="0" err="1" smtClean="0"/>
              <a:t>Humayun</a:t>
            </a:r>
            <a:r>
              <a:rPr lang="en-US" sz="2400" b="1" dirty="0" smtClean="0"/>
              <a:t> Zafar</a:t>
            </a:r>
          </a:p>
          <a:p>
            <a:r>
              <a:rPr lang="en-US" sz="2400" b="1" dirty="0" smtClean="0"/>
              <a:t>Assistant Professor, Information Security &amp; Assurance</a:t>
            </a:r>
          </a:p>
          <a:p>
            <a:r>
              <a:rPr lang="en-US" sz="2400" b="1" dirty="0" smtClean="0"/>
              <a:t>Kennesaw State University</a:t>
            </a:r>
            <a:endParaRPr lang="en-US" sz="2400" b="1" dirty="0"/>
          </a:p>
          <a:p>
            <a:endParaRPr lang="en-US" dirty="0"/>
          </a:p>
          <a:p>
            <a:r>
              <a:rPr lang="en-US" dirty="0" smtClean="0"/>
              <a:t>Lead faculty member and developer of the KSU Cyber Security MOOC, using open educational resources indexed in MERLOT. </a:t>
            </a:r>
          </a:p>
          <a:p>
            <a:endParaRPr lang="en-US" dirty="0" smtClean="0"/>
          </a:p>
          <a:p>
            <a:r>
              <a:rPr lang="en-US" i="1" dirty="0" smtClean="0"/>
              <a:t>“</a:t>
            </a:r>
            <a:r>
              <a:rPr lang="en-US" i="1" dirty="0"/>
              <a:t>Dr. Zafar's Cyber Security MOOC has the potential to reach thousands of students all over Georgia and the world to provide affordable, high quality education in the critical area of cyber security</a:t>
            </a:r>
            <a:r>
              <a:rPr lang="en-US" i="1" dirty="0" smtClean="0"/>
              <a:t>.”</a:t>
            </a:r>
          </a:p>
          <a:p>
            <a:r>
              <a:rPr lang="en-US" dirty="0" smtClean="0"/>
              <a:t>-Dr. Jim Cope</a:t>
            </a:r>
            <a:endParaRPr lang="en-US" i="1" dirty="0" smtClean="0"/>
          </a:p>
        </p:txBody>
      </p:sp>
      <p:pic>
        <p:nvPicPr>
          <p:cNvPr id="17410" name="Picture 2" descr="Humayun Zaf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886" y="1848457"/>
            <a:ext cx="2645376" cy="321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456169"/>
      </p:ext>
    </p:extLst>
  </p:cSld>
  <p:clrMapOvr>
    <a:masterClrMapping/>
  </p:clrMapOvr>
  <p:transition spd="slow" advTm="15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20928" y="1622851"/>
            <a:ext cx="4036540" cy="3693319"/>
          </a:xfrm>
          <a:prstGeom prst="rect">
            <a:avLst/>
          </a:prstGeom>
          <a:noFill/>
        </p:spPr>
        <p:txBody>
          <a:bodyPr wrap="square" rtlCol="0">
            <a:spAutoFit/>
          </a:bodyPr>
          <a:lstStyle/>
          <a:p>
            <a:r>
              <a:rPr lang="en-US" sz="2400" b="1" dirty="0" smtClean="0"/>
              <a:t>Dr. Peggy Brickman</a:t>
            </a:r>
          </a:p>
          <a:p>
            <a:r>
              <a:rPr lang="en-US" sz="2400" b="1" dirty="0" smtClean="0"/>
              <a:t>Professor, Plant Biology</a:t>
            </a:r>
            <a:endParaRPr lang="en-US" sz="2400" b="1" dirty="0"/>
          </a:p>
          <a:p>
            <a:r>
              <a:rPr lang="en-US" sz="2400" b="1" dirty="0" smtClean="0"/>
              <a:t>University of Georgia</a:t>
            </a:r>
          </a:p>
          <a:p>
            <a:endParaRPr lang="en-US" dirty="0"/>
          </a:p>
          <a:p>
            <a:r>
              <a:rPr lang="en-US" dirty="0" smtClean="0"/>
              <a:t>UGA adaptation of </a:t>
            </a:r>
            <a:r>
              <a:rPr lang="en-US" dirty="0" err="1" smtClean="0"/>
              <a:t>OpenStax</a:t>
            </a:r>
            <a:r>
              <a:rPr lang="en-US" dirty="0" smtClean="0"/>
              <a:t> College Concepts of Biology textbook for 1,024 students annually through a USG Innovation Grant </a:t>
            </a:r>
          </a:p>
          <a:p>
            <a:endParaRPr lang="en-US" dirty="0" smtClean="0"/>
          </a:p>
          <a:p>
            <a:r>
              <a:rPr lang="en-US" dirty="0" smtClean="0"/>
              <a:t>$102,400 in annual student savings </a:t>
            </a:r>
          </a:p>
          <a:p>
            <a:endParaRPr lang="en-US" dirty="0"/>
          </a:p>
          <a:p>
            <a:r>
              <a:rPr lang="en-US" i="1" dirty="0" smtClean="0"/>
              <a:t>Reported by </a:t>
            </a:r>
            <a:r>
              <a:rPr lang="en-US" i="1" dirty="0" err="1" smtClean="0"/>
              <a:t>OpenStax</a:t>
            </a:r>
            <a:endParaRPr lang="en-US" i="1" dirty="0" smtClean="0"/>
          </a:p>
        </p:txBody>
      </p:sp>
      <p:pic>
        <p:nvPicPr>
          <p:cNvPr id="2052" name="Picture 4" descr="Picture of Dr. Peggy Brick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1511" y="1525768"/>
            <a:ext cx="27432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86650"/>
      </p:ext>
    </p:extLst>
  </p:cSld>
  <p:clrMapOvr>
    <a:masterClrMapping/>
  </p:clrMapOvr>
  <p:transition spd="slow" advTm="15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20928" y="1299685"/>
            <a:ext cx="4036540" cy="4062651"/>
          </a:xfrm>
          <a:prstGeom prst="rect">
            <a:avLst/>
          </a:prstGeom>
          <a:noFill/>
        </p:spPr>
        <p:txBody>
          <a:bodyPr wrap="square" rtlCol="0">
            <a:spAutoFit/>
          </a:bodyPr>
          <a:lstStyle/>
          <a:p>
            <a:r>
              <a:rPr lang="en-US" sz="2400" b="1" dirty="0" smtClean="0"/>
              <a:t>Dr. Katie </a:t>
            </a:r>
            <a:r>
              <a:rPr lang="en-US" sz="2400" b="1" dirty="0" err="1" smtClean="0"/>
              <a:t>Brkich</a:t>
            </a:r>
            <a:endParaRPr lang="en-US" sz="2400" b="1" dirty="0" smtClean="0"/>
          </a:p>
          <a:p>
            <a:r>
              <a:rPr lang="en-US" sz="2400" b="1" dirty="0" smtClean="0"/>
              <a:t>Assistant Professor, </a:t>
            </a:r>
          </a:p>
          <a:p>
            <a:r>
              <a:rPr lang="en-US" sz="2400" b="1" dirty="0" smtClean="0"/>
              <a:t>Teaching &amp; Learning</a:t>
            </a:r>
          </a:p>
          <a:p>
            <a:r>
              <a:rPr lang="en-US" sz="2400" b="1" dirty="0" smtClean="0"/>
              <a:t>Georgia Southern University</a:t>
            </a:r>
          </a:p>
          <a:p>
            <a:endParaRPr lang="en-US" dirty="0"/>
          </a:p>
          <a:p>
            <a:r>
              <a:rPr lang="en-US" i="1" dirty="0" smtClean="0"/>
              <a:t>“[Dr. </a:t>
            </a:r>
            <a:r>
              <a:rPr lang="en-US" i="1" dirty="0" err="1" smtClean="0"/>
              <a:t>Brkich</a:t>
            </a:r>
            <a:r>
              <a:rPr lang="en-US" i="1" dirty="0" smtClean="0"/>
              <a:t>] was </a:t>
            </a:r>
            <a:r>
              <a:rPr lang="en-US" i="1" dirty="0"/>
              <a:t>one of the first professors on our campus to use only free articles from the library and GALILEO as her </a:t>
            </a:r>
            <a:r>
              <a:rPr lang="en-US" i="1" dirty="0" smtClean="0"/>
              <a:t>‘textbook.’ She </a:t>
            </a:r>
            <a:r>
              <a:rPr lang="en-US" i="1" dirty="0"/>
              <a:t>is a great proponent of using free resources, and is happy to help others learn how to do so effectively</a:t>
            </a:r>
            <a:r>
              <a:rPr lang="en-US" i="1" dirty="0" smtClean="0"/>
              <a:t>.”</a:t>
            </a:r>
          </a:p>
          <a:p>
            <a:r>
              <a:rPr lang="en-US" dirty="0" smtClean="0"/>
              <a:t>-W. Bede Mitchell</a:t>
            </a:r>
            <a:endParaRPr lang="en-US" i="1" dirty="0" smtClean="0"/>
          </a:p>
        </p:txBody>
      </p:sp>
      <p:pic>
        <p:nvPicPr>
          <p:cNvPr id="2" name="Picture 1" descr="A9R9578.jpg"/>
          <p:cNvPicPr>
            <a:picLocks noChangeAspect="1"/>
          </p:cNvPicPr>
          <p:nvPr/>
        </p:nvPicPr>
        <p:blipFill>
          <a:blip r:embed="rId4"/>
          <a:stretch>
            <a:fillRect/>
          </a:stretch>
        </p:blipFill>
        <p:spPr>
          <a:xfrm>
            <a:off x="1250995" y="1876147"/>
            <a:ext cx="4775200" cy="2692309"/>
          </a:xfrm>
          <a:prstGeom prst="rect">
            <a:avLst/>
          </a:prstGeom>
        </p:spPr>
      </p:pic>
    </p:spTree>
    <p:extLst>
      <p:ext uri="{BB962C8B-B14F-4D97-AF65-F5344CB8AC3E}">
        <p14:creationId xmlns:p14="http://schemas.microsoft.com/office/powerpoint/2010/main" val="2443702720"/>
      </p:ext>
    </p:extLst>
  </p:cSld>
  <p:clrMapOvr>
    <a:masterClrMapping/>
  </p:clrMapOvr>
  <p:transition spd="slow" advTm="15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20928" y="1221407"/>
            <a:ext cx="4036540" cy="4524315"/>
          </a:xfrm>
          <a:prstGeom prst="rect">
            <a:avLst/>
          </a:prstGeom>
          <a:noFill/>
        </p:spPr>
        <p:txBody>
          <a:bodyPr wrap="square" rtlCol="0">
            <a:spAutoFit/>
          </a:bodyPr>
          <a:lstStyle/>
          <a:p>
            <a:r>
              <a:rPr lang="en-US" sz="2400" b="1" dirty="0" smtClean="0"/>
              <a:t>Dr. Susan </a:t>
            </a:r>
            <a:r>
              <a:rPr lang="en-US" sz="2400" b="1" dirty="0" err="1" smtClean="0"/>
              <a:t>Burran</a:t>
            </a:r>
            <a:endParaRPr lang="en-US" sz="2400" b="1" dirty="0" smtClean="0"/>
          </a:p>
          <a:p>
            <a:r>
              <a:rPr lang="en-US" sz="2400" b="1" dirty="0" smtClean="0"/>
              <a:t>Assistant Professor, Biology </a:t>
            </a:r>
            <a:endParaRPr lang="en-US" sz="2400" b="1" dirty="0"/>
          </a:p>
          <a:p>
            <a:r>
              <a:rPr lang="en-US" sz="2400" b="1" dirty="0" smtClean="0"/>
              <a:t>Dalton State College</a:t>
            </a:r>
          </a:p>
          <a:p>
            <a:endParaRPr lang="en-US" dirty="0"/>
          </a:p>
          <a:p>
            <a:r>
              <a:rPr lang="en-US" dirty="0" smtClean="0"/>
              <a:t>Dr. </a:t>
            </a:r>
            <a:r>
              <a:rPr lang="en-US" dirty="0" err="1" smtClean="0"/>
              <a:t>Burran</a:t>
            </a:r>
            <a:r>
              <a:rPr lang="en-US" dirty="0" smtClean="0"/>
              <a:t> worked with the Biology department to implement the </a:t>
            </a:r>
            <a:r>
              <a:rPr lang="en-US" dirty="0" err="1" smtClean="0"/>
              <a:t>OpenStax</a:t>
            </a:r>
            <a:r>
              <a:rPr lang="en-US" dirty="0" smtClean="0"/>
              <a:t> Biology textbook in all Dalton State BIOL 1107/1108 courses. </a:t>
            </a:r>
            <a:endParaRPr lang="en-US" dirty="0"/>
          </a:p>
          <a:p>
            <a:endParaRPr lang="en-US" dirty="0" smtClean="0"/>
          </a:p>
          <a:p>
            <a:r>
              <a:rPr lang="en-US" dirty="0" smtClean="0"/>
              <a:t>Dr. </a:t>
            </a:r>
            <a:r>
              <a:rPr lang="en-US" dirty="0" err="1" smtClean="0"/>
              <a:t>Burran</a:t>
            </a:r>
            <a:r>
              <a:rPr lang="en-US" dirty="0" smtClean="0"/>
              <a:t> is accepting the award on behalf of all project participants, including Annabelle </a:t>
            </a:r>
            <a:r>
              <a:rPr lang="en-US" dirty="0" err="1" smtClean="0"/>
              <a:t>McKie-Voerste</a:t>
            </a:r>
            <a:r>
              <a:rPr lang="en-US" dirty="0" smtClean="0"/>
              <a:t>, David </a:t>
            </a:r>
            <a:r>
              <a:rPr lang="en-US" dirty="0" err="1" smtClean="0"/>
              <a:t>DesRochers</a:t>
            </a:r>
            <a:r>
              <a:rPr lang="en-US" dirty="0" smtClean="0"/>
              <a:t>, Leah Howell, Matt Chenoweth, John </a:t>
            </a:r>
            <a:r>
              <a:rPr lang="en-US" dirty="0" err="1" smtClean="0"/>
              <a:t>Lugthart</a:t>
            </a:r>
            <a:r>
              <a:rPr lang="en-US" dirty="0" smtClean="0"/>
              <a:t>, Celeste Humphrey, Elizabeth </a:t>
            </a:r>
            <a:r>
              <a:rPr lang="en-US" dirty="0" err="1" smtClean="0"/>
              <a:t>Lucht</a:t>
            </a:r>
            <a:r>
              <a:rPr lang="en-US" dirty="0" smtClean="0"/>
              <a:t>, and April Kay.</a:t>
            </a:r>
          </a:p>
        </p:txBody>
      </p:sp>
      <p:pic>
        <p:nvPicPr>
          <p:cNvPr id="14338" name="Picture 2" descr="http://www.daltonstate.edu/center-for-academic-excellence/images/sburr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365" y="1927631"/>
            <a:ext cx="2398154" cy="252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901522"/>
      </p:ext>
    </p:extLst>
  </p:cSld>
  <p:clrMapOvr>
    <a:masterClrMapping/>
  </p:clrMapOvr>
  <p:transition spd="slow" advTm="15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70355" y="191690"/>
            <a:ext cx="4036540" cy="6278642"/>
          </a:xfrm>
          <a:prstGeom prst="rect">
            <a:avLst/>
          </a:prstGeom>
          <a:noFill/>
        </p:spPr>
        <p:txBody>
          <a:bodyPr wrap="square" rtlCol="0">
            <a:spAutoFit/>
          </a:bodyPr>
          <a:lstStyle/>
          <a:p>
            <a:r>
              <a:rPr lang="en-US" sz="2400" b="1" dirty="0" smtClean="0"/>
              <a:t>Dr. Andrew Edelman</a:t>
            </a:r>
          </a:p>
          <a:p>
            <a:r>
              <a:rPr lang="en-US" sz="2400" b="1" dirty="0" smtClean="0"/>
              <a:t>Assistant Professor, Animal Ecology &amp; Conservation</a:t>
            </a:r>
            <a:endParaRPr lang="en-US" sz="2400" b="1" dirty="0"/>
          </a:p>
          <a:p>
            <a:r>
              <a:rPr lang="en-US" sz="2400" b="1" dirty="0" smtClean="0"/>
              <a:t>University of West Georgia</a:t>
            </a:r>
          </a:p>
          <a:p>
            <a:endParaRPr lang="en-US" dirty="0"/>
          </a:p>
          <a:p>
            <a:r>
              <a:rPr lang="en-US" dirty="0" smtClean="0"/>
              <a:t>Implementation of </a:t>
            </a:r>
            <a:r>
              <a:rPr lang="en-US" dirty="0" err="1" smtClean="0"/>
              <a:t>OpenStax</a:t>
            </a:r>
            <a:r>
              <a:rPr lang="en-US" dirty="0" smtClean="0"/>
              <a:t> College Concepts of Biology textbook for 192 students annually</a:t>
            </a:r>
          </a:p>
          <a:p>
            <a:endParaRPr lang="en-US" dirty="0" smtClean="0"/>
          </a:p>
          <a:p>
            <a:r>
              <a:rPr lang="en-US" dirty="0" smtClean="0"/>
              <a:t>$19,200 in annual student savings </a:t>
            </a:r>
          </a:p>
          <a:p>
            <a:endParaRPr lang="en-US" dirty="0"/>
          </a:p>
          <a:p>
            <a:r>
              <a:rPr lang="en-US" i="1" dirty="0" smtClean="0"/>
              <a:t>"</a:t>
            </a:r>
            <a:r>
              <a:rPr lang="en-US" i="1" dirty="0"/>
              <a:t>Personally, I am very happy with the quality and format of the textbook. The students can access the book from any internet enabled device. They also have access to the book from day one of the class. I don't have to worry about them being unable or unwilling to spend money to purchase the textbook."</a:t>
            </a:r>
            <a:endParaRPr lang="en-US" i="1" dirty="0" smtClean="0"/>
          </a:p>
          <a:p>
            <a:endParaRPr lang="en-US" dirty="0"/>
          </a:p>
          <a:p>
            <a:r>
              <a:rPr lang="en-US" i="1" dirty="0" smtClean="0"/>
              <a:t>Reported by </a:t>
            </a:r>
            <a:r>
              <a:rPr lang="en-US" i="1" dirty="0" err="1" smtClean="0"/>
              <a:t>OpenStax</a:t>
            </a:r>
            <a:endParaRPr lang="en-US" i="1" dirty="0" smtClean="0"/>
          </a:p>
        </p:txBody>
      </p:sp>
      <p:pic>
        <p:nvPicPr>
          <p:cNvPr id="13314" name="Picture 2" descr="http://www.westga.edu/assetsDept/biology/potrait_3p3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7369" y="2077626"/>
            <a:ext cx="2892426" cy="250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346822"/>
      </p:ext>
    </p:extLst>
  </p:cSld>
  <p:clrMapOvr>
    <a:masterClrMapping/>
  </p:clrMapOvr>
  <p:transition spd="slow" advTm="15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20928" y="1491043"/>
            <a:ext cx="4036540" cy="3785652"/>
          </a:xfrm>
          <a:prstGeom prst="rect">
            <a:avLst/>
          </a:prstGeom>
          <a:noFill/>
        </p:spPr>
        <p:txBody>
          <a:bodyPr wrap="square" rtlCol="0">
            <a:spAutoFit/>
          </a:bodyPr>
          <a:lstStyle/>
          <a:p>
            <a:r>
              <a:rPr lang="en-US" sz="2400" b="1" dirty="0" smtClean="0"/>
              <a:t>Dr. Hassan El-</a:t>
            </a:r>
            <a:r>
              <a:rPr lang="en-US" sz="2400" b="1" dirty="0" err="1" smtClean="0"/>
              <a:t>Najjar</a:t>
            </a:r>
            <a:endParaRPr lang="en-US" sz="2400" b="1" dirty="0" smtClean="0"/>
          </a:p>
          <a:p>
            <a:r>
              <a:rPr lang="en-US" sz="2400" b="1" dirty="0" smtClean="0"/>
              <a:t>Associate Professor, Sociology &amp; Anthropology</a:t>
            </a:r>
            <a:endParaRPr lang="en-US" sz="2400" b="1" dirty="0"/>
          </a:p>
          <a:p>
            <a:r>
              <a:rPr lang="en-US" sz="2400" b="1" dirty="0" smtClean="0"/>
              <a:t>Dalton State University</a:t>
            </a:r>
          </a:p>
          <a:p>
            <a:endParaRPr lang="en-US" dirty="0"/>
          </a:p>
          <a:p>
            <a:r>
              <a:rPr lang="en-US" dirty="0" smtClean="0"/>
              <a:t>Implementation of </a:t>
            </a:r>
            <a:r>
              <a:rPr lang="en-US" dirty="0" err="1" smtClean="0"/>
              <a:t>OpenStax</a:t>
            </a:r>
            <a:r>
              <a:rPr lang="en-US" dirty="0" smtClean="0"/>
              <a:t> College Introduction to Sociology textbook for 192 students annually</a:t>
            </a:r>
          </a:p>
          <a:p>
            <a:endParaRPr lang="en-US" dirty="0" smtClean="0"/>
          </a:p>
          <a:p>
            <a:r>
              <a:rPr lang="en-US" dirty="0" smtClean="0"/>
              <a:t>$19,200 in annual student savings </a:t>
            </a:r>
          </a:p>
          <a:p>
            <a:endParaRPr lang="en-US" dirty="0"/>
          </a:p>
          <a:p>
            <a:r>
              <a:rPr lang="en-US" i="1" dirty="0" smtClean="0"/>
              <a:t>Reported by </a:t>
            </a:r>
            <a:r>
              <a:rPr lang="en-US" i="1" dirty="0" err="1" smtClean="0"/>
              <a:t>OpenStax</a:t>
            </a:r>
            <a:endParaRPr lang="en-US" i="1" dirty="0" smtClean="0"/>
          </a:p>
        </p:txBody>
      </p:sp>
      <p:pic>
        <p:nvPicPr>
          <p:cNvPr id="12290" name="Picture 2" descr="https://daltonstate.edu/faculty-staff/helnajjar/images/2014/D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515" y="1706084"/>
            <a:ext cx="2670003" cy="324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739805"/>
      </p:ext>
    </p:extLst>
  </p:cSld>
  <p:clrMapOvr>
    <a:masterClrMapping/>
  </p:clrMapOvr>
  <p:transition spd="slow" advTm="15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944495" y="858181"/>
            <a:ext cx="4036540" cy="4801314"/>
          </a:xfrm>
          <a:prstGeom prst="rect">
            <a:avLst/>
          </a:prstGeom>
          <a:noFill/>
        </p:spPr>
        <p:txBody>
          <a:bodyPr wrap="square" rtlCol="0">
            <a:spAutoFit/>
          </a:bodyPr>
          <a:lstStyle/>
          <a:p>
            <a:r>
              <a:rPr lang="en-US" sz="2400" b="1" dirty="0" smtClean="0"/>
              <a:t>Mary Jo </a:t>
            </a:r>
            <a:r>
              <a:rPr lang="en-US" sz="2400" b="1" dirty="0" err="1" smtClean="0"/>
              <a:t>Fayoyin</a:t>
            </a:r>
            <a:endParaRPr lang="en-US" sz="2400" b="1" dirty="0" smtClean="0"/>
          </a:p>
          <a:p>
            <a:r>
              <a:rPr lang="en-US" sz="2400" b="1" dirty="0" smtClean="0"/>
              <a:t>Dean of Library Services Savannah State University</a:t>
            </a:r>
          </a:p>
          <a:p>
            <a:endParaRPr lang="en-US" dirty="0" smtClean="0"/>
          </a:p>
          <a:p>
            <a:r>
              <a:rPr lang="en-US" dirty="0" smtClean="0"/>
              <a:t>Trained Freshman Year Experience (FYE) faculty on OER, leading to an open textbook implementation for the college-wide required course. </a:t>
            </a:r>
          </a:p>
          <a:p>
            <a:endParaRPr lang="en-US" dirty="0"/>
          </a:p>
          <a:p>
            <a:r>
              <a:rPr lang="en-US" i="1" dirty="0" smtClean="0"/>
              <a:t>“</a:t>
            </a:r>
            <a:r>
              <a:rPr lang="en-US" i="1" dirty="0"/>
              <a:t>Our library director, Mary Jo, </a:t>
            </a:r>
            <a:r>
              <a:rPr lang="en-US" i="1" dirty="0" smtClean="0"/>
              <a:t>had </a:t>
            </a:r>
            <a:r>
              <a:rPr lang="en-US" i="1" dirty="0"/>
              <a:t>a workshop where she talked to instructors about some of the open access </a:t>
            </a:r>
            <a:r>
              <a:rPr lang="en-US" i="1" dirty="0" smtClean="0"/>
              <a:t>resources. She </a:t>
            </a:r>
            <a:r>
              <a:rPr lang="en-US" i="1" dirty="0"/>
              <a:t>gave me a list of books, and this one was one of her </a:t>
            </a:r>
            <a:r>
              <a:rPr lang="en-US" i="1" dirty="0" smtClean="0"/>
              <a:t>favorites. </a:t>
            </a:r>
            <a:r>
              <a:rPr lang="en-US" i="1" dirty="0"/>
              <a:t>A</a:t>
            </a:r>
            <a:r>
              <a:rPr lang="en-US" i="1" dirty="0" smtClean="0"/>
              <a:t>fter </a:t>
            </a:r>
            <a:r>
              <a:rPr lang="en-US" i="1" dirty="0"/>
              <a:t>I perused it, </a:t>
            </a:r>
            <a:r>
              <a:rPr lang="en-US" i="1" dirty="0" smtClean="0"/>
              <a:t>I </a:t>
            </a:r>
            <a:r>
              <a:rPr lang="en-US" i="1" dirty="0"/>
              <a:t>loved it</a:t>
            </a:r>
            <a:r>
              <a:rPr lang="en-US" i="1" dirty="0" smtClean="0"/>
              <a:t>.”</a:t>
            </a:r>
          </a:p>
          <a:p>
            <a:r>
              <a:rPr lang="en-US" dirty="0" smtClean="0"/>
              <a:t>-Teresa-Michelle Walker, FYE Coordinator</a:t>
            </a:r>
            <a:endParaRPr lang="en-US" i="1" dirty="0" smtClean="0"/>
          </a:p>
        </p:txBody>
      </p:sp>
      <p:pic>
        <p:nvPicPr>
          <p:cNvPr id="11268" name="Picture 4" descr="http://idol.slis.wayne.edu/images/fayoy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380" y="1929714"/>
            <a:ext cx="35718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632690"/>
      </p:ext>
    </p:extLst>
  </p:cSld>
  <p:clrMapOvr>
    <a:masterClrMapping/>
  </p:clrMapOvr>
  <p:transition spd="slow" advTm="15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70355" y="1076312"/>
            <a:ext cx="4036540" cy="4616648"/>
          </a:xfrm>
          <a:prstGeom prst="rect">
            <a:avLst/>
          </a:prstGeom>
          <a:noFill/>
        </p:spPr>
        <p:txBody>
          <a:bodyPr wrap="square" rtlCol="0">
            <a:spAutoFit/>
          </a:bodyPr>
          <a:lstStyle/>
          <a:p>
            <a:r>
              <a:rPr lang="en-US" sz="2400" b="1" dirty="0" smtClean="0"/>
              <a:t>Dr. </a:t>
            </a:r>
            <a:r>
              <a:rPr lang="en-US" sz="2400" b="1" dirty="0" err="1" smtClean="0"/>
              <a:t>Priya</a:t>
            </a:r>
            <a:r>
              <a:rPr lang="en-US" sz="2400" b="1" dirty="0" smtClean="0"/>
              <a:t> </a:t>
            </a:r>
            <a:r>
              <a:rPr lang="en-US" sz="2400" b="1" dirty="0" err="1" smtClean="0"/>
              <a:t>Goeser</a:t>
            </a:r>
            <a:endParaRPr lang="en-US" sz="2400" b="1" dirty="0" smtClean="0"/>
          </a:p>
          <a:p>
            <a:r>
              <a:rPr lang="en-US" sz="2400" b="1" dirty="0" smtClean="0"/>
              <a:t>Associate Professor, Engineering Studies</a:t>
            </a:r>
            <a:endParaRPr lang="en-US" sz="2400" b="1" dirty="0"/>
          </a:p>
          <a:p>
            <a:r>
              <a:rPr lang="en-US" sz="2400" b="1" dirty="0" smtClean="0"/>
              <a:t>Armstrong State University</a:t>
            </a:r>
          </a:p>
          <a:p>
            <a:endParaRPr lang="en-US" dirty="0" smtClean="0"/>
          </a:p>
          <a:p>
            <a:r>
              <a:rPr lang="en-US" dirty="0" smtClean="0"/>
              <a:t>Created MATLAB Marina, a Creative Commons-licensed programming Virtual Learning Environment (VLE) using the MATLAB language. </a:t>
            </a:r>
          </a:p>
          <a:p>
            <a:endParaRPr lang="en-US" dirty="0"/>
          </a:p>
          <a:p>
            <a:r>
              <a:rPr lang="en-US" dirty="0" smtClean="0"/>
              <a:t>Dr. </a:t>
            </a:r>
            <a:r>
              <a:rPr lang="en-US" dirty="0" err="1" smtClean="0"/>
              <a:t>Goeser</a:t>
            </a:r>
            <a:r>
              <a:rPr lang="en-US" dirty="0" smtClean="0"/>
              <a:t> uses this VLE as the primary course material for Computing for Engineers, ENGR 1371, and as the supplement for Computational Modeling, ENGR 2010.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678" y="1377487"/>
            <a:ext cx="4411099" cy="4014298"/>
          </a:xfrm>
          <a:prstGeom prst="rect">
            <a:avLst/>
          </a:prstGeom>
        </p:spPr>
      </p:pic>
    </p:spTree>
    <p:extLst>
      <p:ext uri="{BB962C8B-B14F-4D97-AF65-F5344CB8AC3E}">
        <p14:creationId xmlns:p14="http://schemas.microsoft.com/office/powerpoint/2010/main" val="1006968230"/>
      </p:ext>
    </p:extLst>
  </p:cSld>
  <p:clrMapOvr>
    <a:masterClrMapping/>
  </p:clrMapOvr>
  <p:transition spd="slow" advTm="15000">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E514352F014143A8A6B8DB3E405CD3" ma:contentTypeVersion="0" ma:contentTypeDescription="Create a new document." ma:contentTypeScope="" ma:versionID="70546f6757bfe83d5f55c3fba5091e1c">
  <xsd:schema xmlns:xsd="http://www.w3.org/2001/XMLSchema" xmlns:xs="http://www.w3.org/2001/XMLSchema" xmlns:p="http://schemas.microsoft.com/office/2006/metadata/properties" targetNamespace="http://schemas.microsoft.com/office/2006/metadata/properties" ma:root="true" ma:fieldsID="26e82fe23a177e46fa4c32deaeb4256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23724D-3FF0-412F-B965-25308380BF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0FA22D6-A837-4E33-AA0F-251A812EA54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B70CEAA-C61F-4822-91C1-2D270381A7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231</TotalTime>
  <Words>1190</Words>
  <Application>Microsoft Office PowerPoint</Application>
  <PresentationFormat>Widescreen</PresentationFormat>
  <Paragraphs>203</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2014 Recognition Awards for Innovation and Early Success in Textbook Transformation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Valdosta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 1 Grantees Check-In Meeting</dc:title>
  <dc:creator>Jeff Gallant</dc:creator>
  <cp:lastModifiedBy>Jeff Gallant</cp:lastModifiedBy>
  <cp:revision>29</cp:revision>
  <dcterms:created xsi:type="dcterms:W3CDTF">2014-12-03T20:49:36Z</dcterms:created>
  <dcterms:modified xsi:type="dcterms:W3CDTF">2014-12-10T04:51:24Z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0x0101008BE514352F014143A8A6B8DB3E405CD3</vt:lpwstr>
  </property>
</Properties>
</file>