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58" r:id="rId17"/>
    <p:sldId id="264" r:id="rId18"/>
    <p:sldId id="259" r:id="rId19"/>
    <p:sldId id="267" r:id="rId20"/>
    <p:sldId id="265" r:id="rId21"/>
    <p:sldId id="268" r:id="rId22"/>
    <p:sldId id="269" r:id="rId23"/>
    <p:sldId id="270" r:id="rId24"/>
    <p:sldId id="274" r:id="rId25"/>
    <p:sldId id="260" r:id="rId26"/>
    <p:sldId id="261" r:id="rId27"/>
    <p:sldId id="262" r:id="rId28"/>
    <p:sldId id="273" r:id="rId29"/>
    <p:sldId id="272" r:id="rId30"/>
    <p:sldId id="271" r:id="rId31"/>
    <p:sldId id="263" r:id="rId32"/>
    <p:sldId id="276" r:id="rId33"/>
    <p:sldId id="275" r:id="rId34"/>
    <p:sldId id="27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C47E-2D33-4041-B3C3-7A3950DB7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4BCE-8F6C-4F9C-BDE2-299B36E4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4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FD498-F5A0-4121-B00E-864F1FE95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FD498-F5A0-4121-B00E-864F1FE95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EE42-7628-42A6-9A90-F25EA6D497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89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2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4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4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01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4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4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FD498-F5A0-4121-B00E-864F1FE95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E903F-6A77-4726-9528-921B9CDD7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FD498-F5A0-4121-B00E-864F1FE95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FD498-F5A0-4121-B00E-864F1FE95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E903F-6A77-4726-9528-921B9CDD7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college.org/textbooks/concepts-of-biolog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staxcollege.org/pages/GeorgiaBiolog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learningsurvey.com/reports/openingthetextbook2016.pdf" TargetMode="Externa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ntent.org/defini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ual.ly/what-creative-comm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sual.ly/what-creative-commons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 101: </a:t>
            </a:r>
            <a:br>
              <a:rPr lang="en-US" dirty="0" smtClean="0"/>
            </a:br>
            <a:r>
              <a:rPr lang="en-US" dirty="0" smtClean="0"/>
              <a:t>An Introduction to Affordable Learning Georgia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805160"/>
          </a:xfrm>
        </p:spPr>
        <p:txBody>
          <a:bodyPr>
            <a:normAutofit/>
          </a:bodyPr>
          <a:lstStyle/>
          <a:p>
            <a:r>
              <a:rPr lang="en-US" dirty="0" smtClean="0"/>
              <a:t>Jeff Gallant</a:t>
            </a:r>
          </a:p>
          <a:p>
            <a:r>
              <a:rPr lang="en-US" dirty="0" smtClean="0"/>
              <a:t>Program Manager, Affordable Learning Georgia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92" y="236377"/>
            <a:ext cx="4322218" cy="15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OER = Educational Resources + 5 R’s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695798"/>
            <a:ext cx="10131425" cy="47548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Question: </a:t>
            </a:r>
          </a:p>
          <a:p>
            <a:pPr marL="457200" lvl="1" indent="0">
              <a:buNone/>
            </a:pPr>
            <a:r>
              <a:rPr lang="en-US" sz="3600" dirty="0" smtClean="0"/>
              <a:t>What would you consider a type of educational resource?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Aren’t Open Textbooks just “e-textbooks?”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22" y="2236124"/>
            <a:ext cx="10539153" cy="481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No, because </a:t>
            </a:r>
            <a:r>
              <a:rPr lang="en-US" sz="2400" b="1" dirty="0" smtClean="0"/>
              <a:t>not every open textbook is electronic, and not every electronic textbook is open.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study on student preferences for </a:t>
            </a:r>
            <a:r>
              <a:rPr lang="en-US" sz="2400" i="1" dirty="0" smtClean="0"/>
              <a:t>commercial</a:t>
            </a:r>
            <a:r>
              <a:rPr lang="en-US" sz="2400" dirty="0" smtClean="0"/>
              <a:t> e-textbooks vs. commercial print textbooks has been brought out in arguments against OER, but:</a:t>
            </a:r>
          </a:p>
          <a:p>
            <a:r>
              <a:rPr lang="en-US" sz="2400" dirty="0" smtClean="0"/>
              <a:t>OER should have no Digital Rights Management (DRM) software attached to bar access and restrict printing</a:t>
            </a:r>
          </a:p>
          <a:p>
            <a:pPr lvl="1"/>
            <a:r>
              <a:rPr lang="en-US" sz="2000" dirty="0" smtClean="0"/>
              <a:t>When the study was conducted, DRM was also far more restrictive than current DRM when it comes to functionality</a:t>
            </a:r>
          </a:p>
          <a:p>
            <a:r>
              <a:rPr lang="en-US" sz="2400" dirty="0" smtClean="0"/>
              <a:t>OER can have print versions for those who need them, such as </a:t>
            </a:r>
            <a:r>
              <a:rPr lang="en-US" sz="2400" dirty="0" err="1" smtClean="0"/>
              <a:t>OpenStax</a:t>
            </a:r>
            <a:r>
              <a:rPr lang="en-US" sz="2400" dirty="0" smtClean="0"/>
              <a:t> Textbooks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every open resource free?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Yes and no. </a:t>
            </a:r>
            <a:r>
              <a:rPr lang="en-US" sz="3200" dirty="0" smtClean="0"/>
              <a:t>You can charge for a </a:t>
            </a:r>
            <a:r>
              <a:rPr lang="en-US" sz="3200" i="1" dirty="0" smtClean="0"/>
              <a:t>version</a:t>
            </a:r>
            <a:r>
              <a:rPr lang="en-US" sz="3200" dirty="0" smtClean="0"/>
              <a:t> of an open resource, but the original open version needs to stay free.</a:t>
            </a:r>
          </a:p>
          <a:p>
            <a:pPr marL="0" indent="0">
              <a:buNone/>
            </a:pPr>
            <a:r>
              <a:rPr lang="en-US" sz="3200" dirty="0" smtClean="0"/>
              <a:t>For example, </a:t>
            </a:r>
            <a:r>
              <a:rPr lang="en-US" sz="3200" dirty="0" err="1" smtClean="0"/>
              <a:t>OpenStax</a:t>
            </a:r>
            <a:r>
              <a:rPr lang="en-US" sz="3200" dirty="0" smtClean="0"/>
              <a:t> charges for two versions of their textbooks:</a:t>
            </a:r>
          </a:p>
          <a:p>
            <a:r>
              <a:rPr lang="en-US" sz="3200" dirty="0" smtClean="0"/>
              <a:t>Print textbooks (mostly at-cost with a small markup for the print shop) </a:t>
            </a:r>
          </a:p>
          <a:p>
            <a:r>
              <a:rPr lang="en-US" sz="3200" dirty="0" err="1" smtClean="0"/>
              <a:t>iBooks</a:t>
            </a:r>
            <a:r>
              <a:rPr lang="en-US" sz="3200" dirty="0" smtClean="0"/>
              <a:t> Enhanced Version ($5)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0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Aren’t open resources low-quality?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Open resources, like commercial resources, run the spectrum of quality, from individually created and distributed websites to peer-reviewed, foundation-funded textbooks. </a:t>
            </a:r>
          </a:p>
          <a:p>
            <a:r>
              <a:rPr lang="en-US" sz="3200" dirty="0" err="1" smtClean="0"/>
              <a:t>OpenStax</a:t>
            </a:r>
            <a:r>
              <a:rPr lang="en-US" sz="3200" dirty="0" smtClean="0"/>
              <a:t>: Pre-production double-blind peer review</a:t>
            </a:r>
          </a:p>
          <a:p>
            <a:r>
              <a:rPr lang="en-US" sz="3200" dirty="0" smtClean="0"/>
              <a:t>UNG Press: Pre-production double-blind peer review</a:t>
            </a:r>
          </a:p>
          <a:p>
            <a:r>
              <a:rPr lang="en-US" sz="3200" dirty="0" smtClean="0"/>
              <a:t>Open Textbook Library: Post-production peer review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7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Example: Open Textbook, Remixed 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241820"/>
            <a:ext cx="10131425" cy="4200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The benefits of open go </a:t>
            </a:r>
            <a:r>
              <a:rPr lang="en-US" sz="3200" i="1" dirty="0" smtClean="0">
                <a:solidFill>
                  <a:schemeClr val="tx1"/>
                </a:solidFill>
              </a:rPr>
              <a:t>beyond free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Remixable</a:t>
            </a:r>
            <a:r>
              <a:rPr lang="en-US" sz="3200" dirty="0" smtClean="0">
                <a:solidFill>
                  <a:schemeClr val="tx1"/>
                </a:solidFill>
              </a:rPr>
              <a:t> content means you can customize OER for your own course and your students: 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OpenStax</a:t>
            </a:r>
            <a:r>
              <a:rPr lang="en-US" sz="3200" dirty="0" smtClean="0">
                <a:solidFill>
                  <a:schemeClr val="tx1"/>
                </a:solidFill>
              </a:rPr>
              <a:t> College Concepts of Biology:</a:t>
            </a:r>
            <a:endParaRPr lang="en-US" sz="3200" dirty="0" smtClean="0">
              <a:solidFill>
                <a:schemeClr val="tx1"/>
              </a:solidFill>
              <a:hlinkClick r:id="rId3"/>
            </a:endParaRPr>
          </a:p>
          <a:p>
            <a:pPr marL="0" indent="0">
              <a:buNone/>
            </a:pP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openstaxcollege.org/textbooks/concepts-of-biology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UGA Concepts of Biology Remix: </a:t>
            </a:r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openstaxcollege.org/pages/GeorgiaBiology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16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In 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26" y="2516141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Open = Free + Permissions</a:t>
            </a:r>
          </a:p>
          <a:p>
            <a:r>
              <a:rPr lang="en-US" sz="3200" dirty="0" smtClean="0"/>
              <a:t>Permissions in Education = Creative Commons licenses (or Public Domain materials) </a:t>
            </a:r>
          </a:p>
          <a:p>
            <a:r>
              <a:rPr lang="en-US" sz="3200" dirty="0" smtClean="0"/>
              <a:t>Open in Education = 5 R’s: Retain, Redistribute, Reuse, Revise, Remix</a:t>
            </a:r>
          </a:p>
          <a:p>
            <a:r>
              <a:rPr lang="en-US" sz="3200" dirty="0" smtClean="0"/>
              <a:t>Benefits of Open go beyond free: customizable, </a:t>
            </a:r>
            <a:r>
              <a:rPr lang="en-US" sz="3200" dirty="0" err="1" smtClean="0"/>
              <a:t>remixable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ALG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36455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2004-2005:</a:t>
            </a:r>
            <a:r>
              <a:rPr lang="en-US" sz="2200" dirty="0" smtClean="0"/>
              <a:t> USG Board of Regents investigates rising textbook prices, implements state guidelines for bookstores, prices kept rising</a:t>
            </a:r>
          </a:p>
          <a:p>
            <a:r>
              <a:rPr lang="en-US" sz="2200" b="1" dirty="0" smtClean="0"/>
              <a:t>2006-2013: </a:t>
            </a:r>
            <a:r>
              <a:rPr lang="en-US" sz="2200" dirty="0" smtClean="0"/>
              <a:t>Office of Faculty Development works on ways of sharing faculty-created resources: USG SHARE Server, US History Open Textbook proof-of-concept</a:t>
            </a:r>
          </a:p>
          <a:p>
            <a:r>
              <a:rPr lang="en-US" sz="2200" b="1" dirty="0" smtClean="0"/>
              <a:t>2013:</a:t>
            </a:r>
            <a:r>
              <a:rPr lang="en-US" sz="2200" dirty="0" smtClean="0"/>
              <a:t> GALILEO was asked to start a pilot to address high textbook costs to students, pilot project begins, Affordable Learning Georgia founded</a:t>
            </a:r>
          </a:p>
          <a:p>
            <a:r>
              <a:rPr lang="en-US" sz="2200" b="1" dirty="0" smtClean="0"/>
              <a:t>FY2015:</a:t>
            </a:r>
            <a:r>
              <a:rPr lang="en-US" sz="2200" dirty="0" smtClean="0"/>
              <a:t> ALG funded by state legislature to address high textbook costs to students, contribute to student success, enhance GALILEO discovery</a:t>
            </a:r>
            <a:endParaRPr lang="en-US" sz="2200" dirty="0"/>
          </a:p>
          <a:p>
            <a:r>
              <a:rPr lang="en-US" sz="2200" b="1" dirty="0" smtClean="0"/>
              <a:t>FY2016-present</a:t>
            </a:r>
            <a:r>
              <a:rPr lang="en-US" sz="2200" dirty="0" smtClean="0"/>
              <a:t>: Continued funding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that we’re funded…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…what have we done with that money?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81" y="804649"/>
            <a:ext cx="10571998" cy="970450"/>
          </a:xfrm>
        </p:spPr>
        <p:txBody>
          <a:bodyPr/>
          <a:lstStyle/>
          <a:p>
            <a:r>
              <a:rPr lang="en-US" dirty="0" smtClean="0"/>
              <a:t>Incentives, Not Mandates: </a:t>
            </a:r>
            <a:br>
              <a:rPr lang="en-US" dirty="0" smtClean="0"/>
            </a:br>
            <a:r>
              <a:rPr lang="en-US" dirty="0" smtClean="0"/>
              <a:t>Textbook Transformation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5" y="2754302"/>
            <a:ext cx="11188930" cy="3954069"/>
          </a:xfrm>
        </p:spPr>
        <p:txBody>
          <a:bodyPr>
            <a:noAutofit/>
          </a:bodyPr>
          <a:lstStyle/>
          <a:p>
            <a:r>
              <a:rPr lang="en-US" sz="2400" dirty="0" smtClean="0"/>
              <a:t>Grants awarded to teams of faculty and professional staff with a plan to adopt, adapt, and create open and/or affordable educational resources to replace a commercial </a:t>
            </a:r>
            <a:r>
              <a:rPr lang="en-US" sz="2400" dirty="0" smtClean="0"/>
              <a:t>textbook</a:t>
            </a:r>
          </a:p>
          <a:p>
            <a:r>
              <a:rPr lang="en-US" sz="2400" dirty="0" smtClean="0"/>
              <a:t>Grant methodology based on preserving academic freedom with incentives, not mandates, peer review selection process, about 50% acceptance rate</a:t>
            </a:r>
          </a:p>
          <a:p>
            <a:r>
              <a:rPr lang="en-US" sz="2400" dirty="0" smtClean="0"/>
              <a:t>Funding </a:t>
            </a:r>
            <a:r>
              <a:rPr lang="en-US" sz="2400" dirty="0" smtClean="0"/>
              <a:t>model based on average cost of course release with flexibility to institutions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81" y="804649"/>
            <a:ext cx="10571998" cy="970450"/>
          </a:xfrm>
        </p:spPr>
        <p:txBody>
          <a:bodyPr/>
          <a:lstStyle/>
          <a:p>
            <a:r>
              <a:rPr lang="en-US" dirty="0" smtClean="0"/>
              <a:t>Incentives, Not Mandates: </a:t>
            </a:r>
            <a:br>
              <a:rPr lang="en-US" dirty="0" smtClean="0"/>
            </a:br>
            <a:r>
              <a:rPr lang="en-US" dirty="0" smtClean="0"/>
              <a:t>Textbook Transformation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5" y="2458466"/>
            <a:ext cx="11188930" cy="3954069"/>
          </a:xfrm>
        </p:spPr>
        <p:txBody>
          <a:bodyPr>
            <a:noAutofit/>
          </a:bodyPr>
          <a:lstStyle/>
          <a:p>
            <a:r>
              <a:rPr lang="en-US" sz="2400" dirty="0"/>
              <a:t>First round awarded in Fall </a:t>
            </a:r>
            <a:r>
              <a:rPr lang="en-US" sz="2400" dirty="0" smtClean="0"/>
              <a:t>2014 </a:t>
            </a:r>
          </a:p>
          <a:p>
            <a:r>
              <a:rPr lang="en-US" sz="2400" dirty="0" smtClean="0"/>
              <a:t>Round </a:t>
            </a:r>
            <a:r>
              <a:rPr lang="en-US" sz="2400" dirty="0"/>
              <a:t>Nine to be awarded in Summer 2017</a:t>
            </a:r>
          </a:p>
          <a:p>
            <a:r>
              <a:rPr lang="en-US" sz="2400" b="1" dirty="0"/>
              <a:t>$2,395,265 </a:t>
            </a:r>
            <a:r>
              <a:rPr lang="en-US" sz="2400" b="1" dirty="0" smtClean="0"/>
              <a:t>awarded </a:t>
            </a:r>
          </a:p>
          <a:p>
            <a:r>
              <a:rPr lang="en-US" sz="2400" b="1" dirty="0" smtClean="0"/>
              <a:t>$</a:t>
            </a:r>
            <a:r>
              <a:rPr lang="en-US" sz="2400" b="1" dirty="0"/>
              <a:t>35.1 million projected savings in textbook </a:t>
            </a:r>
            <a:r>
              <a:rPr lang="en-US" sz="2400" b="1" dirty="0" smtClean="0"/>
              <a:t>costs… </a:t>
            </a:r>
          </a:p>
          <a:p>
            <a:r>
              <a:rPr lang="en-US" sz="2400" b="1" dirty="0" smtClean="0"/>
              <a:t>…to </a:t>
            </a:r>
            <a:r>
              <a:rPr lang="en-US" sz="2400" b="1" dirty="0"/>
              <a:t>266,412 </a:t>
            </a:r>
            <a:r>
              <a:rPr lang="en-US" sz="2400" b="1" dirty="0" smtClean="0"/>
              <a:t>students!</a:t>
            </a:r>
            <a:r>
              <a:rPr lang="en-US" sz="2400" dirty="0" smtClean="0"/>
              <a:t> </a:t>
            </a:r>
          </a:p>
          <a:p>
            <a:r>
              <a:rPr lang="en-US" sz="2000" dirty="0" smtClean="0"/>
              <a:t>This is </a:t>
            </a:r>
            <a:r>
              <a:rPr lang="en-US" sz="2000" dirty="0"/>
              <a:t>$131.75 per student enrolled in a course selected as a high-impact </a:t>
            </a:r>
            <a:r>
              <a:rPr lang="en-US" sz="2000" dirty="0" smtClean="0"/>
              <a:t>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94" y="1600566"/>
            <a:ext cx="10554574" cy="22083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Since 1977, the Consumer Price Index (all items) has risen 308%. This is normally seen as overall inflation. How much has the cost of textbooks risen in the same period of time?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32413"/>
            <a:ext cx="5676900" cy="575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894" y="3433155"/>
            <a:ext cx="3919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 smtClean="0"/>
              <a:t> 308%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 452%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 689%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 1,041%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 3,141.59%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Trick Question, it </a:t>
            </a:r>
            <a:r>
              <a:rPr lang="en-US" sz="2400" i="1" dirty="0" smtClean="0"/>
              <a:t>decreased!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58342" y="3674225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Answer</a:t>
            </a:r>
            <a:r>
              <a:rPr lang="en-US" sz="3200" b="1" smtClean="0"/>
              <a:t>: </a:t>
            </a:r>
            <a:r>
              <a:rPr lang="en-US" sz="3200" b="1" smtClean="0"/>
              <a:t>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27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2119745"/>
            <a:ext cx="4846320" cy="45437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COUP Framework: Cost, Outcomes, Usage, Perception</a:t>
            </a:r>
          </a:p>
          <a:p>
            <a:pPr lvl="1"/>
            <a:r>
              <a:rPr lang="en-US" sz="1800" dirty="0" smtClean="0"/>
              <a:t>Cost and # students </a:t>
            </a:r>
          </a:p>
          <a:p>
            <a:pPr lvl="1"/>
            <a:r>
              <a:rPr lang="en-US" sz="1800" dirty="0" smtClean="0"/>
              <a:t>Learning Outcomes </a:t>
            </a:r>
          </a:p>
          <a:p>
            <a:pPr lvl="1"/>
            <a:r>
              <a:rPr lang="en-US" sz="1800" dirty="0" smtClean="0"/>
              <a:t>Retention: Drop, Fail, Withdraw (DFW) rates</a:t>
            </a:r>
          </a:p>
          <a:p>
            <a:r>
              <a:rPr lang="en-US" sz="2000" dirty="0" smtClean="0"/>
              <a:t>Summarized at completion of a round of grants</a:t>
            </a:r>
          </a:p>
          <a:p>
            <a:r>
              <a:rPr lang="en-US" sz="2000" dirty="0" smtClean="0"/>
              <a:t>R1 &amp; R2: Positive student satisfaction, positive or neutral student learning outcomes, positive or neutral DFW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740" y="1060616"/>
            <a:ext cx="6391275" cy="4997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3455" y="6294115"/>
            <a:ext cx="7758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http://affordablelearninggeorgia.org/documents/R2_Summary.pdf</a:t>
            </a:r>
          </a:p>
        </p:txBody>
      </p:sp>
    </p:spTree>
    <p:extLst>
      <p:ext uri="{BB962C8B-B14F-4D97-AF65-F5344CB8AC3E}">
        <p14:creationId xmlns:p14="http://schemas.microsoft.com/office/powerpoint/2010/main" val="18231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Work?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452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Team proposes a project during a Request for Proposals</a:t>
            </a:r>
          </a:p>
          <a:p>
            <a:r>
              <a:rPr lang="en-US" sz="2000" dirty="0" smtClean="0"/>
              <a:t>Proposal is reviewed by administrators and three Peer Reviewers</a:t>
            </a:r>
          </a:p>
          <a:p>
            <a:r>
              <a:rPr lang="en-US" sz="2000" dirty="0" smtClean="0"/>
              <a:t>Proposals either accepted or rejected, any rejected proposal teams receive peer review and administrative feedback</a:t>
            </a:r>
          </a:p>
          <a:p>
            <a:r>
              <a:rPr lang="en-US" sz="2000" dirty="0" smtClean="0"/>
              <a:t>Proposal becomes the Statement of Work: the work that needs to be done by the deadline of the project</a:t>
            </a:r>
          </a:p>
          <a:p>
            <a:r>
              <a:rPr lang="en-US" sz="2000" dirty="0" smtClean="0"/>
              <a:t>Statement of Work is part of the Service Level Agreement between USG and their institution</a:t>
            </a:r>
          </a:p>
          <a:p>
            <a:r>
              <a:rPr lang="en-US" sz="2000" dirty="0" smtClean="0"/>
              <a:t>Funds are allocated ½ upon SLA being fully signed, ½ upon submission of Final Report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17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Reviewed?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Rubric with:</a:t>
            </a:r>
          </a:p>
          <a:p>
            <a:pPr lvl="1"/>
            <a:r>
              <a:rPr lang="en-US" sz="2000" dirty="0" smtClean="0"/>
              <a:t>Each major section of the proposal </a:t>
            </a:r>
          </a:p>
          <a:p>
            <a:pPr lvl="1"/>
            <a:r>
              <a:rPr lang="en-US" sz="2000" dirty="0" smtClean="0"/>
              <a:t>Transformative impact on course, program, department, institution(s), etc.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RFP: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http://www.affordablelearninggeorgia.org/about/rfp_r9</a:t>
            </a:r>
            <a:r>
              <a:rPr lang="en-US" sz="2800" dirty="0" smtClean="0"/>
              <a:t>/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81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Impact: </a:t>
            </a:r>
            <a:br>
              <a:rPr lang="en-US" dirty="0" smtClean="0"/>
            </a:br>
            <a:r>
              <a:rPr lang="en-US" dirty="0" smtClean="0"/>
              <a:t>Top 100 Undergraduate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47" y="2330352"/>
            <a:ext cx="3977732" cy="4353081"/>
          </a:xfrm>
        </p:spPr>
        <p:txBody>
          <a:bodyPr>
            <a:normAutofit/>
          </a:bodyPr>
          <a:lstStyle/>
          <a:p>
            <a:r>
              <a:rPr lang="en-US" dirty="0" smtClean="0"/>
              <a:t>All undergraduate course enrollments analyzed by ALG each academic year</a:t>
            </a:r>
          </a:p>
          <a:p>
            <a:pPr lvl="1"/>
            <a:r>
              <a:rPr lang="en-US" dirty="0" smtClean="0"/>
              <a:t>Involves name deduplication, course number norming, etc.</a:t>
            </a:r>
          </a:p>
          <a:p>
            <a:r>
              <a:rPr lang="en-US" dirty="0" smtClean="0"/>
              <a:t>All grants and partner textbooks listed, along with other OER that could be used</a:t>
            </a:r>
          </a:p>
          <a:p>
            <a:r>
              <a:rPr lang="en-US" dirty="0" smtClean="0"/>
              <a:t>Top 100 Courses without implementations of OER are a priority for Textbook Transformation Grants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44" y="1987347"/>
            <a:ext cx="72866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Textbook Publishing with UNG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71670"/>
            <a:ext cx="10844044" cy="395406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Open Textbook Publishing with UNG Press</a:t>
            </a:r>
          </a:p>
          <a:p>
            <a:pPr lvl="1"/>
            <a:r>
              <a:rPr lang="en-US" sz="2000" dirty="0" smtClean="0"/>
              <a:t>Proof of concept was OFD/UNG Press/</a:t>
            </a:r>
            <a:r>
              <a:rPr lang="en-US" sz="2000" dirty="0" err="1" smtClean="0"/>
              <a:t>eCore</a:t>
            </a:r>
            <a:r>
              <a:rPr lang="en-US" sz="2000" dirty="0" smtClean="0"/>
              <a:t> US History I </a:t>
            </a:r>
          </a:p>
          <a:p>
            <a:pPr lvl="1"/>
            <a:r>
              <a:rPr lang="en-US" sz="2000" dirty="0" smtClean="0"/>
              <a:t>Model carried forward to create new open textbooks</a:t>
            </a:r>
          </a:p>
          <a:p>
            <a:pPr lvl="1"/>
            <a:r>
              <a:rPr lang="en-US" sz="2000" dirty="0" smtClean="0"/>
              <a:t>USG faculty-authored, USG faculty-peer-reviewed pre-production</a:t>
            </a:r>
          </a:p>
          <a:p>
            <a:pPr lvl="1"/>
            <a:r>
              <a:rPr lang="en-US" sz="2000" dirty="0" smtClean="0"/>
              <a:t>ALG funds production</a:t>
            </a:r>
          </a:p>
          <a:p>
            <a:pPr lvl="1"/>
            <a:r>
              <a:rPr lang="en-US" sz="2000" dirty="0" smtClean="0"/>
              <a:t>UNG Press manages the workflow, designs texts, manages copyright when remixing external materials, administrates peer review</a:t>
            </a:r>
          </a:p>
          <a:p>
            <a:pPr lvl="1"/>
            <a:r>
              <a:rPr lang="en-US" sz="2000" dirty="0" err="1" smtClean="0"/>
              <a:t>eCore</a:t>
            </a:r>
            <a:r>
              <a:rPr lang="en-US" sz="2000" dirty="0" smtClean="0"/>
              <a:t> implements course-wide</a:t>
            </a:r>
          </a:p>
          <a:p>
            <a:pPr lvl="1"/>
            <a:r>
              <a:rPr lang="en-US" sz="2000" dirty="0" smtClean="0"/>
              <a:t>ALG provides hosting through new Open Educational Resources repository</a:t>
            </a: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UNG Press Open 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27" y="2546484"/>
            <a:ext cx="6912524" cy="40371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World Literature I </a:t>
            </a:r>
          </a:p>
          <a:p>
            <a:r>
              <a:rPr lang="en-US" sz="2400" dirty="0" smtClean="0"/>
              <a:t>US History I </a:t>
            </a:r>
          </a:p>
          <a:p>
            <a:r>
              <a:rPr lang="en-US" sz="2400" dirty="0" smtClean="0"/>
              <a:t>World History I </a:t>
            </a:r>
          </a:p>
          <a:p>
            <a:r>
              <a:rPr lang="en-US" sz="2400" dirty="0" smtClean="0"/>
              <a:t>Art Appreciation</a:t>
            </a:r>
          </a:p>
          <a:p>
            <a:r>
              <a:rPr lang="en-US" sz="2400" dirty="0" smtClean="0"/>
              <a:t>Music Appreciation</a:t>
            </a:r>
          </a:p>
          <a:p>
            <a:r>
              <a:rPr lang="en-US" sz="2400" dirty="0" smtClean="0"/>
              <a:t>American Literature</a:t>
            </a:r>
          </a:p>
          <a:p>
            <a:r>
              <a:rPr lang="en-US" sz="2400" dirty="0" smtClean="0"/>
              <a:t>Human Communication (coming soon)</a:t>
            </a:r>
          </a:p>
          <a:p>
            <a:pPr lvl="1"/>
            <a:r>
              <a:rPr lang="en-US" sz="2200" dirty="0" err="1" smtClean="0"/>
              <a:t>eCore</a:t>
            </a:r>
            <a:r>
              <a:rPr lang="en-US" sz="2200" dirty="0" smtClean="0"/>
              <a:t> project</a:t>
            </a:r>
          </a:p>
          <a:p>
            <a:pPr marL="0" indent="0">
              <a:buNone/>
            </a:pPr>
            <a:r>
              <a:rPr lang="en-US" sz="2400" dirty="0" smtClean="0"/>
              <a:t>Six more planned, to be created by end of 2018</a:t>
            </a:r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766" y="1477241"/>
            <a:ext cx="4408873" cy="50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Open Learning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332" y="2069869"/>
            <a:ext cx="4480560" cy="45945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Digital repository for all OER created by ALG projects and grants</a:t>
            </a:r>
          </a:p>
          <a:p>
            <a:r>
              <a:rPr lang="en-US" sz="2000" dirty="0" smtClean="0"/>
              <a:t>Contains all UNG Press Textbooks, all grant reports/syllabi, all ancillary materials, all grant-created textbooks</a:t>
            </a:r>
          </a:p>
          <a:p>
            <a:r>
              <a:rPr lang="en-US" sz="2000" dirty="0" smtClean="0"/>
              <a:t>Over 10,000 full-text downloads since launch in October 2016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99" y="1695795"/>
            <a:ext cx="6259685" cy="496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Partner: California State University: </a:t>
            </a:r>
            <a:br>
              <a:rPr lang="en-US" dirty="0" smtClean="0"/>
            </a:br>
            <a:r>
              <a:rPr lang="en-US" dirty="0" smtClean="0"/>
              <a:t>MERLOT / Affordable Learning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374270" cy="4145262"/>
          </a:xfrm>
        </p:spPr>
        <p:txBody>
          <a:bodyPr/>
          <a:lstStyle/>
          <a:p>
            <a:r>
              <a:rPr lang="en-US" dirty="0" smtClean="0"/>
              <a:t>Assisted ALG with pilot project in 2013-2014</a:t>
            </a:r>
          </a:p>
          <a:p>
            <a:r>
              <a:rPr lang="en-US" dirty="0" smtClean="0"/>
              <a:t>Provided website template for first iteration of ALG website</a:t>
            </a:r>
          </a:p>
          <a:p>
            <a:r>
              <a:rPr lang="en-US" dirty="0" smtClean="0"/>
              <a:t>Provides support for MERLOT (extensive OER searchable index)</a:t>
            </a:r>
          </a:p>
          <a:p>
            <a:r>
              <a:rPr lang="en-US" dirty="0" smtClean="0"/>
              <a:t>Runs COOL4Ed, covering CSU courses w/ post-production peer reviews</a:t>
            </a:r>
          </a:p>
          <a:p>
            <a:r>
              <a:rPr lang="en-US" dirty="0" smtClean="0"/>
              <a:t>Runs </a:t>
            </a:r>
            <a:r>
              <a:rPr lang="en-US" dirty="0" err="1" smtClean="0"/>
              <a:t>SkillsCommons</a:t>
            </a:r>
            <a:r>
              <a:rPr lang="en-US" dirty="0" smtClean="0"/>
              <a:t>, providing access to all community college TACCCT Grant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280" y="2147233"/>
            <a:ext cx="5255293" cy="39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Partner: </a:t>
            </a:r>
            <a:r>
              <a:rPr lang="en-US" dirty="0" err="1" smtClean="0"/>
              <a:t>OpenStax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46978"/>
            <a:ext cx="4069172" cy="41036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From Rice University, funded by foundations, donations, and institutions</a:t>
            </a:r>
          </a:p>
          <a:p>
            <a:r>
              <a:rPr lang="en-US" dirty="0" smtClean="0"/>
              <a:t>Creates high-quality, peer-reviewed open textbooks with faculty from across the nation</a:t>
            </a:r>
          </a:p>
          <a:p>
            <a:r>
              <a:rPr lang="en-US" dirty="0" smtClean="0"/>
              <a:t>Provides multiple / accessible formats including PDF, HTML, DAISY/</a:t>
            </a:r>
            <a:r>
              <a:rPr lang="en-US" dirty="0" err="1" smtClean="0"/>
              <a:t>Bookshare</a:t>
            </a:r>
            <a:endParaRPr lang="en-US" dirty="0" smtClean="0"/>
          </a:p>
          <a:p>
            <a:r>
              <a:rPr lang="en-US" dirty="0" smtClean="0"/>
              <a:t>Support for faculty and institutions adopting </a:t>
            </a:r>
            <a:r>
              <a:rPr lang="en-US" dirty="0" err="1" smtClean="0"/>
              <a:t>OpenStax</a:t>
            </a:r>
            <a:r>
              <a:rPr lang="en-US" dirty="0" smtClean="0"/>
              <a:t> textbooks</a:t>
            </a:r>
          </a:p>
          <a:p>
            <a:r>
              <a:rPr lang="en-US" dirty="0" smtClean="0"/>
              <a:t>Working on adaptive learning systems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615" y="2105908"/>
            <a:ext cx="6488027" cy="40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Textbooks Can Help:</a:t>
            </a:r>
            <a:br>
              <a:rPr lang="en-US" dirty="0" smtClean="0"/>
            </a:br>
            <a:r>
              <a:rPr lang="en-US" dirty="0" smtClean="0"/>
              <a:t>…But </a:t>
            </a:r>
            <a:r>
              <a:rPr lang="en-US" dirty="0" smtClean="0"/>
              <a:t>What </a:t>
            </a:r>
            <a:r>
              <a:rPr lang="en-US" dirty="0" smtClean="0"/>
              <a:t>is “Open?”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Open = Free + Permissions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dirty="0" smtClean="0"/>
              <a:t>An </a:t>
            </a:r>
            <a:r>
              <a:rPr lang="en-US" sz="3600" b="1" dirty="0" smtClean="0"/>
              <a:t>open </a:t>
            </a:r>
            <a:r>
              <a:rPr lang="en-US" sz="3600" dirty="0" smtClean="0"/>
              <a:t>resource</a:t>
            </a:r>
            <a:r>
              <a:rPr lang="en-US" sz="3600" b="1" dirty="0" smtClean="0"/>
              <a:t> </a:t>
            </a:r>
            <a:r>
              <a:rPr lang="en-US" sz="3600" dirty="0" smtClean="0"/>
              <a:t>is both free </a:t>
            </a:r>
            <a:r>
              <a:rPr lang="en-US" sz="3600" i="1" dirty="0" smtClean="0"/>
              <a:t>in some format</a:t>
            </a:r>
            <a:r>
              <a:rPr lang="en-US" sz="3600" dirty="0" smtClean="0"/>
              <a:t> and has either a license or legal status that allows for extra permissions to the user beyond “all rights reserved” copyright. </a:t>
            </a:r>
          </a:p>
        </p:txBody>
      </p:sp>
    </p:spTree>
    <p:extLst>
      <p:ext uri="{BB962C8B-B14F-4D97-AF65-F5344CB8AC3E}">
        <p14:creationId xmlns:p14="http://schemas.microsoft.com/office/powerpoint/2010/main" val="40425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Partner: </a:t>
            </a:r>
            <a:r>
              <a:rPr lang="en-US" dirty="0" err="1" smtClean="0"/>
              <a:t>eCore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222287"/>
            <a:ext cx="5769033" cy="44195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Georgia’s Online Core Curriculum</a:t>
            </a:r>
          </a:p>
          <a:p>
            <a:pPr lvl="1"/>
            <a:r>
              <a:rPr lang="en-US" sz="1800" dirty="0" smtClean="0"/>
              <a:t>Worked with ALG and UNG Press </a:t>
            </a:r>
          </a:p>
          <a:p>
            <a:pPr lvl="1"/>
            <a:r>
              <a:rPr lang="en-US" sz="1800" dirty="0" smtClean="0"/>
              <a:t>Open and Free Textbooks for all courses except Human Communication, Intermediate Spanish</a:t>
            </a:r>
          </a:p>
          <a:p>
            <a:pPr lvl="2"/>
            <a:r>
              <a:rPr lang="en-US" sz="1600" dirty="0" smtClean="0"/>
              <a:t>Human Communication in-progress</a:t>
            </a:r>
          </a:p>
          <a:p>
            <a:pPr lvl="2"/>
            <a:r>
              <a:rPr lang="en-US" sz="1600" dirty="0" smtClean="0"/>
              <a:t>Foreign Language OER difficult due to demand for online platform</a:t>
            </a:r>
          </a:p>
          <a:p>
            <a:pPr lvl="1"/>
            <a:r>
              <a:rPr lang="en-US" sz="1800" dirty="0" smtClean="0"/>
              <a:t>Does not include online STEM labs</a:t>
            </a:r>
          </a:p>
          <a:p>
            <a:pPr lvl="1"/>
            <a:r>
              <a:rPr lang="en-US" sz="1800" dirty="0" smtClean="0"/>
              <a:t>High-impact implementations, at-scale OER validation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65" y="2553306"/>
            <a:ext cx="54768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Awareness, Providing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25" y="2261063"/>
            <a:ext cx="6097877" cy="42810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Campus Champions and Library Coordinators</a:t>
            </a:r>
          </a:p>
          <a:p>
            <a:r>
              <a:rPr lang="en-US" sz="2000" dirty="0" smtClean="0"/>
              <a:t>Online Training and Development Series</a:t>
            </a:r>
          </a:p>
          <a:p>
            <a:r>
              <a:rPr lang="en-US" sz="2000" dirty="0" smtClean="0"/>
              <a:t>Promotional Videos</a:t>
            </a:r>
          </a:p>
          <a:p>
            <a:r>
              <a:rPr lang="en-US" sz="2000" dirty="0" smtClean="0"/>
              <a:t>In-person symposia and presentations at state events</a:t>
            </a:r>
          </a:p>
          <a:p>
            <a:r>
              <a:rPr lang="en-US" sz="2000" dirty="0" smtClean="0"/>
              <a:t>One-stop website with modular tutorials for adoption, adaptation/creation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435" cy="804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924" y="1594658"/>
            <a:ext cx="5457825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5924" y="5985164"/>
            <a:ext cx="5457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Babson Survey Research Group, “Opening </a:t>
            </a:r>
            <a:r>
              <a:rPr lang="en-US" sz="1400" dirty="0"/>
              <a:t>the Textbook,”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www.onlinelearningsurvey.com/reports/openingthetextbook2016.pdf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on Every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78" y="2222287"/>
            <a:ext cx="4044233" cy="42948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Campus Champion and Library Coordinator on each campus</a:t>
            </a:r>
          </a:p>
          <a:p>
            <a:r>
              <a:rPr lang="en-US" sz="2000" dirty="0" smtClean="0"/>
              <a:t>Champion: usually faculty or teaching/learning staff, advocates to faculty</a:t>
            </a:r>
          </a:p>
          <a:p>
            <a:r>
              <a:rPr lang="en-US" sz="2000" dirty="0" smtClean="0"/>
              <a:t>Coordinator: librarian, helps with finding, evaluating resources, assists Champion with on-campus events</a:t>
            </a:r>
            <a:endParaRPr lang="en-US" sz="2000" dirty="0"/>
          </a:p>
        </p:txBody>
      </p:sp>
      <p:pic>
        <p:nvPicPr>
          <p:cNvPr id="1026" name="Picture 2" descr="http://affordablelearninggeorgia.org/images/advocate_mitch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46" y="2222287"/>
            <a:ext cx="285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 of Dr. C. Edward 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65" y="2943579"/>
            <a:ext cx="2564737" cy="26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 of Dr. LaVerne McLaugh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15" y="3659678"/>
            <a:ext cx="1866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Learn More?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Tutorials on affordablelearninggeorgia.org</a:t>
            </a:r>
          </a:p>
          <a:p>
            <a:pPr lvl="1"/>
            <a:r>
              <a:rPr lang="en-US" sz="2400" dirty="0" smtClean="0"/>
              <a:t>Help &gt; Tutorial 1 and Tutorial 2</a:t>
            </a:r>
          </a:p>
          <a:p>
            <a:pPr lvl="1"/>
            <a:r>
              <a:rPr lang="en-US" sz="2400" dirty="0" smtClean="0"/>
              <a:t>Information on open resources, finding textbooks, etc. </a:t>
            </a:r>
          </a:p>
          <a:p>
            <a:r>
              <a:rPr lang="en-US" sz="2800" dirty="0" smtClean="0"/>
              <a:t>Contact your Campus Champion and Library Coordinator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www.affordablelearninggeorgia.org/about/champions_coordinators </a:t>
            </a:r>
          </a:p>
        </p:txBody>
      </p:sp>
    </p:spTree>
    <p:extLst>
      <p:ext uri="{BB962C8B-B14F-4D97-AF65-F5344CB8AC3E}">
        <p14:creationId xmlns:p14="http://schemas.microsoft.com/office/powerpoint/2010/main" val="7994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Any further questions, send me an email!</a:t>
            </a:r>
          </a:p>
          <a:p>
            <a:r>
              <a:rPr lang="en-US" sz="2600" dirty="0" smtClean="0"/>
              <a:t>Jeff.Gallant@usg.edu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706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has “Open” been all my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632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Open-Source Software (initially Free Software): 1980s</a:t>
            </a:r>
          </a:p>
          <a:p>
            <a:pPr lvl="1"/>
            <a:r>
              <a:rPr lang="en-US" dirty="0" smtClean="0"/>
              <a:t>GNU, Linux, Open/</a:t>
            </a:r>
            <a:r>
              <a:rPr lang="en-US" dirty="0" err="1" smtClean="0"/>
              <a:t>LibreOffice</a:t>
            </a:r>
            <a:r>
              <a:rPr lang="en-US" dirty="0" smtClean="0"/>
              <a:t>, BSD Free Software License</a:t>
            </a:r>
          </a:p>
          <a:p>
            <a:pPr lvl="1"/>
            <a:r>
              <a:rPr lang="en-US" dirty="0" smtClean="0"/>
              <a:t>Focused on sharing </a:t>
            </a:r>
            <a:r>
              <a:rPr lang="en-US" i="1" dirty="0" smtClean="0"/>
              <a:t>code</a:t>
            </a:r>
            <a:r>
              <a:rPr lang="en-US" dirty="0" smtClean="0"/>
              <a:t>, the </a:t>
            </a:r>
            <a:r>
              <a:rPr lang="en-US" i="1" dirty="0" smtClean="0"/>
              <a:t>back-end</a:t>
            </a:r>
            <a:r>
              <a:rPr lang="en-US" dirty="0" smtClean="0"/>
              <a:t> of information distribution</a:t>
            </a:r>
          </a:p>
          <a:p>
            <a:r>
              <a:rPr lang="en-US" sz="3200" b="1" dirty="0" smtClean="0"/>
              <a:t>Open Access: 2000s</a:t>
            </a:r>
          </a:p>
          <a:p>
            <a:pPr lvl="1"/>
            <a:r>
              <a:rPr lang="en-US" dirty="0" err="1" smtClean="0"/>
              <a:t>PubMedCentral</a:t>
            </a:r>
            <a:r>
              <a:rPr lang="en-US" dirty="0" smtClean="0"/>
              <a:t>, </a:t>
            </a:r>
            <a:r>
              <a:rPr lang="en-US" dirty="0" err="1" smtClean="0"/>
              <a:t>ArXiv</a:t>
            </a:r>
            <a:r>
              <a:rPr lang="en-US" dirty="0" smtClean="0"/>
              <a:t>, institutional repositories</a:t>
            </a:r>
          </a:p>
          <a:p>
            <a:pPr lvl="1"/>
            <a:r>
              <a:rPr lang="en-US" dirty="0" smtClean="0"/>
              <a:t>Focused on sharing </a:t>
            </a:r>
            <a:r>
              <a:rPr lang="en-US" i="1" dirty="0" smtClean="0"/>
              <a:t>research</a:t>
            </a:r>
            <a:r>
              <a:rPr lang="en-US" dirty="0" smtClean="0"/>
              <a:t> with the public</a:t>
            </a:r>
          </a:p>
          <a:p>
            <a:r>
              <a:rPr lang="en-US" sz="3200" b="1" dirty="0" smtClean="0"/>
              <a:t>Open Education: 2010s </a:t>
            </a:r>
          </a:p>
          <a:p>
            <a:pPr lvl="1"/>
            <a:r>
              <a:rPr lang="en-US" dirty="0" smtClean="0"/>
              <a:t>We’ll go through a list of these later!</a:t>
            </a:r>
          </a:p>
          <a:p>
            <a:pPr lvl="1"/>
            <a:r>
              <a:rPr lang="en-US" dirty="0" smtClean="0"/>
              <a:t>Focused on sharing </a:t>
            </a:r>
            <a:r>
              <a:rPr lang="en-US" i="1" dirty="0" smtClean="0"/>
              <a:t>expertise and foundational knowledge</a:t>
            </a:r>
            <a:r>
              <a:rPr lang="en-US" dirty="0" smtClean="0"/>
              <a:t> with public learners</a:t>
            </a:r>
          </a:p>
        </p:txBody>
      </p:sp>
    </p:spTree>
    <p:extLst>
      <p:ext uri="{BB962C8B-B14F-4D97-AF65-F5344CB8AC3E}">
        <p14:creationId xmlns:p14="http://schemas.microsoft.com/office/powerpoint/2010/main" val="10874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Education: The “5R” Open Definition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51023"/>
            <a:ext cx="10554574" cy="3636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Open licenses give users the power to: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Retain</a:t>
            </a:r>
            <a:r>
              <a:rPr lang="en-US" sz="3600" dirty="0" smtClean="0">
                <a:solidFill>
                  <a:schemeClr val="tx1"/>
                </a:solidFill>
              </a:rPr>
              <a:t> the content (hard drive, bookshelf, etc.)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Redistribute</a:t>
            </a:r>
            <a:r>
              <a:rPr lang="en-US" sz="3600" dirty="0">
                <a:solidFill>
                  <a:schemeClr val="tx1"/>
                </a:solidFill>
              </a:rPr>
              <a:t> the content (to students, friends, etc.)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Reuse</a:t>
            </a:r>
            <a:r>
              <a:rPr lang="en-US" sz="3600" dirty="0" smtClean="0">
                <a:solidFill>
                  <a:schemeClr val="tx1"/>
                </a:solidFill>
              </a:rPr>
              <a:t> the content (not a rental, no expiration)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Revise</a:t>
            </a:r>
            <a:r>
              <a:rPr lang="en-US" sz="3600" dirty="0" smtClean="0">
                <a:solidFill>
                  <a:schemeClr val="tx1"/>
                </a:solidFill>
              </a:rPr>
              <a:t> the content (for your course, for an update)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Remix </a:t>
            </a:r>
            <a:r>
              <a:rPr lang="en-US" sz="3600" dirty="0" smtClean="0">
                <a:solidFill>
                  <a:schemeClr val="tx1"/>
                </a:solidFill>
              </a:rPr>
              <a:t>the content (with other content)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132" y="5987534"/>
            <a:ext cx="758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David Wiley’s definition of Open: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://www.opencontent.org/definition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open license should I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6" y="1969872"/>
            <a:ext cx="10753725" cy="4746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Because we’re in open education and not open-source software, </a:t>
            </a:r>
            <a:r>
              <a:rPr lang="en-US" sz="4000" b="1" dirty="0" smtClean="0"/>
              <a:t>Creative Commons</a:t>
            </a:r>
            <a:r>
              <a:rPr lang="en-US" sz="4000" dirty="0" smtClean="0"/>
              <a:t> is easily the best option. </a:t>
            </a:r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Details on every CC License: </a:t>
            </a:r>
            <a:endParaRPr lang="en-US" sz="4000" dirty="0"/>
          </a:p>
          <a:p>
            <a:pPr marL="0" indent="0">
              <a:buNone/>
            </a:pPr>
            <a:r>
              <a:rPr lang="en-US" sz="4000" dirty="0">
                <a:hlinkClick r:id="rId3"/>
              </a:rPr>
              <a:t>https://creativecommons.org/licenses</a:t>
            </a:r>
            <a:r>
              <a:rPr lang="en-US" sz="4000" dirty="0" smtClean="0">
                <a:hlinkClick r:id="rId3"/>
              </a:rPr>
              <a:t>/</a:t>
            </a:r>
            <a:r>
              <a:rPr 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9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0"/>
          <a:stretch/>
        </p:blipFill>
        <p:spPr>
          <a:xfrm>
            <a:off x="0" y="0"/>
            <a:ext cx="12192000" cy="652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010" y="6488668"/>
            <a:ext cx="59389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Original infographic: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visual.ly/what-creative-commons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9" b="29375"/>
          <a:stretch/>
        </p:blipFill>
        <p:spPr>
          <a:xfrm>
            <a:off x="-26291" y="0"/>
            <a:ext cx="12218291" cy="5970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176" y="820271"/>
            <a:ext cx="4410635" cy="17884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29518" y="820271"/>
            <a:ext cx="6382870" cy="17884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6176" y="3395382"/>
            <a:ext cx="6858000" cy="17884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6201" y="2649995"/>
            <a:ext cx="1536105" cy="28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243518" y="2649995"/>
            <a:ext cx="1536105" cy="28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3" y="1336358"/>
            <a:ext cx="909638" cy="2454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95010" y="6434880"/>
            <a:ext cx="59389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Original infographic: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visual.ly/what-creative-commons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90" y="335280"/>
            <a:ext cx="10131425" cy="1456267"/>
          </a:xfrm>
        </p:spPr>
        <p:txBody>
          <a:bodyPr/>
          <a:lstStyle/>
          <a:p>
            <a:r>
              <a:rPr lang="en-US" dirty="0" smtClean="0"/>
              <a:t>Why would I avoid “No Derivatives?”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74" y="2036374"/>
            <a:ext cx="10753725" cy="4746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If you would like someone to be able to update your work in the future to keep it relevant, derivative works are important. This also helps with accessibility and modularity. </a:t>
            </a:r>
          </a:p>
          <a:p>
            <a:endParaRPr lang="en-US" sz="4300" dirty="0"/>
          </a:p>
          <a:p>
            <a:pPr marL="0" indent="0">
              <a:buNone/>
            </a:pPr>
            <a:r>
              <a:rPr lang="en-US" sz="4300" dirty="0" smtClean="0"/>
              <a:t>Therefore, ND is “less open” when it comes to education.</a:t>
            </a:r>
          </a:p>
        </p:txBody>
      </p:sp>
    </p:spTree>
    <p:extLst>
      <p:ext uri="{BB962C8B-B14F-4D97-AF65-F5344CB8AC3E}">
        <p14:creationId xmlns:p14="http://schemas.microsoft.com/office/powerpoint/2010/main" val="13487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214</TotalTime>
  <Words>1643</Words>
  <Application>Microsoft Office PowerPoint</Application>
  <PresentationFormat>Widescreen</PresentationFormat>
  <Paragraphs>207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2</vt:lpstr>
      <vt:lpstr>Quotable</vt:lpstr>
      <vt:lpstr>ALG 101:  An Introduction to Affordable Learning Georgia</vt:lpstr>
      <vt:lpstr>Group Question!</vt:lpstr>
      <vt:lpstr>Open Textbooks Can Help: …But What is “Open?”</vt:lpstr>
      <vt:lpstr>Where has “Open” been all my life?</vt:lpstr>
      <vt:lpstr>Education: The “5R” Open Definition</vt:lpstr>
      <vt:lpstr>What open license should I use? </vt:lpstr>
      <vt:lpstr>PowerPoint Presentation</vt:lpstr>
      <vt:lpstr>PowerPoint Presentation</vt:lpstr>
      <vt:lpstr>Why would I avoid “No Derivatives?”</vt:lpstr>
      <vt:lpstr>OER = Educational Resources + 5 R’s</vt:lpstr>
      <vt:lpstr>Aren’t Open Textbooks just “e-textbooks?”</vt:lpstr>
      <vt:lpstr>Is every open resource free? </vt:lpstr>
      <vt:lpstr>Aren’t open resources low-quality?</vt:lpstr>
      <vt:lpstr>Example: Open Textbook, Remixed Version</vt:lpstr>
      <vt:lpstr>OER In Summary:</vt:lpstr>
      <vt:lpstr>A Brief History of ALG</vt:lpstr>
      <vt:lpstr>Now that we’re funded…</vt:lpstr>
      <vt:lpstr>Incentives, Not Mandates:  Textbook Transformation Grants</vt:lpstr>
      <vt:lpstr>Incentives, Not Mandates:  Textbook Transformation Grants</vt:lpstr>
      <vt:lpstr>Grant Outcomes</vt:lpstr>
      <vt:lpstr>How Do They Work? </vt:lpstr>
      <vt:lpstr>How Are They Reviewed?</vt:lpstr>
      <vt:lpstr>Current RFP:</vt:lpstr>
      <vt:lpstr>Looking for Impact:  Top 100 Undergraduate Courses</vt:lpstr>
      <vt:lpstr>Open Textbook Publishing with UNG Press</vt:lpstr>
      <vt:lpstr>Current UNG Press Open Textbooks</vt:lpstr>
      <vt:lpstr>GALILEO Open Learning Materials</vt:lpstr>
      <vt:lpstr>Partner: California State University:  MERLOT / Affordable Learning Solutions</vt:lpstr>
      <vt:lpstr>Partner: OpenStax</vt:lpstr>
      <vt:lpstr>Partner: eCore</vt:lpstr>
      <vt:lpstr>Raising Awareness, Providing Support</vt:lpstr>
      <vt:lpstr>Advocacy on Every Campus</vt:lpstr>
      <vt:lpstr>How Can I Learn More?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 101:  An Introduction to Affordable Learning Georgia</dc:title>
  <dc:creator>Jeff Gallant</dc:creator>
  <cp:lastModifiedBy>Jeff Gallant</cp:lastModifiedBy>
  <cp:revision>16</cp:revision>
  <dcterms:created xsi:type="dcterms:W3CDTF">2017-03-29T19:50:26Z</dcterms:created>
  <dcterms:modified xsi:type="dcterms:W3CDTF">2017-03-30T15:58:06Z</dcterms:modified>
</cp:coreProperties>
</file>