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1.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67.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66.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0.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10.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8.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67" r:id="rId2"/>
    <p:sldMasterId id="2147483685" r:id="rId3"/>
  </p:sldMasterIdLst>
  <p:sldIdLst>
    <p:sldId id="256" r:id="rId4"/>
    <p:sldId id="259" r:id="rId5"/>
    <p:sldId id="331" r:id="rId6"/>
    <p:sldId id="257" r:id="rId7"/>
    <p:sldId id="330" r:id="rId8"/>
    <p:sldId id="262" r:id="rId9"/>
    <p:sldId id="329" r:id="rId10"/>
    <p:sldId id="337" r:id="rId11"/>
    <p:sldId id="265" r:id="rId12"/>
    <p:sldId id="267" r:id="rId13"/>
    <p:sldId id="266" r:id="rId14"/>
    <p:sldId id="268" r:id="rId15"/>
    <p:sldId id="270" r:id="rId16"/>
    <p:sldId id="269" r:id="rId17"/>
    <p:sldId id="272" r:id="rId18"/>
    <p:sldId id="293" r:id="rId19"/>
    <p:sldId id="294" r:id="rId20"/>
    <p:sldId id="275" r:id="rId21"/>
    <p:sldId id="276" r:id="rId22"/>
    <p:sldId id="278" r:id="rId23"/>
    <p:sldId id="333" r:id="rId24"/>
    <p:sldId id="279" r:id="rId25"/>
    <p:sldId id="280" r:id="rId26"/>
    <p:sldId id="281" r:id="rId27"/>
    <p:sldId id="283" r:id="rId28"/>
    <p:sldId id="284" r:id="rId29"/>
    <p:sldId id="288" r:id="rId30"/>
    <p:sldId id="343" r:id="rId31"/>
    <p:sldId id="292" r:id="rId32"/>
    <p:sldId id="295" r:id="rId33"/>
    <p:sldId id="334" r:id="rId34"/>
    <p:sldId id="335" r:id="rId35"/>
    <p:sldId id="367" r:id="rId36"/>
    <p:sldId id="355" r:id="rId37"/>
    <p:sldId id="336" r:id="rId38"/>
    <p:sldId id="339" r:id="rId39"/>
    <p:sldId id="340" r:id="rId40"/>
    <p:sldId id="341" r:id="rId41"/>
    <p:sldId id="298" r:id="rId42"/>
    <p:sldId id="299" r:id="rId43"/>
    <p:sldId id="301" r:id="rId44"/>
    <p:sldId id="302" r:id="rId45"/>
    <p:sldId id="303" r:id="rId46"/>
    <p:sldId id="344" r:id="rId47"/>
    <p:sldId id="304" r:id="rId48"/>
    <p:sldId id="305" r:id="rId49"/>
    <p:sldId id="345" r:id="rId50"/>
    <p:sldId id="346" r:id="rId51"/>
    <p:sldId id="306" r:id="rId52"/>
    <p:sldId id="308" r:id="rId53"/>
    <p:sldId id="309" r:id="rId54"/>
    <p:sldId id="310" r:id="rId55"/>
    <p:sldId id="347" r:id="rId56"/>
    <p:sldId id="348" r:id="rId57"/>
    <p:sldId id="311" r:id="rId58"/>
    <p:sldId id="312" r:id="rId59"/>
    <p:sldId id="350" r:id="rId60"/>
    <p:sldId id="313" r:id="rId61"/>
    <p:sldId id="349" r:id="rId62"/>
    <p:sldId id="314" r:id="rId63"/>
    <p:sldId id="358" r:id="rId64"/>
    <p:sldId id="351" r:id="rId65"/>
    <p:sldId id="356" r:id="rId66"/>
    <p:sldId id="315" r:id="rId67"/>
    <p:sldId id="357" r:id="rId68"/>
    <p:sldId id="316" r:id="rId69"/>
    <p:sldId id="317" r:id="rId70"/>
    <p:sldId id="318" r:id="rId71"/>
    <p:sldId id="321" r:id="rId72"/>
    <p:sldId id="319" r:id="rId73"/>
    <p:sldId id="320" r:id="rId74"/>
    <p:sldId id="322" r:id="rId75"/>
    <p:sldId id="323" r:id="rId76"/>
    <p:sldId id="324" r:id="rId77"/>
    <p:sldId id="352" r:id="rId78"/>
    <p:sldId id="353" r:id="rId79"/>
    <p:sldId id="354" r:id="rId80"/>
    <p:sldId id="325" r:id="rId81"/>
    <p:sldId id="326" r:id="rId82"/>
    <p:sldId id="360" r:id="rId83"/>
    <p:sldId id="361" r:id="rId84"/>
    <p:sldId id="362" r:id="rId85"/>
    <p:sldId id="363" r:id="rId86"/>
    <p:sldId id="364" r:id="rId87"/>
    <p:sldId id="365" r:id="rId88"/>
    <p:sldId id="366" r:id="rId89"/>
    <p:sldId id="327" r:id="rId90"/>
    <p:sldId id="359" r:id="rId91"/>
    <p:sldId id="338" r:id="rId92"/>
    <p:sldId id="328"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3" userDrawn="1">
          <p15:clr>
            <a:srgbClr val="A4A3A4"/>
          </p15:clr>
        </p15:guide>
        <p15:guide id="2" pos="2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211"/>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37" autoAdjust="0"/>
    <p:restoredTop sz="94280" autoAdjust="0"/>
  </p:normalViewPr>
  <p:slideViewPr>
    <p:cSldViewPr snapToGrid="0" snapToObjects="1">
      <p:cViewPr varScale="1">
        <p:scale>
          <a:sx n="60" d="100"/>
          <a:sy n="60" d="100"/>
        </p:scale>
        <p:origin x="96" y="1002"/>
      </p:cViewPr>
      <p:guideLst>
        <p:guide orient="horz" pos="773"/>
        <p:guide pos="244"/>
      </p:guideLst>
    </p:cSldViewPr>
  </p:slideViewPr>
  <p:outlineViewPr>
    <p:cViewPr>
      <p:scale>
        <a:sx n="33" d="100"/>
        <a:sy n="33" d="100"/>
      </p:scale>
      <p:origin x="0" y="-13938"/>
    </p:cViewPr>
  </p:outlineViewPr>
  <p:notesTextViewPr>
    <p:cViewPr>
      <p:scale>
        <a:sx n="100" d="100"/>
        <a:sy n="100" d="100"/>
      </p:scale>
      <p:origin x="0" y="0"/>
    </p:cViewPr>
  </p:notesTextViewPr>
  <p:sorterViewPr>
    <p:cViewPr varScale="1">
      <p:scale>
        <a:sx n="1" d="1"/>
        <a:sy n="1" d="1"/>
      </p:scale>
      <p:origin x="0" y="-138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99"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027251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81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304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356562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214357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0607" y="4457822"/>
            <a:ext cx="8213313" cy="819573"/>
          </a:xfrm>
        </p:spPr>
        <p:txBody>
          <a:bodyPr anchor="b" anchorCtr="0">
            <a:noAutofit/>
          </a:bodyPr>
          <a:lstStyle>
            <a:lvl1pPr algn="l">
              <a:lnSpc>
                <a:spcPts val="4800"/>
              </a:lnSpc>
              <a:defRPr b="1" cap="none" spc="200">
                <a:solidFill>
                  <a:schemeClr val="tx1">
                    <a:lumMod val="75000"/>
                    <a:lumOff val="2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290607" y="5712583"/>
            <a:ext cx="7390353" cy="675154"/>
          </a:xfrm>
        </p:spPr>
        <p:txBody>
          <a:bodyPr>
            <a:noAutofit/>
          </a:bodyPr>
          <a:lstStyle>
            <a:lvl1pPr marL="0" indent="0" algn="l">
              <a:lnSpc>
                <a:spcPts val="2800"/>
              </a:lnSpc>
              <a:buNone/>
              <a:defRPr sz="2400" b="1" cap="none" spc="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20921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4967109" y="4275667"/>
            <a:ext cx="6795913" cy="1202267"/>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449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048" y="4483947"/>
            <a:ext cx="7847552" cy="858762"/>
          </a:xfrm>
        </p:spPr>
        <p:txBody>
          <a:bodyPr anchor="b" anchorCtr="0">
            <a:noAutofit/>
          </a:bodyPr>
          <a:lstStyle>
            <a:lvl1pPr algn="l">
              <a:lnSpc>
                <a:spcPts val="4800"/>
              </a:lnSpc>
              <a:defRPr b="1" cap="none" spc="200">
                <a:solidFill>
                  <a:schemeClr val="bg1"/>
                </a:solidFill>
              </a:defRPr>
            </a:lvl1pPr>
          </a:lstStyle>
          <a:p>
            <a:r>
              <a:rPr lang="en-US" dirty="0"/>
              <a:t>Click To Edit Master Title SLIDE</a:t>
            </a:r>
          </a:p>
        </p:txBody>
      </p:sp>
      <p:sp>
        <p:nvSpPr>
          <p:cNvPr id="3" name="Subtitle 2"/>
          <p:cNvSpPr>
            <a:spLocks noGrp="1"/>
          </p:cNvSpPr>
          <p:nvPr>
            <p:ph type="subTitle" idx="1" hasCustomPrompt="1"/>
          </p:nvPr>
        </p:nvSpPr>
        <p:spPr>
          <a:xfrm>
            <a:off x="382049" y="5656218"/>
            <a:ext cx="7050718" cy="770708"/>
          </a:xfrm>
        </p:spPr>
        <p:txBody>
          <a:bodyPr>
            <a:noAutofit/>
          </a:bodyPr>
          <a:lstStyle>
            <a:lvl1pPr marL="0" indent="0" algn="l">
              <a:lnSpc>
                <a:spcPts val="2800"/>
              </a:lnSpc>
              <a:buNone/>
              <a:defRPr sz="2400" b="1" cap="none"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3610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92362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617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Picture Placeholder 3"/>
          <p:cNvSpPr>
            <a:spLocks noGrp="1"/>
          </p:cNvSpPr>
          <p:nvPr>
            <p:ph type="pic" sz="quarter" idx="10"/>
          </p:nvPr>
        </p:nvSpPr>
        <p:spPr>
          <a:xfrm>
            <a:off x="338666" y="1371600"/>
            <a:ext cx="5621868" cy="2253044"/>
          </a:xfrm>
        </p:spPr>
        <p:txBody>
          <a:bodyPr/>
          <a:lstStyle/>
          <a:p>
            <a:endParaRPr lang="en-US" dirty="0"/>
          </a:p>
        </p:txBody>
      </p:sp>
      <p:sp>
        <p:nvSpPr>
          <p:cNvPr id="4" name="Picture Placeholder 3"/>
          <p:cNvSpPr>
            <a:spLocks noGrp="1"/>
          </p:cNvSpPr>
          <p:nvPr>
            <p:ph type="pic" sz="quarter" idx="11"/>
          </p:nvPr>
        </p:nvSpPr>
        <p:spPr>
          <a:xfrm>
            <a:off x="6208889" y="1371600"/>
            <a:ext cx="5610579" cy="2253044"/>
          </a:xfrm>
        </p:spPr>
        <p:txBody>
          <a:bodyPr/>
          <a:lstStyle/>
          <a:p>
            <a:endParaRPr lang="en-US"/>
          </a:p>
        </p:txBody>
      </p:sp>
      <p:sp>
        <p:nvSpPr>
          <p:cNvPr id="5" name="Picture Placeholder 3"/>
          <p:cNvSpPr>
            <a:spLocks noGrp="1"/>
          </p:cNvSpPr>
          <p:nvPr>
            <p:ph type="pic" sz="quarter" idx="12"/>
          </p:nvPr>
        </p:nvSpPr>
        <p:spPr>
          <a:xfrm>
            <a:off x="338666" y="3784601"/>
            <a:ext cx="5621868" cy="2459799"/>
          </a:xfrm>
        </p:spPr>
        <p:txBody>
          <a:bodyPr/>
          <a:lstStyle/>
          <a:p>
            <a:endParaRPr lang="en-US"/>
          </a:p>
        </p:txBody>
      </p:sp>
      <p:sp>
        <p:nvSpPr>
          <p:cNvPr id="6" name="Picture Placeholder 3"/>
          <p:cNvSpPr>
            <a:spLocks noGrp="1"/>
          </p:cNvSpPr>
          <p:nvPr>
            <p:ph type="pic" sz="quarter" idx="13"/>
          </p:nvPr>
        </p:nvSpPr>
        <p:spPr>
          <a:xfrm>
            <a:off x="6208889" y="3784600"/>
            <a:ext cx="5610579" cy="2459800"/>
          </a:xfrm>
        </p:spPr>
        <p:txBody>
          <a:bodyPr/>
          <a:lstStyle/>
          <a:p>
            <a:endParaRPr lang="en-US"/>
          </a:p>
        </p:txBody>
      </p:sp>
    </p:spTree>
    <p:extLst>
      <p:ext uri="{BB962C8B-B14F-4D97-AF65-F5344CB8AC3E}">
        <p14:creationId xmlns:p14="http://schemas.microsoft.com/office/powerpoint/2010/main" val="172913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Picture Placeholder 3"/>
          <p:cNvSpPr>
            <a:spLocks noGrp="1"/>
          </p:cNvSpPr>
          <p:nvPr>
            <p:ph type="pic" sz="quarter" idx="10"/>
          </p:nvPr>
        </p:nvSpPr>
        <p:spPr>
          <a:xfrm>
            <a:off x="349956" y="1329267"/>
            <a:ext cx="3668888" cy="1400218"/>
          </a:xfrm>
        </p:spPr>
        <p:txBody>
          <a:bodyPr/>
          <a:lstStyle/>
          <a:p>
            <a:endParaRPr lang="en-US"/>
          </a:p>
        </p:txBody>
      </p:sp>
      <p:sp>
        <p:nvSpPr>
          <p:cNvPr id="6" name="Picture Placeholder 3"/>
          <p:cNvSpPr>
            <a:spLocks noGrp="1"/>
          </p:cNvSpPr>
          <p:nvPr>
            <p:ph type="pic" sz="quarter" idx="12"/>
          </p:nvPr>
        </p:nvSpPr>
        <p:spPr>
          <a:xfrm>
            <a:off x="8123701" y="1329267"/>
            <a:ext cx="3740924" cy="1400218"/>
          </a:xfrm>
        </p:spPr>
        <p:txBody>
          <a:bodyPr/>
          <a:lstStyle/>
          <a:p>
            <a:endParaRPr lang="en-US"/>
          </a:p>
        </p:txBody>
      </p:sp>
      <p:sp>
        <p:nvSpPr>
          <p:cNvPr id="7" name="Picture Placeholder 3"/>
          <p:cNvSpPr>
            <a:spLocks noGrp="1"/>
          </p:cNvSpPr>
          <p:nvPr>
            <p:ph type="pic" sz="quarter" idx="13"/>
          </p:nvPr>
        </p:nvSpPr>
        <p:spPr>
          <a:xfrm>
            <a:off x="4176890" y="1329267"/>
            <a:ext cx="3826933" cy="1400218"/>
          </a:xfrm>
        </p:spPr>
        <p:txBody>
          <a:bodyPr/>
          <a:lstStyle/>
          <a:p>
            <a:endParaRPr lang="en-US"/>
          </a:p>
        </p:txBody>
      </p:sp>
      <p:sp>
        <p:nvSpPr>
          <p:cNvPr id="8" name="Picture Placeholder 3"/>
          <p:cNvSpPr>
            <a:spLocks noGrp="1"/>
          </p:cNvSpPr>
          <p:nvPr>
            <p:ph type="pic" sz="quarter" idx="14"/>
          </p:nvPr>
        </p:nvSpPr>
        <p:spPr>
          <a:xfrm>
            <a:off x="349956" y="2946400"/>
            <a:ext cx="3668888" cy="1514524"/>
          </a:xfrm>
        </p:spPr>
        <p:txBody>
          <a:bodyPr/>
          <a:lstStyle/>
          <a:p>
            <a:endParaRPr lang="en-US"/>
          </a:p>
        </p:txBody>
      </p:sp>
      <p:sp>
        <p:nvSpPr>
          <p:cNvPr id="9" name="Picture Placeholder 3"/>
          <p:cNvSpPr>
            <a:spLocks noGrp="1"/>
          </p:cNvSpPr>
          <p:nvPr>
            <p:ph type="pic" sz="quarter" idx="15"/>
          </p:nvPr>
        </p:nvSpPr>
        <p:spPr>
          <a:xfrm>
            <a:off x="8123701" y="2946400"/>
            <a:ext cx="3740924" cy="1514524"/>
          </a:xfrm>
        </p:spPr>
        <p:txBody>
          <a:bodyPr/>
          <a:lstStyle/>
          <a:p>
            <a:endParaRPr lang="en-US"/>
          </a:p>
        </p:txBody>
      </p:sp>
      <p:sp>
        <p:nvSpPr>
          <p:cNvPr id="10" name="Picture Placeholder 3"/>
          <p:cNvSpPr>
            <a:spLocks noGrp="1"/>
          </p:cNvSpPr>
          <p:nvPr>
            <p:ph type="pic" sz="quarter" idx="16"/>
          </p:nvPr>
        </p:nvSpPr>
        <p:spPr>
          <a:xfrm>
            <a:off x="4176890" y="2946400"/>
            <a:ext cx="3826933" cy="1514524"/>
          </a:xfrm>
        </p:spPr>
        <p:txBody>
          <a:bodyPr/>
          <a:lstStyle/>
          <a:p>
            <a:endParaRPr lang="en-US"/>
          </a:p>
        </p:txBody>
      </p:sp>
      <p:sp>
        <p:nvSpPr>
          <p:cNvPr id="11" name="Picture Placeholder 3"/>
          <p:cNvSpPr>
            <a:spLocks noGrp="1"/>
          </p:cNvSpPr>
          <p:nvPr>
            <p:ph type="pic" sz="quarter" idx="17"/>
          </p:nvPr>
        </p:nvSpPr>
        <p:spPr>
          <a:xfrm>
            <a:off x="349956" y="4677839"/>
            <a:ext cx="3668888" cy="1507682"/>
          </a:xfrm>
        </p:spPr>
        <p:txBody>
          <a:bodyPr/>
          <a:lstStyle/>
          <a:p>
            <a:endParaRPr lang="en-US"/>
          </a:p>
        </p:txBody>
      </p:sp>
      <p:sp>
        <p:nvSpPr>
          <p:cNvPr id="12" name="Picture Placeholder 3"/>
          <p:cNvSpPr>
            <a:spLocks noGrp="1"/>
          </p:cNvSpPr>
          <p:nvPr>
            <p:ph type="pic" sz="quarter" idx="18"/>
          </p:nvPr>
        </p:nvSpPr>
        <p:spPr>
          <a:xfrm>
            <a:off x="8123701" y="4677839"/>
            <a:ext cx="3740923" cy="1507682"/>
          </a:xfrm>
        </p:spPr>
        <p:txBody>
          <a:bodyPr/>
          <a:lstStyle/>
          <a:p>
            <a:endParaRPr lang="en-US"/>
          </a:p>
        </p:txBody>
      </p:sp>
      <p:sp>
        <p:nvSpPr>
          <p:cNvPr id="13" name="Picture Placeholder 3"/>
          <p:cNvSpPr>
            <a:spLocks noGrp="1"/>
          </p:cNvSpPr>
          <p:nvPr>
            <p:ph type="pic" sz="quarter" idx="19"/>
          </p:nvPr>
        </p:nvSpPr>
        <p:spPr>
          <a:xfrm>
            <a:off x="4176890" y="4677839"/>
            <a:ext cx="3826933" cy="1507682"/>
          </a:xfrm>
        </p:spPr>
        <p:txBody>
          <a:bodyPr/>
          <a:lstStyle/>
          <a:p>
            <a:endParaRPr lang="en-US"/>
          </a:p>
        </p:txBody>
      </p:sp>
    </p:spTree>
    <p:extLst>
      <p:ext uri="{BB962C8B-B14F-4D97-AF65-F5344CB8AC3E}">
        <p14:creationId xmlns:p14="http://schemas.microsoft.com/office/powerpoint/2010/main" val="33574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a:xfrm>
            <a:off x="197237" y="-5577"/>
            <a:ext cx="9119758" cy="1142400"/>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30042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7.jp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7188926" cy="11230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981321"/>
      </p:ext>
    </p:extLst>
  </p:cSld>
  <p:clrMap bg1="lt1" tx1="dk1" bg2="lt2" tx2="dk2" accent1="accent1" accent2="accent2" accent3="accent3" accent4="accent4" accent5="accent5" accent6="accent6" hlink="hlink" folHlink="folHlink"/>
  <p:sldLayoutIdLst>
    <p:sldLayoutId id="2147483681" r:id="rId1"/>
    <p:sldLayoutId id="2147483684" r:id="rId2"/>
    <p:sldLayoutId id="2147483682" r:id="rId3"/>
    <p:sldLayoutId id="2147483683" r:id="rId4"/>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784912"/>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90" r:id="rId5"/>
  </p:sldLayoutIdLst>
  <p:txStyles>
    <p:titleStyle>
      <a:lvl1pPr algn="l" defTabSz="457200" rtl="0" eaLnBrk="1" latinLnBrk="0" hangingPunct="1">
        <a:spcBef>
          <a:spcPct val="0"/>
        </a:spcBef>
        <a:buNone/>
        <a:defRPr sz="4000" b="1" kern="1200" cap="none"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7511143" cy="1018903"/>
          </a:xfrm>
          <a:prstGeom prst="rect">
            <a:avLst/>
          </a:prstGeom>
          <a:solidFill>
            <a:schemeClr val="bg1"/>
          </a:solidFill>
        </p:spPr>
        <p:txBody>
          <a:bodyPr vert="horz" lIns="274320" tIns="45720" rIns="91440" bIns="45720" rtlCol="0" anchor="ctr" anchorCtr="0">
            <a:noAutofit/>
          </a:bodyPr>
          <a:lstStyle/>
          <a:p>
            <a:r>
              <a:rPr lang="en-US" dirty="0"/>
              <a:t>Click To Edit Master Title Style</a:t>
            </a:r>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27358917"/>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l" defTabSz="457200" rtl="0" eaLnBrk="1" latinLnBrk="0" hangingPunct="1">
        <a:spcBef>
          <a:spcPct val="0"/>
        </a:spcBef>
        <a:buNone/>
        <a:defRPr sz="4000" b="1" kern="1200" cap="none"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github.com/ThePacielloGroup/CCA-Win/releases/"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gadnr.org/education"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github.com/ThePacielloGroup/CCA-Win/releases/"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hyperlink" Target="https://github.com/ThePacielloGroup/CCA-Win/releases/" TargetMode="Externa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hyperlink" Target="https://accessibility.umn.edu/tutorials/accessible-social-media" TargetMode="Externa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accessibility.umn.edu/tutorials/accessible-social-media" TargetMode="External"/><Relationship Id="rId2" Type="http://schemas.openxmlformats.org/officeDocument/2006/relationships/hyperlink" Target="https://accessibility.umn.edu/tutorials/accessible-social-media#URL shortener" TargetMode="Externa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hyperlink" Target="https://accessibility.umn.edu/tutorials/accessible-social-media" TargetMode="External"/><Relationship Id="rId2" Type="http://schemas.openxmlformats.org/officeDocument/2006/relationships/hyperlink" Target="https://accessibility.umn.edu/core-skills/alt-text" TargetMode="Externa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s://accessibility.umn.edu/tutorials/accessible-social-media"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s://accessibility.umn.edu/tutorials/accessible-social-media" TargetMode="Externa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hyperlink" Target="https://accessibility.umn.edu/tutorials/accessible-social-media" TargetMode="Externa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accessibility.umn.edu/tutorials/accessible-social-media" TargetMode="External"/><Relationship Id="rId2" Type="http://schemas.openxmlformats.org/officeDocument/2006/relationships/hyperlink" Target="https://www.linkedin.com/help/linkedin/answer/93997/adding-closed-captioning-to-videos-on-linkedin?lang=en" TargetMode="Externa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hhs.gov/web/section-508/making-files-accessible/index.html" TargetMode="Externa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hyperlink" Target="Access%20GA%20-%20Creating%20Accessible%20Documents." TargetMode="Externa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hyperlink" Target="https://www.techwalla.com/articles/how-to-use-microsoft-word-text-to-speech-to-read-out-loud" TargetMode="External"/><Relationship Id="rId2" Type="http://schemas.openxmlformats.org/officeDocument/2006/relationships/hyperlink" Target="https://sonocent.com/audio-notetaker" TargetMode="External"/><Relationship Id="rId1" Type="http://schemas.openxmlformats.org/officeDocument/2006/relationships/slideLayout" Target="../slideLayouts/slideLayout6.xml"/><Relationship Id="rId6" Type="http://schemas.openxmlformats.org/officeDocument/2006/relationships/hyperlink" Target="https://adapt.org/" TargetMode="External"/><Relationship Id="rId5" Type="http://schemas.openxmlformats.org/officeDocument/2006/relationships/hyperlink" Target="http://www.acb.org/" TargetMode="External"/><Relationship Id="rId4" Type="http://schemas.openxmlformats.org/officeDocument/2006/relationships/hyperlink" Target="http://www.adasoutheast.org/solutions.php?idarea=Government"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Creating Accessible Documents</a:t>
            </a:r>
          </a:p>
        </p:txBody>
      </p:sp>
      <p:sp>
        <p:nvSpPr>
          <p:cNvPr id="7" name="Subtitle 6"/>
          <p:cNvSpPr>
            <a:spLocks noGrp="1"/>
          </p:cNvSpPr>
          <p:nvPr>
            <p:ph type="subTitle" idx="1"/>
          </p:nvPr>
        </p:nvSpPr>
        <p:spPr>
          <a:xfrm>
            <a:off x="4967110" y="4255269"/>
            <a:ext cx="6274123" cy="1272694"/>
          </a:xfrm>
        </p:spPr>
        <p:txBody>
          <a:bodyPr/>
          <a:lstStyle/>
          <a:p>
            <a:r>
              <a:rPr lang="en-US" dirty="0"/>
              <a:t>Presenter: Valerie Morrison, Ph.D.</a:t>
            </a:r>
          </a:p>
          <a:p>
            <a:pPr>
              <a:spcAft>
                <a:spcPts val="1800"/>
              </a:spcAft>
            </a:pPr>
            <a:r>
              <a:rPr lang="en-US" dirty="0"/>
              <a:t>E-text Manager, CIDI</a:t>
            </a:r>
          </a:p>
        </p:txBody>
      </p:sp>
    </p:spTree>
    <p:extLst>
      <p:ext uri="{BB962C8B-B14F-4D97-AF65-F5344CB8AC3E}">
        <p14:creationId xmlns:p14="http://schemas.microsoft.com/office/powerpoint/2010/main" val="8484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CCEB16-F967-4973-BAEE-32EBF75C29CA}"/>
              </a:ext>
            </a:extLst>
          </p:cNvPr>
          <p:cNvSpPr>
            <a:spLocks noGrp="1"/>
          </p:cNvSpPr>
          <p:nvPr>
            <p:ph type="title"/>
          </p:nvPr>
        </p:nvSpPr>
        <p:spPr/>
        <p:txBody>
          <a:bodyPr/>
          <a:lstStyle/>
          <a:p>
            <a:r>
              <a:rPr lang="en-US" dirty="0"/>
              <a:t>Accessible Design Features</a:t>
            </a:r>
          </a:p>
        </p:txBody>
      </p:sp>
      <p:sp>
        <p:nvSpPr>
          <p:cNvPr id="6" name="Content Placeholder 5">
            <a:extLst>
              <a:ext uri="{FF2B5EF4-FFF2-40B4-BE49-F238E27FC236}">
                <a16:creationId xmlns:a16="http://schemas.microsoft.com/office/drawing/2014/main" id="{B305B223-EE75-476B-9875-64FC41767F18}"/>
              </a:ext>
            </a:extLst>
          </p:cNvPr>
          <p:cNvSpPr>
            <a:spLocks noGrp="1"/>
          </p:cNvSpPr>
          <p:nvPr>
            <p:ph idx="1"/>
          </p:nvPr>
        </p:nvSpPr>
        <p:spPr>
          <a:xfrm>
            <a:off x="1323976" y="1413933"/>
            <a:ext cx="9010649" cy="4386792"/>
          </a:xfrm>
        </p:spPr>
        <p:txBody>
          <a:bodyPr/>
          <a:lstStyle/>
          <a:p>
            <a:pPr marL="342900" indent="-342900">
              <a:spcBef>
                <a:spcPts val="0"/>
              </a:spcBef>
              <a:spcAft>
                <a:spcPts val="900"/>
              </a:spcAft>
              <a:buFont typeface="Arial" panose="020B0604020202020204" pitchFamily="34" charset="0"/>
              <a:buChar char="•"/>
            </a:pPr>
            <a:r>
              <a:rPr lang="en-US" dirty="0">
                <a:cs typeface="Avenir Book"/>
              </a:rPr>
              <a:t>Try to use plain text whenever possible, avoiding unnecessary tables, borders, or graphics if they do not convey meaning. </a:t>
            </a:r>
          </a:p>
          <a:p>
            <a:pPr marL="342900" indent="-342900">
              <a:spcBef>
                <a:spcPts val="0"/>
              </a:spcBef>
              <a:spcAft>
                <a:spcPts val="900"/>
              </a:spcAft>
              <a:buFont typeface="Arial" panose="020B0604020202020204" pitchFamily="34" charset="0"/>
              <a:buChar char="•"/>
            </a:pPr>
            <a:r>
              <a:rPr lang="en-US" dirty="0"/>
              <a:t>Use normal or expanded character spacing, rather than condensed spacing.</a:t>
            </a:r>
          </a:p>
          <a:p>
            <a:pPr marL="342900" indent="-342900">
              <a:spcBef>
                <a:spcPts val="0"/>
              </a:spcBef>
              <a:spcAft>
                <a:spcPts val="900"/>
              </a:spcAft>
              <a:buFont typeface="Arial" panose="020B0604020202020204" pitchFamily="34" charset="0"/>
              <a:buChar char="•"/>
            </a:pPr>
            <a:r>
              <a:rPr lang="en-US" dirty="0">
                <a:cs typeface="Avenir Book"/>
              </a:rPr>
              <a:t>Use language that is clear, direct, and easy to understand.</a:t>
            </a:r>
          </a:p>
          <a:p>
            <a:pPr marL="342900" indent="-342900">
              <a:spcAft>
                <a:spcPts val="900"/>
              </a:spcAft>
              <a:buFont typeface="Arial" panose="020B0604020202020204" pitchFamily="34" charset="0"/>
              <a:buChar char="•"/>
            </a:pPr>
            <a:r>
              <a:rPr lang="en-US" dirty="0"/>
              <a:t>Explain all acronyms, symbols, and abbreviations. </a:t>
            </a:r>
          </a:p>
          <a:p>
            <a:pPr marL="342900" indent="-342900">
              <a:spcAft>
                <a:spcPts val="900"/>
              </a:spcAft>
              <a:buFont typeface="Arial" panose="020B0604020202020204" pitchFamily="34" charset="0"/>
              <a:buChar char="•"/>
            </a:pPr>
            <a:r>
              <a:rPr lang="en-US" dirty="0"/>
              <a:t>Provide meaningful context for all hyperlinks. </a:t>
            </a:r>
          </a:p>
        </p:txBody>
      </p:sp>
    </p:spTree>
    <p:extLst>
      <p:ext uri="{BB962C8B-B14F-4D97-AF65-F5344CB8AC3E}">
        <p14:creationId xmlns:p14="http://schemas.microsoft.com/office/powerpoint/2010/main" val="393176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32D796-6F5B-4B70-9DDD-9789564AAD04}"/>
              </a:ext>
            </a:extLst>
          </p:cNvPr>
          <p:cNvSpPr>
            <a:spLocks noGrp="1"/>
          </p:cNvSpPr>
          <p:nvPr>
            <p:ph type="title"/>
          </p:nvPr>
        </p:nvSpPr>
        <p:spPr/>
        <p:txBody>
          <a:bodyPr/>
          <a:lstStyle/>
          <a:p>
            <a:r>
              <a:rPr lang="en-US" dirty="0"/>
              <a:t>Choose Accessible Fonts</a:t>
            </a:r>
          </a:p>
        </p:txBody>
      </p:sp>
      <p:sp>
        <p:nvSpPr>
          <p:cNvPr id="6" name="Content Placeholder 5">
            <a:extLst>
              <a:ext uri="{FF2B5EF4-FFF2-40B4-BE49-F238E27FC236}">
                <a16:creationId xmlns:a16="http://schemas.microsoft.com/office/drawing/2014/main" id="{97F31D84-FE9E-4AD4-A54C-8C2E9A5DF7AD}"/>
              </a:ext>
            </a:extLst>
          </p:cNvPr>
          <p:cNvSpPr>
            <a:spLocks noGrp="1"/>
          </p:cNvSpPr>
          <p:nvPr>
            <p:ph idx="1"/>
          </p:nvPr>
        </p:nvSpPr>
        <p:spPr>
          <a:xfrm>
            <a:off x="1405054" y="1413933"/>
            <a:ext cx="9322420" cy="3849443"/>
          </a:xfrm>
        </p:spPr>
        <p:txBody>
          <a:bodyPr/>
          <a:lstStyle/>
          <a:p>
            <a:pPr marL="257175" indent="-257175">
              <a:spcAft>
                <a:spcPts val="900"/>
              </a:spcAft>
              <a:buFont typeface="Arial" pitchFamily="34" charset="0"/>
              <a:buChar char="•"/>
            </a:pPr>
            <a:r>
              <a:rPr lang="en-US" dirty="0"/>
              <a:t>Use font sizes between 12 and 18 points for body text. </a:t>
            </a:r>
          </a:p>
          <a:p>
            <a:pPr marL="257175" indent="-257175">
              <a:spcAft>
                <a:spcPts val="900"/>
              </a:spcAft>
              <a:buFont typeface="Arial" pitchFamily="34" charset="0"/>
              <a:buChar char="•"/>
            </a:pPr>
            <a:r>
              <a:rPr lang="en-US" dirty="0"/>
              <a:t>Use standard fonts with clear spacing and easily recognized upper and lower case characters. The following fonts are the most accessible: Calibri, Arial, Verdana, Tahoma, and Times New Roman.</a:t>
            </a:r>
          </a:p>
          <a:p>
            <a:pPr marL="257175" indent="-257175">
              <a:spcAft>
                <a:spcPts val="900"/>
              </a:spcAft>
              <a:buFont typeface="Arial" pitchFamily="34" charset="0"/>
              <a:buChar char="•"/>
            </a:pPr>
            <a:r>
              <a:rPr lang="en-US" dirty="0"/>
              <a:t>Sans serif fonts (e.g., Calibri, Arial, Verdana) are generally considered easier to read than serif fonts (e.g., Times New Roman, Garamond).</a:t>
            </a:r>
          </a:p>
          <a:p>
            <a:pPr marL="257175" indent="-257175">
              <a:spcAft>
                <a:spcPts val="900"/>
              </a:spcAft>
              <a:buFont typeface="Arial" pitchFamily="34" charset="0"/>
              <a:buChar char="•"/>
            </a:pPr>
            <a:r>
              <a:rPr lang="en-US" dirty="0"/>
              <a:t>Avoid large amounts of italicized, bold, or underlined text. Text in all caps is also difficult to read and produces eye strain.</a:t>
            </a:r>
          </a:p>
        </p:txBody>
      </p:sp>
    </p:spTree>
    <p:extLst>
      <p:ext uri="{BB962C8B-B14F-4D97-AF65-F5344CB8AC3E}">
        <p14:creationId xmlns:p14="http://schemas.microsoft.com/office/powerpoint/2010/main" val="199173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7BE1-68FA-4ED1-B823-19572D817312}"/>
              </a:ext>
            </a:extLst>
          </p:cNvPr>
          <p:cNvSpPr>
            <a:spLocks noGrp="1"/>
          </p:cNvSpPr>
          <p:nvPr>
            <p:ph type="title"/>
          </p:nvPr>
        </p:nvSpPr>
        <p:spPr/>
        <p:txBody>
          <a:bodyPr/>
          <a:lstStyle/>
          <a:p>
            <a:r>
              <a:rPr lang="en-US" dirty="0"/>
              <a:t>Use Sufficient Color Contrast</a:t>
            </a:r>
          </a:p>
        </p:txBody>
      </p:sp>
      <p:sp>
        <p:nvSpPr>
          <p:cNvPr id="3" name="Content Placeholder 2">
            <a:extLst>
              <a:ext uri="{FF2B5EF4-FFF2-40B4-BE49-F238E27FC236}">
                <a16:creationId xmlns:a16="http://schemas.microsoft.com/office/drawing/2014/main" id="{CC8A5486-0655-4D67-BEBA-B8146EBE0770}"/>
              </a:ext>
            </a:extLst>
          </p:cNvPr>
          <p:cNvSpPr>
            <a:spLocks noGrp="1"/>
          </p:cNvSpPr>
          <p:nvPr>
            <p:ph idx="1"/>
          </p:nvPr>
        </p:nvSpPr>
        <p:spPr>
          <a:xfrm>
            <a:off x="1427355" y="1413933"/>
            <a:ext cx="9121699" cy="3737930"/>
          </a:xfrm>
        </p:spPr>
        <p:txBody>
          <a:bodyPr/>
          <a:lstStyle/>
          <a:p>
            <a:pPr>
              <a:spcBef>
                <a:spcPts val="0"/>
              </a:spcBef>
              <a:spcAft>
                <a:spcPts val="900"/>
              </a:spcAft>
            </a:pPr>
            <a:r>
              <a:rPr lang="en-US" dirty="0">
                <a:cs typeface="Avenir Book"/>
              </a:rPr>
              <a:t>Provide sufficient color contrast between text and background colors. Do not use color as the sole means of communicating information such as required fields and error messages. </a:t>
            </a:r>
          </a:p>
          <a:p>
            <a:pPr>
              <a:spcBef>
                <a:spcPts val="0"/>
              </a:spcBef>
              <a:spcAft>
                <a:spcPts val="900"/>
              </a:spcAft>
            </a:pPr>
            <a:r>
              <a:rPr lang="en-US" dirty="0"/>
              <a:t>Text should be easy to read.</a:t>
            </a:r>
          </a:p>
          <a:p>
            <a:pPr lvl="1">
              <a:spcBef>
                <a:spcPts val="0"/>
              </a:spcBef>
              <a:spcAft>
                <a:spcPts val="900"/>
              </a:spcAft>
            </a:pPr>
            <a:r>
              <a:rPr lang="en-US" sz="2400" dirty="0"/>
              <a:t>Color contrast in comparison to the background should be a ratio of 4.5:1.</a:t>
            </a:r>
          </a:p>
          <a:p>
            <a:pPr lvl="1"/>
            <a:r>
              <a:rPr lang="en-US" sz="2400" dirty="0"/>
              <a:t>A good tool to test the color contrast is </a:t>
            </a:r>
            <a:r>
              <a:rPr lang="en-US" sz="2400" dirty="0" err="1"/>
              <a:t>Colour</a:t>
            </a:r>
            <a:r>
              <a:rPr lang="en-US" sz="2400" dirty="0"/>
              <a:t> Contrast </a:t>
            </a:r>
            <a:r>
              <a:rPr lang="en-US" sz="2400" dirty="0" err="1"/>
              <a:t>Analyser</a:t>
            </a:r>
            <a:r>
              <a:rPr lang="en-US" sz="2400" dirty="0"/>
              <a:t> found at </a:t>
            </a:r>
            <a:r>
              <a:rPr lang="en-US" sz="2400" dirty="0">
                <a:hlinkClick r:id="rId2"/>
              </a:rPr>
              <a:t>The Paciello Group</a:t>
            </a:r>
            <a:r>
              <a:rPr lang="en-US" sz="2400" dirty="0"/>
              <a:t> (www.paciellogroup.org).</a:t>
            </a:r>
          </a:p>
        </p:txBody>
      </p:sp>
    </p:spTree>
    <p:extLst>
      <p:ext uri="{BB962C8B-B14F-4D97-AF65-F5344CB8AC3E}">
        <p14:creationId xmlns:p14="http://schemas.microsoft.com/office/powerpoint/2010/main" val="499694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19AFF-58F3-4E62-99F8-AB9AED82FF69}"/>
              </a:ext>
            </a:extLst>
          </p:cNvPr>
          <p:cNvSpPr>
            <a:spLocks noGrp="1"/>
          </p:cNvSpPr>
          <p:nvPr>
            <p:ph type="title"/>
          </p:nvPr>
        </p:nvSpPr>
        <p:spPr/>
        <p:txBody>
          <a:bodyPr/>
          <a:lstStyle/>
          <a:p>
            <a:r>
              <a:rPr lang="en-US" sz="3600" dirty="0"/>
              <a:t>Avoid Repeated Blank Characters</a:t>
            </a:r>
          </a:p>
        </p:txBody>
      </p:sp>
      <p:sp>
        <p:nvSpPr>
          <p:cNvPr id="3" name="Content Placeholder 2">
            <a:extLst>
              <a:ext uri="{FF2B5EF4-FFF2-40B4-BE49-F238E27FC236}">
                <a16:creationId xmlns:a16="http://schemas.microsoft.com/office/drawing/2014/main" id="{69EBF939-3279-45BB-84DD-F7CF5C9E5013}"/>
              </a:ext>
            </a:extLst>
          </p:cNvPr>
          <p:cNvSpPr>
            <a:spLocks noGrp="1"/>
          </p:cNvSpPr>
          <p:nvPr>
            <p:ph idx="1"/>
          </p:nvPr>
        </p:nvSpPr>
        <p:spPr>
          <a:xfrm>
            <a:off x="112542" y="1195754"/>
            <a:ext cx="11844996" cy="2391509"/>
          </a:xfrm>
        </p:spPr>
        <p:txBody>
          <a:bodyPr/>
          <a:lstStyle/>
          <a:p>
            <a:r>
              <a:rPr lang="en-US" sz="2800" dirty="0"/>
              <a:t>To see the blank characters, turn on Show/Hide paragraph marks as seen in the first image below. Blank characters are caused by hitting space, tab, and enter unnecessarily. </a:t>
            </a:r>
          </a:p>
          <a:p>
            <a:r>
              <a:rPr lang="en-US" sz="2800" dirty="0"/>
              <a:t>A screen-reader may say the word, “paragraph mark,” or “blank space,” or “tab,” for each of these blank characters, which could confuse the listener.</a:t>
            </a:r>
          </a:p>
        </p:txBody>
      </p:sp>
      <p:pic>
        <p:nvPicPr>
          <p:cNvPr id="4" name="Picture 3" descr="A screenshot of the Paragraph group and the Show/Hide paragraph marks icon circled.">
            <a:extLst>
              <a:ext uri="{FF2B5EF4-FFF2-40B4-BE49-F238E27FC236}">
                <a16:creationId xmlns:a16="http://schemas.microsoft.com/office/drawing/2014/main" id="{D30B03CB-8CF3-434D-B65E-7EDFBCAD047B}"/>
              </a:ext>
            </a:extLst>
          </p:cNvPr>
          <p:cNvPicPr>
            <a:picLocks noChangeAspect="1"/>
          </p:cNvPicPr>
          <p:nvPr/>
        </p:nvPicPr>
        <p:blipFill>
          <a:blip r:embed="rId2"/>
          <a:stretch>
            <a:fillRect/>
          </a:stretch>
        </p:blipFill>
        <p:spPr>
          <a:xfrm>
            <a:off x="910434" y="3743849"/>
            <a:ext cx="4454202" cy="2286578"/>
          </a:xfrm>
          <a:prstGeom prst="rect">
            <a:avLst/>
          </a:prstGeom>
        </p:spPr>
      </p:pic>
      <p:pic>
        <p:nvPicPr>
          <p:cNvPr id="5" name="Picture 4" descr="A screenshot of repeated blank characters.">
            <a:extLst>
              <a:ext uri="{FF2B5EF4-FFF2-40B4-BE49-F238E27FC236}">
                <a16:creationId xmlns:a16="http://schemas.microsoft.com/office/drawing/2014/main" id="{358F1CBA-B8B1-4427-BD57-F99606DCBB1B}"/>
              </a:ext>
            </a:extLst>
          </p:cNvPr>
          <p:cNvPicPr>
            <a:picLocks noChangeAspect="1"/>
          </p:cNvPicPr>
          <p:nvPr/>
        </p:nvPicPr>
        <p:blipFill>
          <a:blip r:embed="rId3"/>
          <a:stretch>
            <a:fillRect/>
          </a:stretch>
        </p:blipFill>
        <p:spPr>
          <a:xfrm>
            <a:off x="5493433" y="4015360"/>
            <a:ext cx="5952195" cy="2015067"/>
          </a:xfrm>
          <a:prstGeom prst="rect">
            <a:avLst/>
          </a:prstGeom>
        </p:spPr>
      </p:pic>
    </p:spTree>
    <p:extLst>
      <p:ext uri="{BB962C8B-B14F-4D97-AF65-F5344CB8AC3E}">
        <p14:creationId xmlns:p14="http://schemas.microsoft.com/office/powerpoint/2010/main" val="1217283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C7E132-02E4-4896-BA12-9137819F5966}"/>
              </a:ext>
            </a:extLst>
          </p:cNvPr>
          <p:cNvSpPr>
            <a:spLocks noGrp="1"/>
          </p:cNvSpPr>
          <p:nvPr>
            <p:ph type="title"/>
          </p:nvPr>
        </p:nvSpPr>
        <p:spPr/>
        <p:txBody>
          <a:bodyPr/>
          <a:lstStyle/>
          <a:p>
            <a:r>
              <a:rPr lang="en-US" dirty="0"/>
              <a:t>Create Accessible White Space</a:t>
            </a:r>
          </a:p>
        </p:txBody>
      </p:sp>
      <p:sp>
        <p:nvSpPr>
          <p:cNvPr id="6" name="Content Placeholder 5">
            <a:extLst>
              <a:ext uri="{FF2B5EF4-FFF2-40B4-BE49-F238E27FC236}">
                <a16:creationId xmlns:a16="http://schemas.microsoft.com/office/drawing/2014/main" id="{68F80E28-D3E1-4A19-89FD-92F3F3DD3775}"/>
              </a:ext>
            </a:extLst>
          </p:cNvPr>
          <p:cNvSpPr>
            <a:spLocks noGrp="1"/>
          </p:cNvSpPr>
          <p:nvPr>
            <p:ph idx="1"/>
          </p:nvPr>
        </p:nvSpPr>
        <p:spPr>
          <a:xfrm>
            <a:off x="1790699" y="1413933"/>
            <a:ext cx="6743701" cy="4749800"/>
          </a:xfrm>
        </p:spPr>
        <p:txBody>
          <a:bodyPr/>
          <a:lstStyle/>
          <a:p>
            <a:r>
              <a:rPr lang="en-US" dirty="0"/>
              <a:t>When creating white space in your document,</a:t>
            </a:r>
          </a:p>
          <a:p>
            <a:pPr>
              <a:spcBef>
                <a:spcPts val="1800"/>
              </a:spcBef>
            </a:pPr>
            <a:r>
              <a:rPr lang="en-US" dirty="0"/>
              <a:t>DO NOT:</a:t>
            </a:r>
          </a:p>
          <a:p>
            <a:r>
              <a:rPr lang="en-US" dirty="0"/>
              <a:t>Hit Enter, Tab, or Spacebar more than once.</a:t>
            </a:r>
          </a:p>
          <a:p>
            <a:pPr>
              <a:spcBef>
                <a:spcPts val="1800"/>
              </a:spcBef>
            </a:pPr>
            <a:r>
              <a:rPr lang="en-US" dirty="0"/>
              <a:t>DO:</a:t>
            </a:r>
          </a:p>
          <a:p>
            <a:r>
              <a:rPr lang="en-US" dirty="0"/>
              <a:t>Use line spacing.</a:t>
            </a:r>
          </a:p>
          <a:p>
            <a:r>
              <a:rPr lang="en-US" dirty="0"/>
              <a:t>Use tab stops.</a:t>
            </a:r>
          </a:p>
          <a:p>
            <a:r>
              <a:rPr lang="en-US" dirty="0"/>
              <a:t>Use column breaks, section breaks, and page breaks.</a:t>
            </a:r>
          </a:p>
        </p:txBody>
      </p:sp>
    </p:spTree>
    <p:extLst>
      <p:ext uri="{BB962C8B-B14F-4D97-AF65-F5344CB8AC3E}">
        <p14:creationId xmlns:p14="http://schemas.microsoft.com/office/powerpoint/2010/main" val="3994935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6DEFE0-CE5C-4CE6-A249-A7AC0D5C123C}"/>
              </a:ext>
            </a:extLst>
          </p:cNvPr>
          <p:cNvSpPr>
            <a:spLocks noGrp="1"/>
          </p:cNvSpPr>
          <p:nvPr>
            <p:ph type="title"/>
          </p:nvPr>
        </p:nvSpPr>
        <p:spPr>
          <a:xfrm>
            <a:off x="0" y="-42204"/>
            <a:ext cx="7687733" cy="991352"/>
          </a:xfrm>
        </p:spPr>
        <p:txBody>
          <a:bodyPr/>
          <a:lstStyle/>
          <a:p>
            <a:r>
              <a:rPr lang="en-US" dirty="0"/>
              <a:t>Use Accessible Line Spacing</a:t>
            </a:r>
          </a:p>
        </p:txBody>
      </p:sp>
      <p:sp>
        <p:nvSpPr>
          <p:cNvPr id="6" name="Content Placeholder 5">
            <a:extLst>
              <a:ext uri="{FF2B5EF4-FFF2-40B4-BE49-F238E27FC236}">
                <a16:creationId xmlns:a16="http://schemas.microsoft.com/office/drawing/2014/main" id="{C3D6F216-E082-48CD-A0DC-6A72672C59E4}"/>
              </a:ext>
            </a:extLst>
          </p:cNvPr>
          <p:cNvSpPr>
            <a:spLocks noGrp="1"/>
          </p:cNvSpPr>
          <p:nvPr>
            <p:ph idx="1"/>
          </p:nvPr>
        </p:nvSpPr>
        <p:spPr>
          <a:xfrm>
            <a:off x="1717287" y="1413933"/>
            <a:ext cx="9255513" cy="2221365"/>
          </a:xfrm>
        </p:spPr>
        <p:txBody>
          <a:bodyPr/>
          <a:lstStyle/>
          <a:p>
            <a:r>
              <a:rPr lang="en-US" dirty="0"/>
              <a:t>Put your cursor either before or after the word where you want white space.</a:t>
            </a:r>
          </a:p>
          <a:p>
            <a:r>
              <a:rPr lang="en-US" dirty="0"/>
              <a:t>Use the Line Spacing option in the Page Layout tab and add space before or after the word as seen below.</a:t>
            </a:r>
          </a:p>
          <a:p>
            <a:r>
              <a:rPr lang="en-US" dirty="0"/>
              <a:t>Delete any repeated hard line breaks.</a:t>
            </a:r>
          </a:p>
        </p:txBody>
      </p:sp>
      <p:pic>
        <p:nvPicPr>
          <p:cNvPr id="7" name="Picture 6" descr="A screenshot of the Page Layout tab with the Spacing section highlighted.">
            <a:extLst>
              <a:ext uri="{FF2B5EF4-FFF2-40B4-BE49-F238E27FC236}">
                <a16:creationId xmlns:a16="http://schemas.microsoft.com/office/drawing/2014/main" id="{36ED74DD-A58A-4CEF-B8A6-5A3A1A22E89B}"/>
              </a:ext>
            </a:extLst>
          </p:cNvPr>
          <p:cNvPicPr>
            <a:picLocks noChangeAspect="1"/>
          </p:cNvPicPr>
          <p:nvPr/>
        </p:nvPicPr>
        <p:blipFill>
          <a:blip r:embed="rId2"/>
          <a:stretch>
            <a:fillRect/>
          </a:stretch>
        </p:blipFill>
        <p:spPr>
          <a:xfrm>
            <a:off x="3246212" y="4448175"/>
            <a:ext cx="5364388" cy="1846756"/>
          </a:xfrm>
          <a:prstGeom prst="rect">
            <a:avLst/>
          </a:prstGeom>
        </p:spPr>
      </p:pic>
    </p:spTree>
    <p:extLst>
      <p:ext uri="{BB962C8B-B14F-4D97-AF65-F5344CB8AC3E}">
        <p14:creationId xmlns:p14="http://schemas.microsoft.com/office/powerpoint/2010/main" val="3555164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7EAA-53AF-4501-9B01-C4A7348E32F0}"/>
              </a:ext>
            </a:extLst>
          </p:cNvPr>
          <p:cNvSpPr>
            <a:spLocks noGrp="1"/>
          </p:cNvSpPr>
          <p:nvPr>
            <p:ph type="title"/>
          </p:nvPr>
        </p:nvSpPr>
        <p:spPr/>
        <p:txBody>
          <a:bodyPr/>
          <a:lstStyle/>
          <a:p>
            <a:r>
              <a:rPr lang="en-US" sz="3600" dirty="0"/>
              <a:t>Column, Section, and Page Breaks</a:t>
            </a:r>
          </a:p>
        </p:txBody>
      </p:sp>
      <p:sp>
        <p:nvSpPr>
          <p:cNvPr id="3" name="Content Placeholder 2">
            <a:extLst>
              <a:ext uri="{FF2B5EF4-FFF2-40B4-BE49-F238E27FC236}">
                <a16:creationId xmlns:a16="http://schemas.microsoft.com/office/drawing/2014/main" id="{10D09C23-E30A-4F49-91DD-3C65B1E42924}"/>
              </a:ext>
            </a:extLst>
          </p:cNvPr>
          <p:cNvSpPr>
            <a:spLocks noGrp="1"/>
          </p:cNvSpPr>
          <p:nvPr>
            <p:ph idx="1"/>
          </p:nvPr>
        </p:nvSpPr>
        <p:spPr>
          <a:xfrm>
            <a:off x="486697" y="1413934"/>
            <a:ext cx="11076038" cy="2730364"/>
          </a:xfrm>
        </p:spPr>
        <p:txBody>
          <a:bodyPr/>
          <a:lstStyle/>
          <a:p>
            <a:pPr marL="342900" indent="-342900">
              <a:buFont typeface="Arial" panose="020B0604020202020204" pitchFamily="34" charset="0"/>
              <a:buChar char="•"/>
            </a:pPr>
            <a:r>
              <a:rPr lang="en-US" dirty="0">
                <a:cs typeface="Avenir Book"/>
              </a:rPr>
              <a:t>Only adjust spacing using page layout, line spacing, section breaks, and ruler. Do not hit enter or tab repeatedly to create white space.</a:t>
            </a:r>
          </a:p>
          <a:p>
            <a:pPr marL="342900" indent="-342900">
              <a:buFont typeface="Arial" panose="020B0604020202020204" pitchFamily="34" charset="0"/>
              <a:buChar char="•"/>
            </a:pPr>
            <a:r>
              <a:rPr lang="en-US" dirty="0"/>
              <a:t>Create columns with Microsoft Word’s formatting tools, not by tabbing or creating a makeshift table to arrange text.</a:t>
            </a:r>
          </a:p>
          <a:p>
            <a:pPr marL="342900" indent="-342900">
              <a:buFont typeface="Arial" panose="020B0604020202020204" pitchFamily="34" charset="0"/>
              <a:buChar char="•"/>
            </a:pPr>
            <a:r>
              <a:rPr lang="en-US" dirty="0"/>
              <a:t>Inserting section breaks and adjusting your margins can help you change the layout of your page if necessary.</a:t>
            </a:r>
          </a:p>
        </p:txBody>
      </p:sp>
      <p:pic>
        <p:nvPicPr>
          <p:cNvPr id="4" name="Picture 3" descr="A screenshot of the Page Layout tab with the Spacing section highlighted."/>
          <p:cNvPicPr>
            <a:picLocks noChangeAspect="1"/>
          </p:cNvPicPr>
          <p:nvPr/>
        </p:nvPicPr>
        <p:blipFill>
          <a:blip r:embed="rId2"/>
          <a:stretch>
            <a:fillRect/>
          </a:stretch>
        </p:blipFill>
        <p:spPr>
          <a:xfrm>
            <a:off x="3085039" y="4566880"/>
            <a:ext cx="5512330" cy="1897687"/>
          </a:xfrm>
          <a:prstGeom prst="rect">
            <a:avLst/>
          </a:prstGeom>
        </p:spPr>
      </p:pic>
    </p:spTree>
    <p:extLst>
      <p:ext uri="{BB962C8B-B14F-4D97-AF65-F5344CB8AC3E}">
        <p14:creationId xmlns:p14="http://schemas.microsoft.com/office/powerpoint/2010/main" val="384038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152C-5C1A-42D4-9594-E897BD01BA7E}"/>
              </a:ext>
            </a:extLst>
          </p:cNvPr>
          <p:cNvSpPr>
            <a:spLocks noGrp="1"/>
          </p:cNvSpPr>
          <p:nvPr>
            <p:ph type="title"/>
          </p:nvPr>
        </p:nvSpPr>
        <p:spPr/>
        <p:txBody>
          <a:bodyPr/>
          <a:lstStyle/>
          <a:p>
            <a:r>
              <a:rPr lang="en-US" dirty="0"/>
              <a:t>Using Section Breaks</a:t>
            </a:r>
          </a:p>
        </p:txBody>
      </p:sp>
      <p:sp>
        <p:nvSpPr>
          <p:cNvPr id="3" name="Content Placeholder 2">
            <a:extLst>
              <a:ext uri="{FF2B5EF4-FFF2-40B4-BE49-F238E27FC236}">
                <a16:creationId xmlns:a16="http://schemas.microsoft.com/office/drawing/2014/main" id="{82F55A48-AF3E-45D8-A28E-306CF51F80AF}"/>
              </a:ext>
            </a:extLst>
          </p:cNvPr>
          <p:cNvSpPr>
            <a:spLocks noGrp="1"/>
          </p:cNvSpPr>
          <p:nvPr>
            <p:ph idx="1"/>
          </p:nvPr>
        </p:nvSpPr>
        <p:spPr>
          <a:xfrm>
            <a:off x="529839" y="1413933"/>
            <a:ext cx="11300918" cy="3619540"/>
          </a:xfrm>
        </p:spPr>
        <p:txBody>
          <a:bodyPr/>
          <a:lstStyle/>
          <a:p>
            <a:pPr marL="342900" indent="-342900">
              <a:spcAft>
                <a:spcPts val="1800"/>
              </a:spcAft>
              <a:buFont typeface="Arial" panose="020B0604020202020204" pitchFamily="34" charset="0"/>
              <a:buChar char="•"/>
            </a:pPr>
            <a:r>
              <a:rPr lang="en-US" dirty="0"/>
              <a:t>If you want to format a certain section of the document:</a:t>
            </a:r>
          </a:p>
          <a:p>
            <a:pPr marL="342900" lvl="0" indent="-342900">
              <a:buFont typeface="Arial" panose="020B0604020202020204" pitchFamily="34" charset="0"/>
              <a:buChar char="•"/>
            </a:pPr>
            <a:r>
              <a:rPr lang="en-US" dirty="0"/>
              <a:t>Turn on show/hide paragraph marks.</a:t>
            </a:r>
          </a:p>
          <a:p>
            <a:pPr marL="342900" lvl="0" indent="-342900">
              <a:buFont typeface="Arial" panose="020B0604020202020204" pitchFamily="34" charset="0"/>
              <a:buChar char="•"/>
            </a:pPr>
            <a:r>
              <a:rPr lang="en-US" dirty="0"/>
              <a:t>Place your cursor before the section you are formatting.</a:t>
            </a:r>
          </a:p>
          <a:p>
            <a:pPr marL="342900" lvl="0" indent="-342900">
              <a:buFont typeface="Arial" panose="020B0604020202020204" pitchFamily="34" charset="0"/>
              <a:buChar char="•"/>
            </a:pPr>
            <a:r>
              <a:rPr lang="en-US" dirty="0"/>
              <a:t>Click the Page Layout Tab&gt; Breaks&gt; Section Break. </a:t>
            </a:r>
          </a:p>
          <a:p>
            <a:pPr marL="342900" indent="-342900">
              <a:buFont typeface="Arial" panose="020B0604020202020204" pitchFamily="34" charset="0"/>
              <a:buChar char="•"/>
            </a:pPr>
            <a:r>
              <a:rPr lang="en-US" dirty="0"/>
              <a:t>Then insert another section break after the section. Within the two section breaks, you can format the text however you wish and this formatting will not affect the rest of your document.</a:t>
            </a:r>
          </a:p>
        </p:txBody>
      </p:sp>
      <p:pic>
        <p:nvPicPr>
          <p:cNvPr id="4" name="Picture 3" descr="A screenshot of the use of section and column breaks.">
            <a:extLst>
              <a:ext uri="{FF2B5EF4-FFF2-40B4-BE49-F238E27FC236}">
                <a16:creationId xmlns:a16="http://schemas.microsoft.com/office/drawing/2014/main" id="{4ED2682D-6B94-41BC-9FDE-1A73EFFF2D4E}"/>
              </a:ext>
            </a:extLst>
          </p:cNvPr>
          <p:cNvPicPr/>
          <p:nvPr/>
        </p:nvPicPr>
        <p:blipFill>
          <a:blip r:embed="rId2"/>
          <a:stretch>
            <a:fillRect/>
          </a:stretch>
        </p:blipFill>
        <p:spPr>
          <a:xfrm>
            <a:off x="1446922" y="5145768"/>
            <a:ext cx="9466752" cy="1245688"/>
          </a:xfrm>
          <a:prstGeom prst="rect">
            <a:avLst/>
          </a:prstGeom>
        </p:spPr>
      </p:pic>
    </p:spTree>
    <p:extLst>
      <p:ext uri="{BB962C8B-B14F-4D97-AF65-F5344CB8AC3E}">
        <p14:creationId xmlns:p14="http://schemas.microsoft.com/office/powerpoint/2010/main" val="376521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1169-1B99-42E0-AD80-1BBD468B95F7}"/>
              </a:ext>
            </a:extLst>
          </p:cNvPr>
          <p:cNvSpPr>
            <a:spLocks noGrp="1"/>
          </p:cNvSpPr>
          <p:nvPr>
            <p:ph type="title"/>
          </p:nvPr>
        </p:nvSpPr>
        <p:spPr/>
        <p:txBody>
          <a:bodyPr/>
          <a:lstStyle/>
          <a:p>
            <a:r>
              <a:rPr lang="en-US" sz="4400" dirty="0"/>
              <a:t>Adding Headings</a:t>
            </a:r>
          </a:p>
        </p:txBody>
      </p:sp>
      <p:pic>
        <p:nvPicPr>
          <p:cNvPr id="5" name="Picture 4" descr="Screenshot showing Heading 1 selected in Styles group of Home tab on MS Word ribbon.">
            <a:extLst>
              <a:ext uri="{FF2B5EF4-FFF2-40B4-BE49-F238E27FC236}">
                <a16:creationId xmlns:a16="http://schemas.microsoft.com/office/drawing/2014/main" id="{D65F5F87-BD9B-436E-A4B9-1F38A7EBCEE4}"/>
              </a:ext>
            </a:extLst>
          </p:cNvPr>
          <p:cNvPicPr/>
          <p:nvPr/>
        </p:nvPicPr>
        <p:blipFill>
          <a:blip r:embed="rId2"/>
          <a:stretch>
            <a:fillRect/>
          </a:stretch>
        </p:blipFill>
        <p:spPr>
          <a:xfrm>
            <a:off x="3226707" y="1416414"/>
            <a:ext cx="5364843" cy="1345836"/>
          </a:xfrm>
          <a:prstGeom prst="rect">
            <a:avLst/>
          </a:prstGeom>
          <a:effectLst>
            <a:outerShdw blurRad="50800" dist="38100" dir="2700000" algn="tl" rotWithShape="0">
              <a:prstClr val="black">
                <a:alpha val="40000"/>
              </a:prstClr>
            </a:outerShdw>
          </a:effectLst>
        </p:spPr>
      </p:pic>
      <p:sp>
        <p:nvSpPr>
          <p:cNvPr id="3" name="Content Placeholder 2">
            <a:extLst>
              <a:ext uri="{FF2B5EF4-FFF2-40B4-BE49-F238E27FC236}">
                <a16:creationId xmlns:a16="http://schemas.microsoft.com/office/drawing/2014/main" id="{6DFB8901-C4FF-45A4-9B49-AA556B044C98}"/>
              </a:ext>
            </a:extLst>
          </p:cNvPr>
          <p:cNvSpPr>
            <a:spLocks noGrp="1"/>
          </p:cNvSpPr>
          <p:nvPr>
            <p:ph sz="half" idx="1"/>
          </p:nvPr>
        </p:nvSpPr>
        <p:spPr>
          <a:xfrm>
            <a:off x="1889578" y="3269474"/>
            <a:ext cx="8039100" cy="3034566"/>
          </a:xfrm>
        </p:spPr>
        <p:txBody>
          <a:bodyPr/>
          <a:lstStyle/>
          <a:p>
            <a:pPr marL="342900" indent="-342900">
              <a:buFont typeface="Arial" panose="020B0604020202020204" pitchFamily="34" charset="0"/>
              <a:buChar char="•"/>
            </a:pPr>
            <a:r>
              <a:rPr lang="en-US" dirty="0">
                <a:cs typeface="Avenir Book"/>
              </a:rPr>
              <a:t>Headings help users navigate and they also help you organize your content.</a:t>
            </a:r>
            <a:r>
              <a:rPr lang="en-US" dirty="0"/>
              <a:t> </a:t>
            </a:r>
          </a:p>
          <a:p>
            <a:pPr marL="342900" indent="-342900">
              <a:buFont typeface="Arial" panose="020B0604020202020204" pitchFamily="34" charset="0"/>
              <a:buChar char="•"/>
            </a:pPr>
            <a:r>
              <a:rPr lang="en-US" dirty="0">
                <a:cs typeface="Avenir Book"/>
              </a:rPr>
              <a:t>Screen reader users  can use quick key commands or shortcuts to navigate documents by Heading levels.</a:t>
            </a:r>
            <a:endParaRPr lang="en-US" dirty="0"/>
          </a:p>
          <a:p>
            <a:pPr marL="257175" lvl="1" indent="-257175"/>
            <a:r>
              <a:rPr lang="en-US" sz="2400" dirty="0"/>
              <a:t>Your headings will retain your document structure when exporting to different file formats.</a:t>
            </a:r>
          </a:p>
        </p:txBody>
      </p:sp>
    </p:spTree>
    <p:extLst>
      <p:ext uri="{BB962C8B-B14F-4D97-AF65-F5344CB8AC3E}">
        <p14:creationId xmlns:p14="http://schemas.microsoft.com/office/powerpoint/2010/main" val="1843818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828E-02BD-41E4-9B5A-C9195D11957F}"/>
              </a:ext>
            </a:extLst>
          </p:cNvPr>
          <p:cNvSpPr>
            <a:spLocks noGrp="1"/>
          </p:cNvSpPr>
          <p:nvPr>
            <p:ph type="title"/>
          </p:nvPr>
        </p:nvSpPr>
        <p:spPr/>
        <p:txBody>
          <a:bodyPr/>
          <a:lstStyle/>
          <a:p>
            <a:r>
              <a:rPr lang="en-US" dirty="0"/>
              <a:t>View Your Headings</a:t>
            </a:r>
          </a:p>
        </p:txBody>
      </p:sp>
      <p:sp>
        <p:nvSpPr>
          <p:cNvPr id="3" name="Content Placeholder 2">
            <a:extLst>
              <a:ext uri="{FF2B5EF4-FFF2-40B4-BE49-F238E27FC236}">
                <a16:creationId xmlns:a16="http://schemas.microsoft.com/office/drawing/2014/main" id="{EED8B97E-2534-4394-9976-9F90B958EF8F}"/>
              </a:ext>
            </a:extLst>
          </p:cNvPr>
          <p:cNvSpPr>
            <a:spLocks noGrp="1"/>
          </p:cNvSpPr>
          <p:nvPr>
            <p:ph idx="1"/>
          </p:nvPr>
        </p:nvSpPr>
        <p:spPr>
          <a:xfrm>
            <a:off x="351693" y="1413932"/>
            <a:ext cx="11226018" cy="1891975"/>
          </a:xfrm>
        </p:spPr>
        <p:txBody>
          <a:bodyPr/>
          <a:lstStyle/>
          <a:p>
            <a:r>
              <a:rPr lang="en-US" sz="2600" dirty="0"/>
              <a:t>Click the View Tab and check the Navigation Pane box to view all the headings in the document.</a:t>
            </a:r>
          </a:p>
          <a:p>
            <a:r>
              <a:rPr lang="en-US" sz="2600" dirty="0"/>
              <a:t>Highlight some text and choose the Heading style from the Home Tab and your heading will show up in the Navigation Pane on the left.</a:t>
            </a:r>
          </a:p>
        </p:txBody>
      </p:sp>
      <p:pic>
        <p:nvPicPr>
          <p:cNvPr id="4" name="Picture 3" descr="In the View tab, the Navigation Pane checkbox is checked and one can view the Navigation Pane on the right side of the screen.">
            <a:extLst>
              <a:ext uri="{FF2B5EF4-FFF2-40B4-BE49-F238E27FC236}">
                <a16:creationId xmlns:a16="http://schemas.microsoft.com/office/drawing/2014/main" id="{8E529062-D868-422D-BE3C-B6B72CB7A7D9}"/>
              </a:ext>
            </a:extLst>
          </p:cNvPr>
          <p:cNvPicPr>
            <a:picLocks noChangeAspect="1"/>
          </p:cNvPicPr>
          <p:nvPr/>
        </p:nvPicPr>
        <p:blipFill>
          <a:blip r:embed="rId2"/>
          <a:stretch>
            <a:fillRect/>
          </a:stretch>
        </p:blipFill>
        <p:spPr>
          <a:xfrm>
            <a:off x="2919004" y="3697044"/>
            <a:ext cx="6272213" cy="2762664"/>
          </a:xfrm>
          <a:prstGeom prst="rect">
            <a:avLst/>
          </a:prstGeom>
        </p:spPr>
      </p:pic>
    </p:spTree>
    <p:extLst>
      <p:ext uri="{BB962C8B-B14F-4D97-AF65-F5344CB8AC3E}">
        <p14:creationId xmlns:p14="http://schemas.microsoft.com/office/powerpoint/2010/main" val="112318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 of this PowerPoint</a:t>
            </a:r>
          </a:p>
        </p:txBody>
      </p:sp>
      <p:sp>
        <p:nvSpPr>
          <p:cNvPr id="4" name="Content Placeholder 3"/>
          <p:cNvSpPr>
            <a:spLocks noGrp="1"/>
          </p:cNvSpPr>
          <p:nvPr>
            <p:ph idx="1"/>
          </p:nvPr>
        </p:nvSpPr>
        <p:spPr>
          <a:xfrm>
            <a:off x="803188" y="1580227"/>
            <a:ext cx="9331411" cy="3425696"/>
          </a:xfrm>
        </p:spPr>
        <p:txBody>
          <a:bodyPr/>
          <a:lstStyle/>
          <a:p>
            <a:r>
              <a:rPr lang="en-US" dirty="0"/>
              <a:t>Part 1: Overview of CIDI and our Services: Slides  1  through  8</a:t>
            </a:r>
          </a:p>
          <a:p>
            <a:r>
              <a:rPr lang="en-US" dirty="0"/>
              <a:t>Part 2: Microsoft Word Accessibility: Slides  9  through  41</a:t>
            </a:r>
          </a:p>
          <a:p>
            <a:r>
              <a:rPr lang="en-US" dirty="0"/>
              <a:t>Part 3: PDF Accessibility: Slides  42  through  54</a:t>
            </a:r>
          </a:p>
          <a:p>
            <a:r>
              <a:rPr lang="en-US" dirty="0"/>
              <a:t>Part 4: Excel Accessibility: Slides  55  through  64 </a:t>
            </a:r>
          </a:p>
          <a:p>
            <a:r>
              <a:rPr lang="en-US" dirty="0"/>
              <a:t>Part 5: PowerPoint Accessibility: Slides  65  through  78</a:t>
            </a:r>
          </a:p>
          <a:p>
            <a:r>
              <a:rPr lang="en-US" dirty="0"/>
              <a:t>Part 6: Social Media Accessibility: Slides  79  through  85</a:t>
            </a:r>
          </a:p>
          <a:p>
            <a:r>
              <a:rPr lang="en-US" dirty="0"/>
              <a:t>Part 7: Additional Information and Resources: Slides  86 through  92  </a:t>
            </a:r>
          </a:p>
        </p:txBody>
      </p:sp>
    </p:spTree>
    <p:extLst>
      <p:ext uri="{BB962C8B-B14F-4D97-AF65-F5344CB8AC3E}">
        <p14:creationId xmlns:p14="http://schemas.microsoft.com/office/powerpoint/2010/main" val="964589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A480-3A24-42CD-A23F-B5FB21BE2E47}"/>
              </a:ext>
            </a:extLst>
          </p:cNvPr>
          <p:cNvSpPr>
            <a:spLocks noGrp="1"/>
          </p:cNvSpPr>
          <p:nvPr>
            <p:ph type="title"/>
          </p:nvPr>
        </p:nvSpPr>
        <p:spPr/>
        <p:txBody>
          <a:bodyPr/>
          <a:lstStyle/>
          <a:p>
            <a:r>
              <a:rPr lang="en-US" dirty="0"/>
              <a:t>Customized Headings</a:t>
            </a:r>
          </a:p>
        </p:txBody>
      </p:sp>
      <p:sp>
        <p:nvSpPr>
          <p:cNvPr id="3" name="Content Placeholder 2">
            <a:extLst>
              <a:ext uri="{FF2B5EF4-FFF2-40B4-BE49-F238E27FC236}">
                <a16:creationId xmlns:a16="http://schemas.microsoft.com/office/drawing/2014/main" id="{37F76B1A-9375-42BD-B8AF-B1F91833F0CA}"/>
              </a:ext>
            </a:extLst>
          </p:cNvPr>
          <p:cNvSpPr>
            <a:spLocks noGrp="1"/>
          </p:cNvSpPr>
          <p:nvPr>
            <p:ph sz="half" idx="1"/>
          </p:nvPr>
        </p:nvSpPr>
        <p:spPr/>
        <p:txBody>
          <a:bodyPr/>
          <a:lstStyle/>
          <a:p>
            <a:r>
              <a:rPr lang="en-US" dirty="0">
                <a:cs typeface="Avenir Book"/>
              </a:rPr>
              <a:t>Heading styles can also be customized, so you can keep style options while also adding meaningful structure for screen reader users.</a:t>
            </a:r>
          </a:p>
          <a:p>
            <a:r>
              <a:rPr lang="en-US" dirty="0">
                <a:cs typeface="Avenir Book"/>
              </a:rPr>
              <a:t>Right click on a Heading Style on the Home Tab and then select Modify Style to adjust your formatting options. </a:t>
            </a:r>
          </a:p>
        </p:txBody>
      </p:sp>
      <p:pic>
        <p:nvPicPr>
          <p:cNvPr id="4" name="Picture 3" descr="A screenshot of the Modify Style dialog box for changing the formatting of Heading styles in your document.">
            <a:extLst>
              <a:ext uri="{FF2B5EF4-FFF2-40B4-BE49-F238E27FC236}">
                <a16:creationId xmlns:a16="http://schemas.microsoft.com/office/drawing/2014/main" id="{2C81BDFF-552C-4AF8-8B4E-305EB55AC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36" y="1413933"/>
            <a:ext cx="3957864" cy="4468765"/>
          </a:xfrm>
          <a:prstGeom prst="rect">
            <a:avLst/>
          </a:prstGeom>
        </p:spPr>
      </p:pic>
    </p:spTree>
    <p:extLst>
      <p:ext uri="{BB962C8B-B14F-4D97-AF65-F5344CB8AC3E}">
        <p14:creationId xmlns:p14="http://schemas.microsoft.com/office/powerpoint/2010/main" val="202339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Headings</a:t>
            </a:r>
          </a:p>
        </p:txBody>
      </p:sp>
      <p:pic>
        <p:nvPicPr>
          <p:cNvPr id="5" name="Picture 4" descr="A screenshot of a textbook in Microsoft Word Doc file format. The navigation pane contains multiple levels of styled headings for easy navigation between sections and chapters."/>
          <p:cNvPicPr>
            <a:picLocks noChangeAspect="1"/>
          </p:cNvPicPr>
          <p:nvPr/>
        </p:nvPicPr>
        <p:blipFill>
          <a:blip r:embed="rId2"/>
          <a:stretch>
            <a:fillRect/>
          </a:stretch>
        </p:blipFill>
        <p:spPr>
          <a:xfrm>
            <a:off x="1223681" y="1231614"/>
            <a:ext cx="9444271" cy="5314047"/>
          </a:xfrm>
          <a:prstGeom prst="rect">
            <a:avLst/>
          </a:prstGeom>
        </p:spPr>
      </p:pic>
    </p:spTree>
    <p:extLst>
      <p:ext uri="{BB962C8B-B14F-4D97-AF65-F5344CB8AC3E}">
        <p14:creationId xmlns:p14="http://schemas.microsoft.com/office/powerpoint/2010/main" val="2941459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EED9-50AB-41EB-BE34-64BC4F7D48D8}"/>
              </a:ext>
            </a:extLst>
          </p:cNvPr>
          <p:cNvSpPr>
            <a:spLocks noGrp="1"/>
          </p:cNvSpPr>
          <p:nvPr>
            <p:ph type="title"/>
          </p:nvPr>
        </p:nvSpPr>
        <p:spPr/>
        <p:txBody>
          <a:bodyPr/>
          <a:lstStyle/>
          <a:p>
            <a:r>
              <a:rPr lang="en-US" dirty="0"/>
              <a:t>Automated Table of Contents</a:t>
            </a:r>
          </a:p>
        </p:txBody>
      </p:sp>
      <p:sp>
        <p:nvSpPr>
          <p:cNvPr id="3" name="Content Placeholder 2">
            <a:extLst>
              <a:ext uri="{FF2B5EF4-FFF2-40B4-BE49-F238E27FC236}">
                <a16:creationId xmlns:a16="http://schemas.microsoft.com/office/drawing/2014/main" id="{B0A1D834-92B0-42F0-BFF8-294F4AC066AE}"/>
              </a:ext>
            </a:extLst>
          </p:cNvPr>
          <p:cNvSpPr>
            <a:spLocks noGrp="1"/>
          </p:cNvSpPr>
          <p:nvPr>
            <p:ph idx="1"/>
          </p:nvPr>
        </p:nvSpPr>
        <p:spPr>
          <a:xfrm>
            <a:off x="1990725" y="1397751"/>
            <a:ext cx="8210549" cy="2015067"/>
          </a:xfrm>
        </p:spPr>
        <p:txBody>
          <a:bodyPr/>
          <a:lstStyle/>
          <a:p>
            <a:r>
              <a:rPr lang="en-US" dirty="0"/>
              <a:t>Once you've applied heading styles, you can insert your table of contents by clicking the References tab and then the Table of Contents command.</a:t>
            </a:r>
          </a:p>
          <a:p>
            <a:r>
              <a:rPr lang="en-US" dirty="0"/>
              <a:t>Select a built-in table of contents.</a:t>
            </a:r>
          </a:p>
        </p:txBody>
      </p:sp>
      <p:pic>
        <p:nvPicPr>
          <p:cNvPr id="4" name="Picture 3" descr="A screenshot of adding a table of contents.">
            <a:extLst>
              <a:ext uri="{FF2B5EF4-FFF2-40B4-BE49-F238E27FC236}">
                <a16:creationId xmlns:a16="http://schemas.microsoft.com/office/drawing/2014/main" id="{6A70A7AF-26FC-46FF-8081-618DD3342E0A}"/>
              </a:ext>
            </a:extLst>
          </p:cNvPr>
          <p:cNvPicPr>
            <a:picLocks noChangeAspect="1"/>
          </p:cNvPicPr>
          <p:nvPr/>
        </p:nvPicPr>
        <p:blipFill>
          <a:blip r:embed="rId2"/>
          <a:stretch>
            <a:fillRect/>
          </a:stretch>
        </p:blipFill>
        <p:spPr>
          <a:xfrm>
            <a:off x="3347308" y="3640176"/>
            <a:ext cx="4626175" cy="2762626"/>
          </a:xfrm>
          <a:prstGeom prst="rect">
            <a:avLst/>
          </a:prstGeom>
        </p:spPr>
      </p:pic>
    </p:spTree>
    <p:extLst>
      <p:ext uri="{BB962C8B-B14F-4D97-AF65-F5344CB8AC3E}">
        <p14:creationId xmlns:p14="http://schemas.microsoft.com/office/powerpoint/2010/main" val="220221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E3403C-51F9-4B37-A844-EC35256738E5}"/>
              </a:ext>
            </a:extLst>
          </p:cNvPr>
          <p:cNvSpPr>
            <a:spLocks noGrp="1"/>
          </p:cNvSpPr>
          <p:nvPr>
            <p:ph type="title"/>
          </p:nvPr>
        </p:nvSpPr>
        <p:spPr/>
        <p:txBody>
          <a:bodyPr/>
          <a:lstStyle/>
          <a:p>
            <a:r>
              <a:rPr lang="en-US" sz="3600" dirty="0"/>
              <a:t>Updating the Table of Contents</a:t>
            </a:r>
          </a:p>
        </p:txBody>
      </p:sp>
      <p:sp>
        <p:nvSpPr>
          <p:cNvPr id="6" name="Content Placeholder 5">
            <a:extLst>
              <a:ext uri="{FF2B5EF4-FFF2-40B4-BE49-F238E27FC236}">
                <a16:creationId xmlns:a16="http://schemas.microsoft.com/office/drawing/2014/main" id="{720B28DC-BC97-4E75-B2C3-E574093EF060}"/>
              </a:ext>
            </a:extLst>
          </p:cNvPr>
          <p:cNvSpPr>
            <a:spLocks noGrp="1"/>
          </p:cNvSpPr>
          <p:nvPr>
            <p:ph idx="1"/>
          </p:nvPr>
        </p:nvSpPr>
        <p:spPr>
          <a:xfrm>
            <a:off x="930442" y="1413934"/>
            <a:ext cx="9914022" cy="2548466"/>
          </a:xfrm>
        </p:spPr>
        <p:txBody>
          <a:bodyPr numCol="2" spcCol="457200"/>
          <a:lstStyle/>
          <a:p>
            <a:r>
              <a:rPr lang="en-US" dirty="0"/>
              <a:t>The TOC is automatically updated whenever you open the document. </a:t>
            </a:r>
          </a:p>
          <a:p>
            <a:r>
              <a:rPr lang="en-US" dirty="0"/>
              <a:t>You update the TOC by clicking the References tab and then Update Table, in the Table of Contents group.</a:t>
            </a:r>
          </a:p>
          <a:p>
            <a:r>
              <a:rPr lang="en-US" dirty="0"/>
              <a:t>When you update the TOC, you will choose to update the entire TOC, or just the page numbers. </a:t>
            </a:r>
          </a:p>
          <a:p>
            <a:r>
              <a:rPr lang="en-US" dirty="0"/>
              <a:t>Only edit the headings within the body of the document, not in the table of contents itself.</a:t>
            </a:r>
          </a:p>
        </p:txBody>
      </p:sp>
      <p:pic>
        <p:nvPicPr>
          <p:cNvPr id="4" name="Picture 3" descr="A screenshot of the Update Table button.">
            <a:extLst>
              <a:ext uri="{FF2B5EF4-FFF2-40B4-BE49-F238E27FC236}">
                <a16:creationId xmlns:a16="http://schemas.microsoft.com/office/drawing/2014/main" id="{20D30D2F-0118-4E64-AA55-4AEF0E87694A}"/>
              </a:ext>
            </a:extLst>
          </p:cNvPr>
          <p:cNvPicPr>
            <a:picLocks noChangeAspect="1"/>
          </p:cNvPicPr>
          <p:nvPr/>
        </p:nvPicPr>
        <p:blipFill>
          <a:blip r:embed="rId2"/>
          <a:stretch>
            <a:fillRect/>
          </a:stretch>
        </p:blipFill>
        <p:spPr>
          <a:xfrm>
            <a:off x="2790040" y="4481565"/>
            <a:ext cx="6208315" cy="1702653"/>
          </a:xfrm>
          <a:prstGeom prst="rect">
            <a:avLst/>
          </a:prstGeom>
        </p:spPr>
      </p:pic>
    </p:spTree>
    <p:extLst>
      <p:ext uri="{BB962C8B-B14F-4D97-AF65-F5344CB8AC3E}">
        <p14:creationId xmlns:p14="http://schemas.microsoft.com/office/powerpoint/2010/main" val="166528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F4667-1F9F-4373-BE6B-194CBD04C8FE}"/>
              </a:ext>
            </a:extLst>
          </p:cNvPr>
          <p:cNvSpPr>
            <a:spLocks noGrp="1"/>
          </p:cNvSpPr>
          <p:nvPr>
            <p:ph type="title"/>
          </p:nvPr>
        </p:nvSpPr>
        <p:spPr/>
        <p:txBody>
          <a:bodyPr/>
          <a:lstStyle/>
          <a:p>
            <a:r>
              <a:rPr lang="en-US" dirty="0"/>
              <a:t>Creating Accessible Lists</a:t>
            </a:r>
          </a:p>
        </p:txBody>
      </p:sp>
      <p:sp>
        <p:nvSpPr>
          <p:cNvPr id="3" name="Content Placeholder 2">
            <a:extLst>
              <a:ext uri="{FF2B5EF4-FFF2-40B4-BE49-F238E27FC236}">
                <a16:creationId xmlns:a16="http://schemas.microsoft.com/office/drawing/2014/main" id="{EC91931B-374A-4AC8-8624-7B992E50CA17}"/>
              </a:ext>
            </a:extLst>
          </p:cNvPr>
          <p:cNvSpPr>
            <a:spLocks noGrp="1"/>
          </p:cNvSpPr>
          <p:nvPr>
            <p:ph sz="half" idx="1"/>
          </p:nvPr>
        </p:nvSpPr>
        <p:spPr>
          <a:xfrm>
            <a:off x="304800" y="1600200"/>
            <a:ext cx="11180465" cy="4800600"/>
          </a:xfrm>
        </p:spPr>
        <p:txBody>
          <a:bodyPr/>
          <a:lstStyle/>
          <a:p>
            <a:r>
              <a:rPr lang="en-US" dirty="0"/>
              <a:t>Use Word’s list builder to create true lists rather than creating your own lists with icons or graphics as bullets.</a:t>
            </a:r>
          </a:p>
          <a:p>
            <a:r>
              <a:rPr lang="en-US" dirty="0"/>
              <a:t>This will ensure that a screen reader will recognize it as a true list, and the formatting will be preserved if saved as another file format.</a:t>
            </a:r>
          </a:p>
          <a:p>
            <a:r>
              <a:rPr lang="en-US" dirty="0"/>
              <a:t>This is an example of a list:</a:t>
            </a:r>
          </a:p>
          <a:p>
            <a:pPr marL="457200" indent="-457200">
              <a:buFont typeface="+mj-lt"/>
              <a:buAutoNum type="arabicPeriod"/>
            </a:pPr>
            <a:r>
              <a:rPr lang="en-US" dirty="0"/>
              <a:t>Click the bullet or numbered list icon in the Ribbon.</a:t>
            </a:r>
          </a:p>
          <a:p>
            <a:pPr marL="457200" indent="-457200">
              <a:buFont typeface="+mj-lt"/>
              <a:buAutoNum type="arabicPeriod"/>
            </a:pPr>
            <a:r>
              <a:rPr lang="en-US" dirty="0"/>
              <a:t>Create your list.</a:t>
            </a:r>
          </a:p>
          <a:p>
            <a:pPr marL="457200" indent="-457200">
              <a:buFont typeface="+mj-lt"/>
              <a:buAutoNum type="arabicPeriod"/>
            </a:pPr>
            <a:r>
              <a:rPr lang="en-US" dirty="0"/>
              <a:t>You can also select existing text and click the list icon to create a list.</a:t>
            </a:r>
          </a:p>
          <a:p>
            <a:pPr marL="457200" indent="-457200">
              <a:buFont typeface="+mj-lt"/>
              <a:buAutoNum type="arabicPeriod"/>
            </a:pPr>
            <a:r>
              <a:rPr lang="en-US" dirty="0"/>
              <a:t>You can customize your list by selecting from the list icon drop-down menu.</a:t>
            </a:r>
          </a:p>
        </p:txBody>
      </p:sp>
    </p:spTree>
    <p:extLst>
      <p:ext uri="{BB962C8B-B14F-4D97-AF65-F5344CB8AC3E}">
        <p14:creationId xmlns:p14="http://schemas.microsoft.com/office/powerpoint/2010/main" val="400172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269F6-9265-4CB1-83C7-190EED240EEF}"/>
              </a:ext>
            </a:extLst>
          </p:cNvPr>
          <p:cNvSpPr>
            <a:spLocks noGrp="1"/>
          </p:cNvSpPr>
          <p:nvPr>
            <p:ph type="title"/>
          </p:nvPr>
        </p:nvSpPr>
        <p:spPr/>
        <p:txBody>
          <a:bodyPr/>
          <a:lstStyle/>
          <a:p>
            <a:r>
              <a:rPr lang="en-US" dirty="0"/>
              <a:t>Reading Order</a:t>
            </a:r>
          </a:p>
        </p:txBody>
      </p:sp>
      <p:sp>
        <p:nvSpPr>
          <p:cNvPr id="3" name="Content Placeholder 2">
            <a:extLst>
              <a:ext uri="{FF2B5EF4-FFF2-40B4-BE49-F238E27FC236}">
                <a16:creationId xmlns:a16="http://schemas.microsoft.com/office/drawing/2014/main" id="{BB98A477-669D-45B3-BEA3-4C851C37FE28}"/>
              </a:ext>
            </a:extLst>
          </p:cNvPr>
          <p:cNvSpPr>
            <a:spLocks noGrp="1"/>
          </p:cNvSpPr>
          <p:nvPr>
            <p:ph sz="half" idx="1"/>
          </p:nvPr>
        </p:nvSpPr>
        <p:spPr>
          <a:xfrm>
            <a:off x="1687378" y="1600199"/>
            <a:ext cx="8266091" cy="4515788"/>
          </a:xfrm>
        </p:spPr>
        <p:txBody>
          <a:bodyPr/>
          <a:lstStyle/>
          <a:p>
            <a:r>
              <a:rPr lang="en-US" dirty="0"/>
              <a:t>Avoid too many sidebars and callouts that will sound disruptive and confuse someone using a screen reader if possible.</a:t>
            </a:r>
          </a:p>
          <a:p>
            <a:r>
              <a:rPr lang="en-US" dirty="0"/>
              <a:t>Avoid too many decorative images.</a:t>
            </a:r>
          </a:p>
          <a:p>
            <a:r>
              <a:rPr lang="en-US" dirty="0">
                <a:cs typeface="Avenir Book"/>
              </a:rPr>
              <a:t>Use a logical and sensible reading order.</a:t>
            </a:r>
          </a:p>
          <a:p>
            <a:endParaRPr lang="en-US" dirty="0">
              <a:cs typeface="Avenir Book"/>
            </a:endParaRPr>
          </a:p>
        </p:txBody>
      </p:sp>
    </p:spTree>
    <p:extLst>
      <p:ext uri="{BB962C8B-B14F-4D97-AF65-F5344CB8AC3E}">
        <p14:creationId xmlns:p14="http://schemas.microsoft.com/office/powerpoint/2010/main" val="3683433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C45E-311B-4E80-BCDD-691EB135AA37}"/>
              </a:ext>
            </a:extLst>
          </p:cNvPr>
          <p:cNvSpPr>
            <a:spLocks noGrp="1"/>
          </p:cNvSpPr>
          <p:nvPr>
            <p:ph type="title"/>
          </p:nvPr>
        </p:nvSpPr>
        <p:spPr/>
        <p:txBody>
          <a:bodyPr/>
          <a:lstStyle/>
          <a:p>
            <a:r>
              <a:rPr lang="en-US" dirty="0"/>
              <a:t>Accessible Tables</a:t>
            </a:r>
          </a:p>
        </p:txBody>
      </p:sp>
      <p:sp>
        <p:nvSpPr>
          <p:cNvPr id="3" name="Content Placeholder 2">
            <a:extLst>
              <a:ext uri="{FF2B5EF4-FFF2-40B4-BE49-F238E27FC236}">
                <a16:creationId xmlns:a16="http://schemas.microsoft.com/office/drawing/2014/main" id="{60F70636-E76F-4D9E-B9A6-260B3D571E15}"/>
              </a:ext>
            </a:extLst>
          </p:cNvPr>
          <p:cNvSpPr>
            <a:spLocks noGrp="1"/>
          </p:cNvSpPr>
          <p:nvPr>
            <p:ph sz="half" idx="1"/>
          </p:nvPr>
        </p:nvSpPr>
        <p:spPr>
          <a:xfrm>
            <a:off x="1109272" y="1600200"/>
            <a:ext cx="9548735" cy="4880987"/>
          </a:xfrm>
        </p:spPr>
        <p:txBody>
          <a:bodyPr/>
          <a:lstStyle/>
          <a:p>
            <a:pPr>
              <a:spcAft>
                <a:spcPts val="1800"/>
              </a:spcAft>
            </a:pPr>
            <a:r>
              <a:rPr lang="en-US" sz="3600" dirty="0"/>
              <a:t>Tables should:</a:t>
            </a:r>
          </a:p>
          <a:p>
            <a:pPr marL="285750" indent="-285750">
              <a:buFont typeface="Arial" panose="020B0604020202020204" pitchFamily="34" charset="0"/>
              <a:buChar char="•"/>
            </a:pPr>
            <a:r>
              <a:rPr lang="en-US" dirty="0"/>
              <a:t>Have a specified header row.</a:t>
            </a:r>
          </a:p>
          <a:p>
            <a:pPr marL="285750" indent="-285750">
              <a:buFont typeface="Arial" panose="020B0604020202020204" pitchFamily="34" charset="0"/>
              <a:buChar char="•"/>
            </a:pPr>
            <a:r>
              <a:rPr lang="en-US" dirty="0"/>
              <a:t>Have a logical reading order from left to right, top to bottom.</a:t>
            </a:r>
          </a:p>
          <a:p>
            <a:pPr marL="285750" indent="-285750">
              <a:buFont typeface="Arial" panose="020B0604020202020204" pitchFamily="34" charset="0"/>
              <a:buChar char="•"/>
            </a:pPr>
            <a:r>
              <a:rPr lang="en-US" dirty="0"/>
              <a:t>Contain related information.</a:t>
            </a:r>
          </a:p>
          <a:p>
            <a:pPr marL="285750" indent="-285750">
              <a:buFont typeface="Arial" panose="020B0604020202020204" pitchFamily="34" charset="0"/>
              <a:buChar char="•"/>
            </a:pPr>
            <a:r>
              <a:rPr lang="en-US" dirty="0"/>
              <a:t>Have a title and caption that gives an overview of what’s inside the table. If placed before the table, it  can help the person using screen reading software to focus and interpret the data.</a:t>
            </a:r>
          </a:p>
          <a:p>
            <a:pPr marL="285750" indent="-285750">
              <a:buFont typeface="Arial" panose="020B0604020202020204" pitchFamily="34" charset="0"/>
              <a:buChar char="•"/>
            </a:pPr>
            <a:r>
              <a:rPr lang="en-US" dirty="0"/>
              <a:t>Not contain merged cells.</a:t>
            </a:r>
          </a:p>
          <a:p>
            <a:pPr marL="285750" indent="-285750">
              <a:buFont typeface="Arial" panose="020B0604020202020204" pitchFamily="34" charset="0"/>
              <a:buChar char="•"/>
            </a:pPr>
            <a:r>
              <a:rPr lang="en-US" dirty="0"/>
              <a:t>Not contain blank or empty cells.</a:t>
            </a:r>
          </a:p>
        </p:txBody>
      </p:sp>
    </p:spTree>
    <p:extLst>
      <p:ext uri="{BB962C8B-B14F-4D97-AF65-F5344CB8AC3E}">
        <p14:creationId xmlns:p14="http://schemas.microsoft.com/office/powerpoint/2010/main" val="236871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45A8B-6B9F-499E-BFCD-5858FB271753}"/>
              </a:ext>
            </a:extLst>
          </p:cNvPr>
          <p:cNvSpPr>
            <a:spLocks noGrp="1"/>
          </p:cNvSpPr>
          <p:nvPr>
            <p:ph type="title"/>
          </p:nvPr>
        </p:nvSpPr>
        <p:spPr/>
        <p:txBody>
          <a:bodyPr/>
          <a:lstStyle/>
          <a:p>
            <a:r>
              <a:rPr lang="en-US" dirty="0"/>
              <a:t>Specify Header Row</a:t>
            </a:r>
          </a:p>
        </p:txBody>
      </p:sp>
      <p:sp>
        <p:nvSpPr>
          <p:cNvPr id="3" name="Content Placeholder 2">
            <a:extLst>
              <a:ext uri="{FF2B5EF4-FFF2-40B4-BE49-F238E27FC236}">
                <a16:creationId xmlns:a16="http://schemas.microsoft.com/office/drawing/2014/main" id="{49216D95-8856-4018-937B-4E39E4A4B42E}"/>
              </a:ext>
            </a:extLst>
          </p:cNvPr>
          <p:cNvSpPr>
            <a:spLocks noGrp="1"/>
          </p:cNvSpPr>
          <p:nvPr>
            <p:ph idx="1"/>
          </p:nvPr>
        </p:nvSpPr>
        <p:spPr>
          <a:xfrm>
            <a:off x="884420" y="1109272"/>
            <a:ext cx="9743606" cy="2741759"/>
          </a:xfrm>
        </p:spPr>
        <p:txBody>
          <a:bodyPr/>
          <a:lstStyle/>
          <a:p>
            <a:pPr marL="342900" indent="-342900">
              <a:buFont typeface="Arial" panose="020B0604020202020204" pitchFamily="34" charset="0"/>
              <a:buChar char="•"/>
            </a:pPr>
            <a:r>
              <a:rPr lang="en-US" dirty="0"/>
              <a:t>All tables should only have one header row.</a:t>
            </a:r>
          </a:p>
          <a:p>
            <a:pPr marL="342900" indent="-342900">
              <a:buFont typeface="Arial" panose="020B0604020202020204" pitchFamily="34" charset="0"/>
              <a:buChar char="•"/>
            </a:pPr>
            <a:r>
              <a:rPr lang="en-US" dirty="0"/>
              <a:t>To properly specify the header row, first select the table.</a:t>
            </a:r>
          </a:p>
          <a:p>
            <a:pPr marL="342900" indent="-342900">
              <a:buFont typeface="Arial" panose="020B0604020202020204" pitchFamily="34" charset="0"/>
              <a:buChar char="•"/>
            </a:pPr>
            <a:r>
              <a:rPr lang="en-US" dirty="0"/>
              <a:t>Then click the Design Tab.</a:t>
            </a:r>
          </a:p>
          <a:p>
            <a:pPr marL="342900" indent="-342900">
              <a:buFont typeface="Arial" panose="020B0604020202020204" pitchFamily="34" charset="0"/>
              <a:buChar char="•"/>
            </a:pPr>
            <a:r>
              <a:rPr lang="en-US" dirty="0"/>
              <a:t>Now check the box for Header Row.</a:t>
            </a:r>
          </a:p>
          <a:p>
            <a:pPr marL="342900" indent="-342900">
              <a:buFont typeface="Arial" panose="020B0604020202020204" pitchFamily="34" charset="0"/>
              <a:buChar char="•"/>
            </a:pPr>
            <a:r>
              <a:rPr lang="en-US" dirty="0"/>
              <a:t>If the table spans more than one page, edit the table properties to repeat header row on each page.</a:t>
            </a:r>
          </a:p>
        </p:txBody>
      </p:sp>
      <p:pic>
        <p:nvPicPr>
          <p:cNvPr id="4" name="Content Placeholder 5" descr="An example of creating a header row in a table. The Design tab is open and Header Row is checked.">
            <a:extLst>
              <a:ext uri="{FF2B5EF4-FFF2-40B4-BE49-F238E27FC236}">
                <a16:creationId xmlns:a16="http://schemas.microsoft.com/office/drawing/2014/main" id="{4115829F-9FD2-45C4-A29D-7519AB96B824}"/>
              </a:ext>
            </a:extLst>
          </p:cNvPr>
          <p:cNvPicPr>
            <a:picLocks/>
          </p:cNvPicPr>
          <p:nvPr/>
        </p:nvPicPr>
        <p:blipFill>
          <a:blip r:embed="rId2"/>
          <a:stretch>
            <a:fillRect/>
          </a:stretch>
        </p:blipFill>
        <p:spPr>
          <a:xfrm>
            <a:off x="2250830" y="4273612"/>
            <a:ext cx="6629401" cy="2437098"/>
          </a:xfrm>
          <a:prstGeom prst="rect">
            <a:avLst/>
          </a:prstGeom>
        </p:spPr>
      </p:pic>
    </p:spTree>
    <p:extLst>
      <p:ext uri="{BB962C8B-B14F-4D97-AF65-F5344CB8AC3E}">
        <p14:creationId xmlns:p14="http://schemas.microsoft.com/office/powerpoint/2010/main" val="1130178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E39A-EF13-4736-BD03-528FC37C1CDA}"/>
              </a:ext>
            </a:extLst>
          </p:cNvPr>
          <p:cNvSpPr>
            <a:spLocks noGrp="1"/>
          </p:cNvSpPr>
          <p:nvPr>
            <p:ph type="title"/>
          </p:nvPr>
        </p:nvSpPr>
        <p:spPr/>
        <p:txBody>
          <a:bodyPr/>
          <a:lstStyle/>
          <a:p>
            <a:r>
              <a:rPr lang="en-US" dirty="0"/>
              <a:t>Alt </a:t>
            </a:r>
            <a:r>
              <a:rPr lang="en-US" dirty="0" smtClean="0"/>
              <a:t>Text </a:t>
            </a:r>
            <a:r>
              <a:rPr lang="en-US" dirty="0"/>
              <a:t>for </a:t>
            </a:r>
            <a:r>
              <a:rPr lang="en-US" dirty="0" smtClean="0"/>
              <a:t>Tables</a:t>
            </a:r>
            <a:endParaRPr lang="en-US" dirty="0"/>
          </a:p>
        </p:txBody>
      </p:sp>
      <p:sp>
        <p:nvSpPr>
          <p:cNvPr id="3" name="Content Placeholder 2">
            <a:extLst>
              <a:ext uri="{FF2B5EF4-FFF2-40B4-BE49-F238E27FC236}">
                <a16:creationId xmlns:a16="http://schemas.microsoft.com/office/drawing/2014/main" id="{B83C6D1C-461F-4C16-ADE0-FECEFE1F775F}"/>
              </a:ext>
            </a:extLst>
          </p:cNvPr>
          <p:cNvSpPr>
            <a:spLocks noGrp="1"/>
          </p:cNvSpPr>
          <p:nvPr>
            <p:ph sz="half" idx="1"/>
          </p:nvPr>
        </p:nvSpPr>
        <p:spPr>
          <a:xfrm>
            <a:off x="304801" y="1600200"/>
            <a:ext cx="11225938" cy="1352862"/>
          </a:xfrm>
        </p:spPr>
        <p:txBody>
          <a:bodyPr/>
          <a:lstStyle/>
          <a:p>
            <a:r>
              <a:rPr lang="en-US" dirty="0"/>
              <a:t>It is a good idea to add alt text to your table. To do this, select the table, right click and choose to edit the alt text. Add alt text to the description field (not the title field).</a:t>
            </a:r>
          </a:p>
          <a:p>
            <a:r>
              <a:rPr lang="en-US" dirty="0"/>
              <a:t>Example table:</a:t>
            </a:r>
          </a:p>
        </p:txBody>
      </p:sp>
      <p:graphicFrame>
        <p:nvGraphicFramePr>
          <p:cNvPr id="5" name="Content Placeholder 4" descr="A table with 3 rows and 3 columns with information about favorite colors, favorite foods, and favorite drinks.">
            <a:extLst>
              <a:ext uri="{FF2B5EF4-FFF2-40B4-BE49-F238E27FC236}">
                <a16:creationId xmlns:a16="http://schemas.microsoft.com/office/drawing/2014/main" id="{8A1E257F-EE87-4A31-B9C9-1D2CEAC6DB40}"/>
              </a:ext>
            </a:extLst>
          </p:cNvPr>
          <p:cNvGraphicFramePr>
            <a:graphicFrameLocks noGrp="1"/>
          </p:cNvGraphicFramePr>
          <p:nvPr>
            <p:ph sz="half" idx="2"/>
            <p:extLst>
              <p:ext uri="{D42A27DB-BD31-4B8C-83A1-F6EECF244321}">
                <p14:modId xmlns:p14="http://schemas.microsoft.com/office/powerpoint/2010/main" val="114266158"/>
              </p:ext>
            </p:extLst>
          </p:nvPr>
        </p:nvGraphicFramePr>
        <p:xfrm>
          <a:off x="3194844" y="3113294"/>
          <a:ext cx="5802312" cy="2851878"/>
        </p:xfrm>
        <a:graphic>
          <a:graphicData uri="http://schemas.openxmlformats.org/drawingml/2006/table">
            <a:tbl>
              <a:tblPr firstRow="1">
                <a:tableStyleId>{3C2FFA5D-87B4-456A-9821-1D502468CF0F}</a:tableStyleId>
              </a:tblPr>
              <a:tblGrid>
                <a:gridCol w="1934104">
                  <a:extLst>
                    <a:ext uri="{9D8B030D-6E8A-4147-A177-3AD203B41FA5}">
                      <a16:colId xmlns:a16="http://schemas.microsoft.com/office/drawing/2014/main" val="200341213"/>
                    </a:ext>
                  </a:extLst>
                </a:gridCol>
                <a:gridCol w="1934104">
                  <a:extLst>
                    <a:ext uri="{9D8B030D-6E8A-4147-A177-3AD203B41FA5}">
                      <a16:colId xmlns:a16="http://schemas.microsoft.com/office/drawing/2014/main" val="3721894101"/>
                    </a:ext>
                  </a:extLst>
                </a:gridCol>
                <a:gridCol w="1934104">
                  <a:extLst>
                    <a:ext uri="{9D8B030D-6E8A-4147-A177-3AD203B41FA5}">
                      <a16:colId xmlns:a16="http://schemas.microsoft.com/office/drawing/2014/main" val="3627622535"/>
                    </a:ext>
                  </a:extLst>
                </a:gridCol>
              </a:tblGrid>
              <a:tr h="950626">
                <a:tc>
                  <a:txBody>
                    <a:bodyPr/>
                    <a:lstStyle/>
                    <a:p>
                      <a:r>
                        <a:rPr lang="en-US" dirty="0"/>
                        <a:t>Favorite Colors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Favorite Foods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Favorite Drinks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7820898"/>
                  </a:ext>
                </a:extLst>
              </a:tr>
              <a:tr h="950626">
                <a:tc>
                  <a:txBody>
                    <a:bodyPr/>
                    <a:lstStyle/>
                    <a:p>
                      <a:r>
                        <a:rPr lang="en-US" dirty="0"/>
                        <a:t>Pink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Potatoes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7977983"/>
                  </a:ext>
                </a:extLst>
              </a:tr>
              <a:tr h="950626">
                <a:tc>
                  <a:txBody>
                    <a:bodyPr/>
                    <a:lstStyle/>
                    <a:p>
                      <a:r>
                        <a:rPr lang="en-US" dirty="0"/>
                        <a:t>Blue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Spaghetti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Iced Tea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2344162"/>
                  </a:ext>
                </a:extLst>
              </a:tr>
            </a:tbl>
          </a:graphicData>
        </a:graphic>
      </p:graphicFrame>
    </p:spTree>
    <p:extLst>
      <p:ext uri="{BB962C8B-B14F-4D97-AF65-F5344CB8AC3E}">
        <p14:creationId xmlns:p14="http://schemas.microsoft.com/office/powerpoint/2010/main" val="40931877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8312A-965C-49D5-A006-B9F94AD6ADD0}"/>
              </a:ext>
            </a:extLst>
          </p:cNvPr>
          <p:cNvSpPr>
            <a:spLocks noGrp="1"/>
          </p:cNvSpPr>
          <p:nvPr>
            <p:ph type="title"/>
          </p:nvPr>
        </p:nvSpPr>
        <p:spPr/>
        <p:txBody>
          <a:bodyPr/>
          <a:lstStyle/>
          <a:p>
            <a:r>
              <a:rPr lang="en-US" dirty="0"/>
              <a:t>Layout Tables</a:t>
            </a:r>
          </a:p>
        </p:txBody>
      </p:sp>
      <p:sp>
        <p:nvSpPr>
          <p:cNvPr id="3" name="Content Placeholder 2">
            <a:extLst>
              <a:ext uri="{FF2B5EF4-FFF2-40B4-BE49-F238E27FC236}">
                <a16:creationId xmlns:a16="http://schemas.microsoft.com/office/drawing/2014/main" id="{6F4C6ED0-D01A-48F8-9B77-B9CD3F864CAD}"/>
              </a:ext>
            </a:extLst>
          </p:cNvPr>
          <p:cNvSpPr>
            <a:spLocks noGrp="1"/>
          </p:cNvSpPr>
          <p:nvPr>
            <p:ph idx="1"/>
          </p:nvPr>
        </p:nvSpPr>
        <p:spPr>
          <a:xfrm>
            <a:off x="246185" y="1413932"/>
            <a:ext cx="5870410" cy="5061009"/>
          </a:xfrm>
        </p:spPr>
        <p:txBody>
          <a:bodyPr/>
          <a:lstStyle/>
          <a:p>
            <a:pPr marL="342900" indent="-342900">
              <a:buFont typeface="Arial" panose="020B0604020202020204" pitchFamily="34" charset="0"/>
              <a:buChar char="•"/>
            </a:pPr>
            <a:r>
              <a:rPr lang="en-US" dirty="0"/>
              <a:t>Do not use tables for layout purposes only.</a:t>
            </a:r>
          </a:p>
          <a:p>
            <a:pPr marL="342900" indent="-342900">
              <a:buFont typeface="Arial" panose="020B0604020202020204" pitchFamily="34" charset="0"/>
              <a:buChar char="•"/>
            </a:pPr>
            <a:r>
              <a:rPr lang="en-US" dirty="0"/>
              <a:t>Tables need to have logically related information with a header row.</a:t>
            </a:r>
          </a:p>
          <a:p>
            <a:pPr marL="342900" indent="-342900">
              <a:buFont typeface="Arial" panose="020B0604020202020204" pitchFamily="34" charset="0"/>
              <a:buChar char="•"/>
            </a:pPr>
            <a:r>
              <a:rPr lang="en-US" dirty="0"/>
              <a:t>You cannot format content into a table just to make it look nice. Tables are not intended to be used for lists, groups of words, or visual purposes only.</a:t>
            </a:r>
          </a:p>
          <a:p>
            <a:pPr marL="342900" indent="-342900">
              <a:buFont typeface="Arial" panose="020B0604020202020204" pitchFamily="34" charset="0"/>
              <a:buChar char="•"/>
            </a:pPr>
            <a:r>
              <a:rPr lang="en-US" dirty="0"/>
              <a:t>If you want to format content like a table, then use column breaks, section breaks, page breaks, or tab stops.</a:t>
            </a:r>
          </a:p>
        </p:txBody>
      </p:sp>
      <p:pic>
        <p:nvPicPr>
          <p:cNvPr id="4" name="Picture 3" descr="A screenshot of a layout table. There is no header row and no clear classification of the words.">
            <a:extLst>
              <a:ext uri="{FF2B5EF4-FFF2-40B4-BE49-F238E27FC236}">
                <a16:creationId xmlns:a16="http://schemas.microsoft.com/office/drawing/2014/main" id="{F0C1B5F1-3896-4F56-9B5A-5EF2E8AD5CC2}"/>
              </a:ext>
            </a:extLst>
          </p:cNvPr>
          <p:cNvPicPr>
            <a:picLocks noChangeAspect="1"/>
          </p:cNvPicPr>
          <p:nvPr/>
        </p:nvPicPr>
        <p:blipFill>
          <a:blip r:embed="rId2"/>
          <a:stretch>
            <a:fillRect/>
          </a:stretch>
        </p:blipFill>
        <p:spPr>
          <a:xfrm>
            <a:off x="6281487" y="2265492"/>
            <a:ext cx="5440347" cy="2421002"/>
          </a:xfrm>
          <a:prstGeom prst="rect">
            <a:avLst/>
          </a:prstGeom>
        </p:spPr>
      </p:pic>
    </p:spTree>
    <p:extLst>
      <p:ext uri="{BB962C8B-B14F-4D97-AF65-F5344CB8AC3E}">
        <p14:creationId xmlns:p14="http://schemas.microsoft.com/office/powerpoint/2010/main" val="116789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607" y="4457822"/>
            <a:ext cx="11461511" cy="1254761"/>
          </a:xfrm>
        </p:spPr>
        <p:txBody>
          <a:bodyPr/>
          <a:lstStyle/>
          <a:p>
            <a:r>
              <a:rPr lang="en-US" sz="2400" dirty="0"/>
              <a:t>AMAC and CATEA, the College of Design’s largest research centers, have joined to create the Center for Inclusive Design &amp; Innovation (CIDI).</a:t>
            </a:r>
          </a:p>
        </p:txBody>
      </p:sp>
    </p:spTree>
    <p:extLst>
      <p:ext uri="{BB962C8B-B14F-4D97-AF65-F5344CB8AC3E}">
        <p14:creationId xmlns:p14="http://schemas.microsoft.com/office/powerpoint/2010/main" val="459319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6084A-1D67-4DA3-BE58-E28CFF8B40B6}"/>
              </a:ext>
            </a:extLst>
          </p:cNvPr>
          <p:cNvSpPr>
            <a:spLocks noGrp="1"/>
          </p:cNvSpPr>
          <p:nvPr>
            <p:ph type="title"/>
          </p:nvPr>
        </p:nvSpPr>
        <p:spPr/>
        <p:txBody>
          <a:bodyPr/>
          <a:lstStyle/>
          <a:p>
            <a:r>
              <a:rPr lang="en-US" dirty="0"/>
              <a:t>Unclear Hyperlinks</a:t>
            </a:r>
          </a:p>
        </p:txBody>
      </p:sp>
      <p:sp>
        <p:nvSpPr>
          <p:cNvPr id="3" name="Content Placeholder 2">
            <a:extLst>
              <a:ext uri="{FF2B5EF4-FFF2-40B4-BE49-F238E27FC236}">
                <a16:creationId xmlns:a16="http://schemas.microsoft.com/office/drawing/2014/main" id="{C25659F0-ECD4-4450-B41D-7A2EC988AA4E}"/>
              </a:ext>
            </a:extLst>
          </p:cNvPr>
          <p:cNvSpPr>
            <a:spLocks noGrp="1"/>
          </p:cNvSpPr>
          <p:nvPr>
            <p:ph idx="1"/>
          </p:nvPr>
        </p:nvSpPr>
        <p:spPr>
          <a:xfrm>
            <a:off x="1179319" y="1413933"/>
            <a:ext cx="10135313" cy="4749800"/>
          </a:xfrm>
        </p:spPr>
        <p:txBody>
          <a:bodyPr/>
          <a:lstStyle/>
          <a:p>
            <a:r>
              <a:rPr lang="en-US" sz="2000" dirty="0"/>
              <a:t>Often the Accessibility Checker will flag hyperlinks in your document. To create fully functional and accessible links, do the following:</a:t>
            </a:r>
          </a:p>
          <a:p>
            <a:pPr marL="457200" indent="-457200">
              <a:spcBef>
                <a:spcPts val="1800"/>
              </a:spcBef>
              <a:buFont typeface="+mj-lt"/>
              <a:buAutoNum type="arabicPeriod"/>
            </a:pPr>
            <a:r>
              <a:rPr lang="en-US" sz="2000" dirty="0"/>
              <a:t>Write the name of link in plain language, </a:t>
            </a:r>
            <a:r>
              <a:rPr lang="en-US" sz="2000" dirty="0" err="1"/>
              <a:t>ie</a:t>
            </a:r>
            <a:r>
              <a:rPr lang="en-US" sz="2000" dirty="0"/>
              <a:t>. The Department of Natural Resources News Site.</a:t>
            </a:r>
          </a:p>
          <a:p>
            <a:pPr marL="457200" indent="-457200">
              <a:buFont typeface="+mj-lt"/>
              <a:buAutoNum type="arabicPeriod"/>
            </a:pPr>
            <a:r>
              <a:rPr lang="en-US" sz="2000" dirty="0"/>
              <a:t>Highlight the name of the link and right click to Insert a Hyperlink. </a:t>
            </a:r>
          </a:p>
          <a:p>
            <a:pPr marL="457200" indent="-457200">
              <a:buFont typeface="+mj-lt"/>
              <a:buAutoNum type="arabicPeriod"/>
            </a:pPr>
            <a:r>
              <a:rPr lang="en-US" sz="2000" dirty="0"/>
              <a:t>Paste the URL in so that the title turns into a clickable link.</a:t>
            </a:r>
          </a:p>
          <a:p>
            <a:pPr marL="457200" indent="-457200">
              <a:buFont typeface="+mj-lt"/>
              <a:buAutoNum type="arabicPeriod"/>
            </a:pPr>
            <a:r>
              <a:rPr lang="en-US" sz="2000" dirty="0"/>
              <a:t>Add the URL in parentheses after your hyperlink for print audiences, and right click to remove the hyperlink from the URL.</a:t>
            </a:r>
          </a:p>
          <a:p>
            <a:pPr>
              <a:spcBef>
                <a:spcPts val="1800"/>
              </a:spcBef>
            </a:pPr>
            <a:r>
              <a:rPr lang="en-US" sz="2000" dirty="0"/>
              <a:t>Example: To learn more about our educational programs, workshops, classes, and events, please visit </a:t>
            </a:r>
            <a:r>
              <a:rPr lang="en-US" sz="2000" dirty="0">
                <a:hlinkClick r:id="rId2"/>
              </a:rPr>
              <a:t>The Department of Natural Resources Education website</a:t>
            </a:r>
            <a:r>
              <a:rPr lang="en-US" sz="2000" dirty="0"/>
              <a:t> (www.gadnr.org/education).</a:t>
            </a:r>
          </a:p>
        </p:txBody>
      </p:sp>
    </p:spTree>
    <p:extLst>
      <p:ext uri="{BB962C8B-B14F-4D97-AF65-F5344CB8AC3E}">
        <p14:creationId xmlns:p14="http://schemas.microsoft.com/office/powerpoint/2010/main" val="430675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7669161" cy="988142"/>
          </a:xfrm>
        </p:spPr>
        <p:txBody>
          <a:bodyPr/>
          <a:lstStyle/>
          <a:p>
            <a:r>
              <a:rPr lang="en-US" dirty="0">
                <a:solidFill>
                  <a:srgbClr val="EEB211"/>
                </a:solidFill>
              </a:rPr>
              <a:t>Alternative Text Descriptions</a:t>
            </a:r>
          </a:p>
        </p:txBody>
      </p:sp>
      <p:sp>
        <p:nvSpPr>
          <p:cNvPr id="5" name="Text Placeholder 4"/>
          <p:cNvSpPr>
            <a:spLocks noGrp="1"/>
          </p:cNvSpPr>
          <p:nvPr>
            <p:ph type="body" idx="1"/>
          </p:nvPr>
        </p:nvSpPr>
        <p:spPr>
          <a:xfrm>
            <a:off x="582934" y="1136823"/>
            <a:ext cx="10585075" cy="1012121"/>
          </a:xfrm>
        </p:spPr>
        <p:txBody>
          <a:bodyPr>
            <a:noAutofit/>
          </a:bodyPr>
          <a:lstStyle/>
          <a:p>
            <a:pPr marL="0" lvl="1">
              <a:spcBef>
                <a:spcPts val="1000"/>
              </a:spcBef>
            </a:pPr>
            <a:r>
              <a:rPr lang="en-US" sz="2800" b="0" dirty="0">
                <a:cs typeface="Arial" panose="020B0604020202020204" pitchFamily="34" charset="0"/>
              </a:rPr>
              <a:t>All images in a document should be fully described using </a:t>
            </a:r>
            <a:r>
              <a:rPr lang="en-US" sz="2800" b="0" dirty="0"/>
              <a:t>proper capitalization, grammar, spacing, and punctuation.</a:t>
            </a:r>
          </a:p>
        </p:txBody>
      </p:sp>
      <p:sp>
        <p:nvSpPr>
          <p:cNvPr id="2" name="Content Placeholder 1"/>
          <p:cNvSpPr>
            <a:spLocks noGrp="1"/>
          </p:cNvSpPr>
          <p:nvPr>
            <p:ph sz="half" idx="2"/>
          </p:nvPr>
        </p:nvSpPr>
        <p:spPr>
          <a:xfrm>
            <a:off x="6585735" y="2677726"/>
            <a:ext cx="5404207" cy="2816938"/>
          </a:xfrm>
        </p:spPr>
        <p:txBody>
          <a:bodyPr>
            <a:normAutofit fontScale="85000" lnSpcReduction="10000"/>
          </a:bodyPr>
          <a:lstStyle/>
          <a:p>
            <a:pPr marL="342900" lvl="1" indent="0">
              <a:spcBef>
                <a:spcPts val="0"/>
              </a:spcBef>
              <a:spcAft>
                <a:spcPts val="900"/>
              </a:spcAft>
              <a:buNone/>
            </a:pPr>
            <a:r>
              <a:rPr lang="en-US" sz="2800" dirty="0"/>
              <a:t>To add alternative text:</a:t>
            </a:r>
          </a:p>
          <a:p>
            <a:pPr lvl="1">
              <a:buFont typeface="Arial" panose="020B0604020202020204" pitchFamily="34" charset="0"/>
              <a:buChar char="•"/>
            </a:pPr>
            <a:r>
              <a:rPr lang="en-US" dirty="0"/>
              <a:t>Right-click on the image.</a:t>
            </a:r>
          </a:p>
          <a:p>
            <a:pPr lvl="1">
              <a:buFont typeface="Arial" panose="020B0604020202020204" pitchFamily="34" charset="0"/>
              <a:buChar char="•"/>
            </a:pPr>
            <a:r>
              <a:rPr lang="en-US" dirty="0"/>
              <a:t>Choose Format Picture.</a:t>
            </a:r>
          </a:p>
          <a:p>
            <a:pPr lvl="1">
              <a:buFont typeface="Arial" panose="020B0604020202020204" pitchFamily="34" charset="0"/>
              <a:buChar char="•"/>
            </a:pPr>
            <a:r>
              <a:rPr lang="en-US" dirty="0"/>
              <a:t>Select the Layout Properties icon.</a:t>
            </a:r>
          </a:p>
          <a:p>
            <a:pPr lvl="1">
              <a:buFont typeface="Arial" panose="020B0604020202020204" pitchFamily="34" charset="0"/>
              <a:buChar char="•"/>
            </a:pPr>
            <a:r>
              <a:rPr lang="en-US" dirty="0"/>
              <a:t>Click on the Alt Text link.</a:t>
            </a:r>
          </a:p>
          <a:p>
            <a:pPr lvl="1">
              <a:buFont typeface="Arial" panose="020B0604020202020204" pitchFamily="34" charset="0"/>
              <a:buChar char="•"/>
            </a:pPr>
            <a:r>
              <a:rPr lang="en-US" dirty="0"/>
              <a:t>Type in the description field.</a:t>
            </a:r>
          </a:p>
        </p:txBody>
      </p:sp>
      <p:pic>
        <p:nvPicPr>
          <p:cNvPr id="8" name="Picture 7" descr="A screenshot of a painting and the Format Picture dialog box where you can add an alternate text descrip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4" y="2409121"/>
            <a:ext cx="6264332" cy="4335694"/>
          </a:xfrm>
          <a:prstGeom prst="rect">
            <a:avLst/>
          </a:prstGeom>
        </p:spPr>
      </p:pic>
    </p:spTree>
    <p:extLst>
      <p:ext uri="{BB962C8B-B14F-4D97-AF65-F5344CB8AC3E}">
        <p14:creationId xmlns:p14="http://schemas.microsoft.com/office/powerpoint/2010/main" val="2967891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How to Describe Images</a:t>
            </a:r>
            <a:endParaRPr lang="en-US" dirty="0"/>
          </a:p>
        </p:txBody>
      </p:sp>
      <p:sp>
        <p:nvSpPr>
          <p:cNvPr id="4" name="Content Placeholder 3"/>
          <p:cNvSpPr>
            <a:spLocks noGrp="1"/>
          </p:cNvSpPr>
          <p:nvPr>
            <p:ph sz="half" idx="1"/>
          </p:nvPr>
        </p:nvSpPr>
        <p:spPr>
          <a:xfrm>
            <a:off x="510654" y="1460311"/>
            <a:ext cx="5832996" cy="5135042"/>
          </a:xfrm>
        </p:spPr>
        <p:txBody>
          <a:bodyPr>
            <a:normAutofit fontScale="85000" lnSpcReduction="20000"/>
          </a:bodyPr>
          <a:lstStyle/>
          <a:p>
            <a:pPr marL="457200" lvl="0" indent="-457200">
              <a:buFont typeface="Arial" panose="020B0604020202020204" pitchFamily="34" charset="0"/>
              <a:buChar char="•"/>
            </a:pPr>
            <a:r>
              <a:rPr lang="en-US" sz="3300" dirty="0">
                <a:solidFill>
                  <a:schemeClr val="bg1"/>
                </a:solidFill>
              </a:rPr>
              <a:t>First describe the type of image you’re attempting to describe.</a:t>
            </a:r>
          </a:p>
          <a:p>
            <a:pPr marL="457200" lvl="0" indent="-457200">
              <a:buFont typeface="Arial" panose="020B0604020202020204" pitchFamily="34" charset="0"/>
              <a:buChar char="•"/>
            </a:pPr>
            <a:r>
              <a:rPr lang="en-US" sz="3300" dirty="0">
                <a:solidFill>
                  <a:schemeClr val="bg1"/>
                </a:solidFill>
              </a:rPr>
              <a:t>Next, summarize the information contained in the image in a general informative sentence.</a:t>
            </a:r>
          </a:p>
          <a:p>
            <a:pPr marL="457200" lvl="0" indent="-457200">
              <a:buFont typeface="Arial" panose="020B0604020202020204" pitchFamily="34" charset="0"/>
              <a:buChar char="•"/>
            </a:pPr>
            <a:r>
              <a:rPr lang="en-US" sz="3300" dirty="0">
                <a:solidFill>
                  <a:schemeClr val="bg1"/>
                </a:solidFill>
              </a:rPr>
              <a:t>Avoid adding subjective information or opinion in your alt text, keeping your description neutral and informative. </a:t>
            </a:r>
          </a:p>
          <a:p>
            <a:pPr marL="457200" lvl="0" indent="-457200">
              <a:buFont typeface="Arial" panose="020B0604020202020204" pitchFamily="34" charset="0"/>
              <a:buChar char="•"/>
            </a:pPr>
            <a:r>
              <a:rPr lang="en-US" sz="3300" dirty="0">
                <a:solidFill>
                  <a:schemeClr val="bg1"/>
                </a:solidFill>
              </a:rPr>
              <a:t>Skip purely decorative images; these will be read simply as “Graphic.” Icons may have meaning, but flourishes are fluff.</a:t>
            </a:r>
          </a:p>
          <a:p>
            <a:endParaRPr lang="en-US" dirty="0"/>
          </a:p>
        </p:txBody>
      </p:sp>
      <p:pic>
        <p:nvPicPr>
          <p:cNvPr id="7" name="Picture 6" descr="An enormous cat photoshopped into the waterfront of Constantinople. The cat is reclining on one elbow in a very human pose, and looking off into the dist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3650" y="1073922"/>
            <a:ext cx="5612628" cy="5612628"/>
          </a:xfrm>
          <a:prstGeom prst="rect">
            <a:avLst/>
          </a:prstGeom>
        </p:spPr>
      </p:pic>
    </p:spTree>
    <p:extLst>
      <p:ext uri="{BB962C8B-B14F-4D97-AF65-F5344CB8AC3E}">
        <p14:creationId xmlns:p14="http://schemas.microsoft.com/office/powerpoint/2010/main" val="3997957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6C11-8987-4E12-9166-55EED3CF9D55}"/>
              </a:ext>
            </a:extLst>
          </p:cNvPr>
          <p:cNvSpPr>
            <a:spLocks noGrp="1"/>
          </p:cNvSpPr>
          <p:nvPr>
            <p:ph type="title"/>
          </p:nvPr>
        </p:nvSpPr>
        <p:spPr/>
        <p:txBody>
          <a:bodyPr/>
          <a:lstStyle/>
          <a:p>
            <a:r>
              <a:rPr lang="en-US" dirty="0" smtClean="0"/>
              <a:t>Who Uses Alternative Text?</a:t>
            </a:r>
            <a:endParaRPr lang="en-US" dirty="0"/>
          </a:p>
        </p:txBody>
      </p:sp>
      <p:sp>
        <p:nvSpPr>
          <p:cNvPr id="3" name="Content Placeholder 2">
            <a:extLst>
              <a:ext uri="{FF2B5EF4-FFF2-40B4-BE49-F238E27FC236}">
                <a16:creationId xmlns:a16="http://schemas.microsoft.com/office/drawing/2014/main" id="{29A088F2-F992-4CBC-B121-851F09C45076}"/>
              </a:ext>
            </a:extLst>
          </p:cNvPr>
          <p:cNvSpPr>
            <a:spLocks noGrp="1"/>
          </p:cNvSpPr>
          <p:nvPr>
            <p:ph sz="half" idx="1"/>
          </p:nvPr>
        </p:nvSpPr>
        <p:spPr>
          <a:xfrm>
            <a:off x="304800" y="1600200"/>
            <a:ext cx="11449049" cy="4621678"/>
          </a:xfrm>
        </p:spPr>
        <p:txBody>
          <a:bodyPr/>
          <a:lstStyle/>
          <a:p>
            <a:pPr marL="342900" indent="-342900">
              <a:buFont typeface="Arial" panose="020B0604020202020204" pitchFamily="34" charset="0"/>
              <a:buChar char="•"/>
            </a:pPr>
            <a:r>
              <a:rPr lang="en-US" dirty="0"/>
              <a:t>Screen reader users and text-to-speech software users often rely on alt text. This includes people with learning disabilities, people with mobility issues or cognitive impairments, people who are blind or low-vision, and auditory learners.</a:t>
            </a:r>
          </a:p>
          <a:p>
            <a:pPr marL="342900" indent="-342900">
              <a:buFont typeface="Arial" panose="020B0604020202020204" pitchFamily="34" charset="0"/>
              <a:buChar char="•"/>
            </a:pPr>
            <a:r>
              <a:rPr lang="en-US" dirty="0"/>
              <a:t>Search engines also “need” alt text because they rely on alt text in the semantic markup of the website for images that can’t be displayed.</a:t>
            </a:r>
          </a:p>
          <a:p>
            <a:pPr marL="342900" indent="-342900">
              <a:buFont typeface="Arial" panose="020B0604020202020204" pitchFamily="34" charset="0"/>
              <a:buChar char="•"/>
            </a:pPr>
            <a:r>
              <a:rPr lang="en-US" dirty="0"/>
              <a:t>To be fully accessible, documents and websites should have all images fully described using proper capitalization, grammar, spacing, and punctuation.</a:t>
            </a:r>
          </a:p>
        </p:txBody>
      </p:sp>
    </p:spTree>
    <p:extLst>
      <p:ext uri="{BB962C8B-B14F-4D97-AF65-F5344CB8AC3E}">
        <p14:creationId xmlns:p14="http://schemas.microsoft.com/office/powerpoint/2010/main" val="2809117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62AA-8B70-4212-895B-D84CC2DCE6A3}"/>
              </a:ext>
            </a:extLst>
          </p:cNvPr>
          <p:cNvSpPr>
            <a:spLocks noGrp="1"/>
          </p:cNvSpPr>
          <p:nvPr>
            <p:ph type="title"/>
          </p:nvPr>
        </p:nvSpPr>
        <p:spPr/>
        <p:txBody>
          <a:bodyPr/>
          <a:lstStyle/>
          <a:p>
            <a:r>
              <a:rPr lang="en-US" dirty="0" smtClean="0"/>
              <a:t>Consider Cognitive Load</a:t>
            </a:r>
            <a:endParaRPr lang="en-US" dirty="0"/>
          </a:p>
        </p:txBody>
      </p:sp>
      <p:sp>
        <p:nvSpPr>
          <p:cNvPr id="3" name="Content Placeholder 2">
            <a:extLst>
              <a:ext uri="{FF2B5EF4-FFF2-40B4-BE49-F238E27FC236}">
                <a16:creationId xmlns:a16="http://schemas.microsoft.com/office/drawing/2014/main" id="{25133BC4-3C4C-4F24-A3D4-0CFD89D9C1A0}"/>
              </a:ext>
            </a:extLst>
          </p:cNvPr>
          <p:cNvSpPr>
            <a:spLocks noGrp="1"/>
          </p:cNvSpPr>
          <p:nvPr>
            <p:ph sz="half" idx="1"/>
          </p:nvPr>
        </p:nvSpPr>
        <p:spPr>
          <a:xfrm>
            <a:off x="304800" y="1295400"/>
            <a:ext cx="11277599" cy="4926478"/>
          </a:xfrm>
        </p:spPr>
        <p:txBody>
          <a:bodyPr/>
          <a:lstStyle/>
          <a:p>
            <a:r>
              <a:rPr lang="en-US" dirty="0"/>
              <a:t>Consider Cognitive Load and Auditory Fatigue</a:t>
            </a:r>
          </a:p>
          <a:p>
            <a:pPr marL="342900" indent="-342900">
              <a:buFont typeface="Arial" panose="020B0604020202020204" pitchFamily="34" charset="0"/>
              <a:buChar char="•"/>
            </a:pPr>
            <a:r>
              <a:rPr lang="en-US" dirty="0"/>
              <a:t>Cognitive load is something to consider when writing alternative text, so that you don’t overwhelm the listener. </a:t>
            </a:r>
          </a:p>
          <a:p>
            <a:pPr marL="342900" indent="-342900">
              <a:buFont typeface="Arial" panose="020B0604020202020204" pitchFamily="34" charset="0"/>
              <a:buChar char="•"/>
            </a:pPr>
            <a:r>
              <a:rPr lang="en-US" dirty="0"/>
              <a:t>If there is too much information contained in an alt text, it is best to shorten the alt text and add a table or list to accompany the image. This table or list can hold the information in a more logical way.</a:t>
            </a:r>
          </a:p>
          <a:p>
            <a:pPr marL="342900" indent="-342900">
              <a:buFont typeface="Arial" panose="020B0604020202020204" pitchFamily="34" charset="0"/>
              <a:buChar char="•"/>
            </a:pPr>
            <a:r>
              <a:rPr lang="en-US" dirty="0"/>
              <a:t>Keep your alt text descriptions as concise as possible and edit out repetition. Also try to group items so your description is easier for someone to process.</a:t>
            </a:r>
          </a:p>
        </p:txBody>
      </p:sp>
    </p:spTree>
    <p:extLst>
      <p:ext uri="{BB962C8B-B14F-4D97-AF65-F5344CB8AC3E}">
        <p14:creationId xmlns:p14="http://schemas.microsoft.com/office/powerpoint/2010/main" val="261363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Effective Alt Text Practices</a:t>
            </a:r>
          </a:p>
        </p:txBody>
      </p:sp>
      <p:sp>
        <p:nvSpPr>
          <p:cNvPr id="2" name="Content Placeholder 1"/>
          <p:cNvSpPr>
            <a:spLocks noGrp="1"/>
          </p:cNvSpPr>
          <p:nvPr>
            <p:ph sz="half" idx="2"/>
          </p:nvPr>
        </p:nvSpPr>
        <p:spPr>
          <a:xfrm>
            <a:off x="5751870" y="1203782"/>
            <a:ext cx="6294259" cy="5438634"/>
          </a:xfrm>
        </p:spPr>
        <p:txBody>
          <a:bodyPr>
            <a:normAutofit lnSpcReduction="10000"/>
          </a:bodyPr>
          <a:lstStyle/>
          <a:p>
            <a:pPr marL="342900" lvl="0" indent="-342900">
              <a:buFont typeface="Arial" panose="020B0604020202020204" pitchFamily="34" charset="0"/>
              <a:buChar char="•"/>
            </a:pPr>
            <a:r>
              <a:rPr lang="en-US" dirty="0">
                <a:solidFill>
                  <a:schemeClr val="bg1"/>
                </a:solidFill>
              </a:rPr>
              <a:t>Review captions before writing your alt text. If the caption does not summarize the information, then write alt text that does to fill in the blanks. </a:t>
            </a:r>
          </a:p>
          <a:p>
            <a:pPr marL="342900" lvl="0" indent="-342900">
              <a:buFont typeface="Arial" panose="020B0604020202020204" pitchFamily="34" charset="0"/>
              <a:buChar char="•"/>
            </a:pPr>
            <a:r>
              <a:rPr lang="en-US" dirty="0">
                <a:solidFill>
                  <a:schemeClr val="bg1"/>
                </a:solidFill>
              </a:rPr>
              <a:t>Alt text should have proper capitalization, subject/verb agreement, usage of articles such as a/an, spacing, grammar, spelling, and punctuation. </a:t>
            </a:r>
          </a:p>
          <a:p>
            <a:pPr marL="342900" lvl="0" indent="-342900">
              <a:buFont typeface="Arial" panose="020B0604020202020204" pitchFamily="34" charset="0"/>
              <a:buChar char="•"/>
            </a:pPr>
            <a:r>
              <a:rPr lang="en-US" dirty="0">
                <a:solidFill>
                  <a:schemeClr val="bg1"/>
                </a:solidFill>
              </a:rPr>
              <a:t>Do not include hard line breaks.</a:t>
            </a:r>
          </a:p>
          <a:p>
            <a:pPr marL="342900" indent="-342900">
              <a:buFont typeface="Arial" panose="020B0604020202020204" pitchFamily="34" charset="0"/>
              <a:buChar char="•"/>
            </a:pPr>
            <a:r>
              <a:rPr lang="en-US" dirty="0">
                <a:solidFill>
                  <a:schemeClr val="bg1"/>
                </a:solidFill>
              </a:rPr>
              <a:t>Avoid using abbreviations if possible.</a:t>
            </a:r>
          </a:p>
          <a:p>
            <a:pPr marL="342900" lvl="0" indent="-342900">
              <a:buFont typeface="Arial" panose="020B0604020202020204" pitchFamily="34" charset="0"/>
              <a:buChar char="•"/>
            </a:pPr>
            <a:r>
              <a:rPr lang="en-US" dirty="0">
                <a:solidFill>
                  <a:schemeClr val="bg1"/>
                </a:solidFill>
              </a:rPr>
              <a:t>Symbols: instead of "&amp;" write out the word "and"; do not use mathematical symbols (ex: write out "divided by," "minus," and "equals").</a:t>
            </a:r>
          </a:p>
        </p:txBody>
      </p:sp>
      <p:pic>
        <p:nvPicPr>
          <p:cNvPr id="6" name="Picture 5" descr="An infographic titled &quot;Universe Infographic Elements&quot; that contains information about the temperatures on various planets, a diagram of the solar system including distances between planets, the components of an astronaut's spacesuit, the cost of the space program, the structure of the Milky Way galaxy, Moon expeditions by various countries, the Moon and Mars Rovers diagrams, a rendering of the Space Station, and a diagram of the Earth's stru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386" y="1160932"/>
            <a:ext cx="5481484" cy="5481484"/>
          </a:xfrm>
          <a:prstGeom prst="rect">
            <a:avLst/>
          </a:prstGeom>
        </p:spPr>
      </p:pic>
    </p:spTree>
    <p:extLst>
      <p:ext uri="{BB962C8B-B14F-4D97-AF65-F5344CB8AC3E}">
        <p14:creationId xmlns:p14="http://schemas.microsoft.com/office/powerpoint/2010/main" val="3741430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41A5-5C76-4E72-88F5-C4B91F2DFBC7}"/>
              </a:ext>
            </a:extLst>
          </p:cNvPr>
          <p:cNvSpPr>
            <a:spLocks noGrp="1"/>
          </p:cNvSpPr>
          <p:nvPr>
            <p:ph type="title"/>
          </p:nvPr>
        </p:nvSpPr>
        <p:spPr/>
        <p:txBody>
          <a:bodyPr/>
          <a:lstStyle/>
          <a:p>
            <a:r>
              <a:rPr lang="en-US" dirty="0"/>
              <a:t>Example 1: Alternative Text</a:t>
            </a:r>
          </a:p>
        </p:txBody>
      </p:sp>
      <p:sp>
        <p:nvSpPr>
          <p:cNvPr id="4" name="Content Placeholder 3">
            <a:extLst>
              <a:ext uri="{FF2B5EF4-FFF2-40B4-BE49-F238E27FC236}">
                <a16:creationId xmlns:a16="http://schemas.microsoft.com/office/drawing/2014/main" id="{7B8E7984-0185-4184-AD96-2D9D1E359495}"/>
              </a:ext>
            </a:extLst>
          </p:cNvPr>
          <p:cNvSpPr>
            <a:spLocks noGrp="1"/>
          </p:cNvSpPr>
          <p:nvPr>
            <p:ph sz="half" idx="2"/>
          </p:nvPr>
        </p:nvSpPr>
        <p:spPr>
          <a:xfrm>
            <a:off x="5085907" y="3024554"/>
            <a:ext cx="6111975" cy="1772529"/>
          </a:xfrm>
        </p:spPr>
        <p:txBody>
          <a:bodyPr/>
          <a:lstStyle/>
          <a:p>
            <a:r>
              <a:rPr lang="en-US" sz="2800" dirty="0"/>
              <a:t>Suggested Alt Text for a Simple Image:</a:t>
            </a:r>
          </a:p>
          <a:p>
            <a:r>
              <a:rPr lang="en-US" sz="2800" dirty="0"/>
              <a:t>A tiger wearing a birthday hat.</a:t>
            </a:r>
          </a:p>
        </p:txBody>
      </p:sp>
      <p:pic>
        <p:nvPicPr>
          <p:cNvPr id="2050" name="Picture 2" descr="An example of a simple image.">
            <a:extLst>
              <a:ext uri="{FF2B5EF4-FFF2-40B4-BE49-F238E27FC236}">
                <a16:creationId xmlns:a16="http://schemas.microsoft.com/office/drawing/2014/main" id="{C1ED04F6-8CB7-4CDC-96BB-0585EC26BD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8491" y="1030457"/>
            <a:ext cx="3765176" cy="576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35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41A5-5C76-4E72-88F5-C4B91F2DFBC7}"/>
              </a:ext>
            </a:extLst>
          </p:cNvPr>
          <p:cNvSpPr>
            <a:spLocks noGrp="1"/>
          </p:cNvSpPr>
          <p:nvPr>
            <p:ph type="title"/>
          </p:nvPr>
        </p:nvSpPr>
        <p:spPr/>
        <p:txBody>
          <a:bodyPr/>
          <a:lstStyle/>
          <a:p>
            <a:r>
              <a:rPr lang="en-US" dirty="0"/>
              <a:t>Example 2: Alternative Text</a:t>
            </a:r>
          </a:p>
        </p:txBody>
      </p:sp>
      <p:sp>
        <p:nvSpPr>
          <p:cNvPr id="4" name="Content Placeholder 3">
            <a:extLst>
              <a:ext uri="{FF2B5EF4-FFF2-40B4-BE49-F238E27FC236}">
                <a16:creationId xmlns:a16="http://schemas.microsoft.com/office/drawing/2014/main" id="{7B8E7984-0185-4184-AD96-2D9D1E359495}"/>
              </a:ext>
            </a:extLst>
          </p:cNvPr>
          <p:cNvSpPr>
            <a:spLocks noGrp="1"/>
          </p:cNvSpPr>
          <p:nvPr>
            <p:ph sz="half" idx="2"/>
          </p:nvPr>
        </p:nvSpPr>
        <p:spPr>
          <a:xfrm>
            <a:off x="6084715" y="1969476"/>
            <a:ext cx="5267914" cy="3812345"/>
          </a:xfrm>
        </p:spPr>
        <p:txBody>
          <a:bodyPr/>
          <a:lstStyle/>
          <a:p>
            <a:r>
              <a:rPr lang="en-US" sz="2800" dirty="0"/>
              <a:t>Suggested Alt Text for a Simple Image:</a:t>
            </a:r>
          </a:p>
          <a:p>
            <a:r>
              <a:rPr lang="en-US" sz="2800" dirty="0"/>
              <a:t>A large </a:t>
            </a:r>
            <a:r>
              <a:rPr lang="en-US" sz="2800" dirty="0" smtClean="0"/>
              <a:t>waterfall </a:t>
            </a:r>
            <a:r>
              <a:rPr lang="en-US" sz="2800" dirty="0"/>
              <a:t>flows from a tall cliff into a body of water. Moss and other green plants overlay the cliff and nearby rocks.</a:t>
            </a:r>
          </a:p>
        </p:txBody>
      </p:sp>
      <p:pic>
        <p:nvPicPr>
          <p:cNvPr id="1026" name="Picture 2" descr="An example of a simple image.">
            <a:extLst>
              <a:ext uri="{FF2B5EF4-FFF2-40B4-BE49-F238E27FC236}">
                <a16:creationId xmlns:a16="http://schemas.microsoft.com/office/drawing/2014/main" id="{21C41C17-9243-469B-AD4D-A52AB91708B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2619" y="1969476"/>
            <a:ext cx="5707103" cy="381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29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DC09-CC2E-4DCB-8A16-6577276CA676}"/>
              </a:ext>
            </a:extLst>
          </p:cNvPr>
          <p:cNvSpPr>
            <a:spLocks noGrp="1"/>
          </p:cNvSpPr>
          <p:nvPr>
            <p:ph type="title"/>
          </p:nvPr>
        </p:nvSpPr>
        <p:spPr/>
        <p:txBody>
          <a:bodyPr/>
          <a:lstStyle/>
          <a:p>
            <a:r>
              <a:rPr lang="en-US" dirty="0"/>
              <a:t>Example 3: Alternative Text</a:t>
            </a:r>
          </a:p>
        </p:txBody>
      </p:sp>
      <p:sp>
        <p:nvSpPr>
          <p:cNvPr id="4" name="Content Placeholder 3">
            <a:extLst>
              <a:ext uri="{FF2B5EF4-FFF2-40B4-BE49-F238E27FC236}">
                <a16:creationId xmlns:a16="http://schemas.microsoft.com/office/drawing/2014/main" id="{26E87A48-79C0-4D92-AAA2-6414652A8FDF}"/>
              </a:ext>
            </a:extLst>
          </p:cNvPr>
          <p:cNvSpPr>
            <a:spLocks noGrp="1"/>
          </p:cNvSpPr>
          <p:nvPr>
            <p:ph sz="half" idx="2"/>
          </p:nvPr>
        </p:nvSpPr>
        <p:spPr>
          <a:xfrm>
            <a:off x="7687734" y="2486650"/>
            <a:ext cx="4199468" cy="3735228"/>
          </a:xfrm>
        </p:spPr>
        <p:txBody>
          <a:bodyPr/>
          <a:lstStyle/>
          <a:p>
            <a:r>
              <a:rPr lang="en-US" dirty="0"/>
              <a:t>Suggested Alt Text for a Complex Image:</a:t>
            </a:r>
          </a:p>
          <a:p>
            <a:r>
              <a:rPr lang="en-US" dirty="0"/>
              <a:t>A flow chart of the magnetic force. Magnetic force is caused by </a:t>
            </a:r>
            <a:r>
              <a:rPr lang="en-US" dirty="0" smtClean="0"/>
              <a:t>a moving </a:t>
            </a:r>
            <a:r>
              <a:rPr lang="en-US" dirty="0"/>
              <a:t>charge and is visualized as a field. The field’s orientation can be determined by grip rule.</a:t>
            </a:r>
          </a:p>
        </p:txBody>
      </p:sp>
      <p:pic>
        <p:nvPicPr>
          <p:cNvPr id="7" name="Picture 6" descr="An example of a flow chart.">
            <a:extLst>
              <a:ext uri="{FF2B5EF4-FFF2-40B4-BE49-F238E27FC236}">
                <a16:creationId xmlns:a16="http://schemas.microsoft.com/office/drawing/2014/main" id="{FF931E63-C106-4BE6-876B-ECD9E06F1A92}"/>
              </a:ext>
            </a:extLst>
          </p:cNvPr>
          <p:cNvPicPr>
            <a:picLocks noChangeAspect="1"/>
          </p:cNvPicPr>
          <p:nvPr/>
        </p:nvPicPr>
        <p:blipFill>
          <a:blip r:embed="rId2"/>
          <a:stretch>
            <a:fillRect/>
          </a:stretch>
        </p:blipFill>
        <p:spPr>
          <a:xfrm>
            <a:off x="707035" y="2486650"/>
            <a:ext cx="6877017" cy="2879751"/>
          </a:xfrm>
          <a:prstGeom prst="rect">
            <a:avLst/>
          </a:prstGeom>
        </p:spPr>
      </p:pic>
    </p:spTree>
    <p:extLst>
      <p:ext uri="{BB962C8B-B14F-4D97-AF65-F5344CB8AC3E}">
        <p14:creationId xmlns:p14="http://schemas.microsoft.com/office/powerpoint/2010/main" val="259527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79945-B378-4A54-989A-6874FAAC9068}"/>
              </a:ext>
            </a:extLst>
          </p:cNvPr>
          <p:cNvSpPr>
            <a:spLocks noGrp="1"/>
          </p:cNvSpPr>
          <p:nvPr>
            <p:ph type="title"/>
          </p:nvPr>
        </p:nvSpPr>
        <p:spPr/>
        <p:txBody>
          <a:bodyPr/>
          <a:lstStyle/>
          <a:p>
            <a:r>
              <a:rPr lang="en-US" dirty="0"/>
              <a:t>Adding Metadata</a:t>
            </a:r>
          </a:p>
        </p:txBody>
      </p:sp>
      <p:sp>
        <p:nvSpPr>
          <p:cNvPr id="3" name="Content Placeholder 2">
            <a:extLst>
              <a:ext uri="{FF2B5EF4-FFF2-40B4-BE49-F238E27FC236}">
                <a16:creationId xmlns:a16="http://schemas.microsoft.com/office/drawing/2014/main" id="{B7C83B59-5C17-4C14-84D8-A30ACBF68874}"/>
              </a:ext>
            </a:extLst>
          </p:cNvPr>
          <p:cNvSpPr>
            <a:spLocks noGrp="1"/>
          </p:cNvSpPr>
          <p:nvPr>
            <p:ph idx="1"/>
          </p:nvPr>
        </p:nvSpPr>
        <p:spPr>
          <a:xfrm>
            <a:off x="673100" y="1204686"/>
            <a:ext cx="4343399" cy="5252573"/>
          </a:xfrm>
        </p:spPr>
        <p:txBody>
          <a:bodyPr/>
          <a:lstStyle/>
          <a:p>
            <a:r>
              <a:rPr lang="en-US" sz="2800" dirty="0">
                <a:cs typeface="Avenir Book"/>
              </a:rPr>
              <a:t>By clicking on the File tab and viewing the Document Properties, you can edit information such as </a:t>
            </a:r>
            <a:r>
              <a:rPr lang="en-US" sz="2800" b="1" dirty="0">
                <a:cs typeface="Avenir Book"/>
              </a:rPr>
              <a:t>Author</a:t>
            </a:r>
            <a:r>
              <a:rPr lang="en-US" sz="2800" dirty="0">
                <a:cs typeface="Avenir Book"/>
              </a:rPr>
              <a:t>, </a:t>
            </a:r>
            <a:r>
              <a:rPr lang="en-US" sz="2800" b="1" dirty="0">
                <a:cs typeface="Avenir Book"/>
              </a:rPr>
              <a:t>Title</a:t>
            </a:r>
            <a:r>
              <a:rPr lang="en-US" sz="2800" dirty="0">
                <a:cs typeface="Avenir Book"/>
              </a:rPr>
              <a:t>, </a:t>
            </a:r>
            <a:r>
              <a:rPr lang="en-US" sz="2800" b="1" dirty="0">
                <a:cs typeface="Avenir Book"/>
              </a:rPr>
              <a:t>Subject Tags</a:t>
            </a:r>
            <a:r>
              <a:rPr lang="en-US" sz="2800" dirty="0">
                <a:cs typeface="Avenir Book"/>
              </a:rPr>
              <a:t>, or </a:t>
            </a:r>
            <a:r>
              <a:rPr lang="en-US" sz="2800" b="1" dirty="0">
                <a:cs typeface="Avenir Book"/>
              </a:rPr>
              <a:t>Comments</a:t>
            </a:r>
            <a:r>
              <a:rPr lang="en-US" sz="2800" dirty="0">
                <a:cs typeface="Avenir Book"/>
              </a:rPr>
              <a:t> to provide further information about what the document contains. This data will be retained if you save as an accessible PDF.</a:t>
            </a:r>
          </a:p>
        </p:txBody>
      </p:sp>
      <p:pic>
        <p:nvPicPr>
          <p:cNvPr id="4" name="Picture 2" descr="A screenshot of the document properties in Microsoft Word.">
            <a:extLst>
              <a:ext uri="{FF2B5EF4-FFF2-40B4-BE49-F238E27FC236}">
                <a16:creationId xmlns:a16="http://schemas.microsoft.com/office/drawing/2014/main" id="{5EAEBE8F-E11F-47D7-8511-A9B2696DB1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0" y="1204686"/>
            <a:ext cx="4044950" cy="5252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093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568E8-CEB9-4401-9379-5FBEB8E4E848}"/>
              </a:ext>
            </a:extLst>
          </p:cNvPr>
          <p:cNvSpPr>
            <a:spLocks noGrp="1"/>
          </p:cNvSpPr>
          <p:nvPr>
            <p:ph type="title"/>
          </p:nvPr>
        </p:nvSpPr>
        <p:spPr/>
        <p:txBody>
          <a:bodyPr/>
          <a:lstStyle/>
          <a:p>
            <a:r>
              <a:rPr lang="en-US" dirty="0"/>
              <a:t>CIDI’s Products and Services</a:t>
            </a:r>
          </a:p>
        </p:txBody>
      </p:sp>
      <p:sp>
        <p:nvSpPr>
          <p:cNvPr id="5" name="Content Placeholder 4">
            <a:extLst>
              <a:ext uri="{FF2B5EF4-FFF2-40B4-BE49-F238E27FC236}">
                <a16:creationId xmlns:a16="http://schemas.microsoft.com/office/drawing/2014/main" id="{116BB057-A22E-4CC9-94CB-46C5EA5D1724}"/>
              </a:ext>
            </a:extLst>
          </p:cNvPr>
          <p:cNvSpPr>
            <a:spLocks noGrp="1"/>
          </p:cNvSpPr>
          <p:nvPr>
            <p:ph idx="1"/>
          </p:nvPr>
        </p:nvSpPr>
        <p:spPr>
          <a:xfrm>
            <a:off x="206477" y="1397270"/>
            <a:ext cx="11665976" cy="5444068"/>
          </a:xfrm>
        </p:spPr>
        <p:txBody>
          <a:bodyPr/>
          <a:lstStyle/>
          <a:p>
            <a:pPr marL="342900" indent="-342900">
              <a:buFont typeface="Arial" panose="020B0604020202020204" pitchFamily="34" charset="0"/>
              <a:buChar char="•"/>
            </a:pPr>
            <a:r>
              <a:rPr lang="en-US" sz="2200" dirty="0"/>
              <a:t>E-Text Services: we transform textbooks, supplements, journals, brochures, manuals – basically any print material – into a variety of accessible electronic formats, including PDF, DOC, EPUB, DAISY, HMTL, and PowerPoint files.</a:t>
            </a:r>
          </a:p>
          <a:p>
            <a:pPr marL="342900" indent="-342900">
              <a:buFont typeface="Arial" panose="020B0604020202020204" pitchFamily="34" charset="0"/>
              <a:buChar char="•"/>
            </a:pPr>
            <a:r>
              <a:rPr lang="en-US" sz="2200" dirty="0"/>
              <a:t>Braille Services produce timely, cost-effective, high-quality electronic and embossed Braille and custom tactile graphics.</a:t>
            </a:r>
          </a:p>
          <a:p>
            <a:pPr marL="342900" indent="-342900">
              <a:buFont typeface="Arial" panose="020B0604020202020204" pitchFamily="34" charset="0"/>
              <a:buChar char="•"/>
            </a:pPr>
            <a:r>
              <a:rPr lang="en-US" sz="2200" dirty="0"/>
              <a:t>Captioning and Described Media Services make classroom lectures, meetings, labs, or webinars fully accessible for deaf or hard-of-hearing and provide post-production transcripts, captioning, and described video.</a:t>
            </a:r>
          </a:p>
          <a:p>
            <a:pPr marL="342900" indent="-342900">
              <a:buFont typeface="Arial" panose="020B0604020202020204" pitchFamily="34" charset="0"/>
              <a:buChar char="•"/>
            </a:pPr>
            <a:r>
              <a:rPr lang="en-US" sz="2200" dirty="0"/>
              <a:t>Certified Assistive Technology Team conducts on-site and remote assessments, and offer demonstrations, training, and assistive technology for education, work, and daily living environments. </a:t>
            </a:r>
          </a:p>
          <a:p>
            <a:pPr marL="342900" indent="-342900">
              <a:buFont typeface="Arial" panose="020B0604020202020204" pitchFamily="34" charset="0"/>
              <a:buChar char="•"/>
            </a:pPr>
            <a:r>
              <a:rPr lang="en-US" sz="2200" dirty="0"/>
              <a:t>ICT Accessibility Compliance Consultations focus on the accessibility needs of organizations, offering technical assistance, customer support, and evaluation of overall website accessibility.</a:t>
            </a:r>
          </a:p>
        </p:txBody>
      </p:sp>
    </p:spTree>
    <p:extLst>
      <p:ext uri="{BB962C8B-B14F-4D97-AF65-F5344CB8AC3E}">
        <p14:creationId xmlns:p14="http://schemas.microsoft.com/office/powerpoint/2010/main" val="568808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12FCD-F86E-4697-85C8-2542B8E0B472}"/>
              </a:ext>
            </a:extLst>
          </p:cNvPr>
          <p:cNvSpPr>
            <a:spLocks noGrp="1"/>
          </p:cNvSpPr>
          <p:nvPr>
            <p:ph type="title"/>
          </p:nvPr>
        </p:nvSpPr>
        <p:spPr/>
        <p:txBody>
          <a:bodyPr/>
          <a:lstStyle/>
          <a:p>
            <a:r>
              <a:rPr lang="en-US" dirty="0"/>
              <a:t>Check Accessibility</a:t>
            </a:r>
          </a:p>
        </p:txBody>
      </p:sp>
      <p:sp>
        <p:nvSpPr>
          <p:cNvPr id="3" name="Content Placeholder 2">
            <a:extLst>
              <a:ext uri="{FF2B5EF4-FFF2-40B4-BE49-F238E27FC236}">
                <a16:creationId xmlns:a16="http://schemas.microsoft.com/office/drawing/2014/main" id="{FAF958F2-A969-4B00-9DCB-897A3BD9CF6E}"/>
              </a:ext>
            </a:extLst>
          </p:cNvPr>
          <p:cNvSpPr>
            <a:spLocks noGrp="1"/>
          </p:cNvSpPr>
          <p:nvPr>
            <p:ph idx="1"/>
          </p:nvPr>
        </p:nvSpPr>
        <p:spPr>
          <a:xfrm>
            <a:off x="313186" y="1412019"/>
            <a:ext cx="8152388" cy="5210007"/>
          </a:xfrm>
        </p:spPr>
        <p:txBody>
          <a:bodyPr/>
          <a:lstStyle/>
          <a:p>
            <a:pPr marL="457200" indent="-457200">
              <a:buFont typeface="Arial" panose="020B0604020202020204" pitchFamily="34" charset="0"/>
              <a:buChar char="•"/>
            </a:pPr>
            <a:r>
              <a:rPr lang="en-US" sz="3200" dirty="0"/>
              <a:t>Save your document as a .docx file.</a:t>
            </a:r>
          </a:p>
          <a:p>
            <a:pPr marL="457200" indent="-457200">
              <a:buFont typeface="Arial" panose="020B0604020202020204" pitchFamily="34" charset="0"/>
              <a:buChar char="•"/>
            </a:pPr>
            <a:r>
              <a:rPr lang="en-US" sz="3200" dirty="0"/>
              <a:t>Go to the </a:t>
            </a:r>
            <a:r>
              <a:rPr lang="en-US" sz="3200" b="1" dirty="0"/>
              <a:t>File</a:t>
            </a:r>
            <a:r>
              <a:rPr lang="en-US" sz="3200" dirty="0"/>
              <a:t> tab and click on </a:t>
            </a:r>
            <a:r>
              <a:rPr lang="en-US" sz="3200" b="1" dirty="0"/>
              <a:t>Check for Issues</a:t>
            </a:r>
            <a:r>
              <a:rPr lang="en-US" sz="3200" dirty="0"/>
              <a:t>, and select </a:t>
            </a:r>
            <a:r>
              <a:rPr lang="en-US" sz="3200" b="1" dirty="0"/>
              <a:t>Check Accessibility</a:t>
            </a:r>
            <a:r>
              <a:rPr lang="en-US" sz="3200" dirty="0"/>
              <a:t>. </a:t>
            </a:r>
          </a:p>
          <a:p>
            <a:pPr marL="457200" indent="-457200">
              <a:buFont typeface="Arial" panose="020B0604020202020204" pitchFamily="34" charset="0"/>
              <a:buChar char="•"/>
            </a:pPr>
            <a:r>
              <a:rPr lang="en-US" sz="3200" dirty="0"/>
              <a:t>The accessibility checker will open in a separate pane and list all accessibility issues with links to each potential problem.</a:t>
            </a:r>
          </a:p>
          <a:p>
            <a:pPr marL="457200" indent="-457200">
              <a:buFont typeface="Arial" panose="020B0604020202020204" pitchFamily="34" charset="0"/>
              <a:buChar char="•"/>
            </a:pPr>
            <a:r>
              <a:rPr lang="en-US" sz="3200" dirty="0"/>
              <a:t>Additional information appears below, instructing you on why this might cause a problem and how to fix the issue.</a:t>
            </a:r>
          </a:p>
        </p:txBody>
      </p:sp>
      <p:pic>
        <p:nvPicPr>
          <p:cNvPr id="4" name="Picture 3" descr="A screenshot of the Accessibility Checker which illustrates clicking the error and viewing additional information about the error."/>
          <p:cNvPicPr>
            <a:picLocks noChangeAspect="1"/>
          </p:cNvPicPr>
          <p:nvPr/>
        </p:nvPicPr>
        <p:blipFill>
          <a:blip r:embed="rId2"/>
          <a:stretch>
            <a:fillRect/>
          </a:stretch>
        </p:blipFill>
        <p:spPr>
          <a:xfrm>
            <a:off x="8877956" y="1290484"/>
            <a:ext cx="2890002" cy="5065076"/>
          </a:xfrm>
          <a:prstGeom prst="rect">
            <a:avLst/>
          </a:prstGeom>
        </p:spPr>
      </p:pic>
    </p:spTree>
    <p:extLst>
      <p:ext uri="{BB962C8B-B14F-4D97-AF65-F5344CB8AC3E}">
        <p14:creationId xmlns:p14="http://schemas.microsoft.com/office/powerpoint/2010/main" val="2958428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BC6B-CDC0-45A3-AD6E-FCB0E9FA6979}"/>
              </a:ext>
            </a:extLst>
          </p:cNvPr>
          <p:cNvSpPr>
            <a:spLocks noGrp="1"/>
          </p:cNvSpPr>
          <p:nvPr>
            <p:ph type="title"/>
          </p:nvPr>
        </p:nvSpPr>
        <p:spPr/>
        <p:txBody>
          <a:bodyPr/>
          <a:lstStyle/>
          <a:p>
            <a:r>
              <a:rPr lang="en-US" dirty="0"/>
              <a:t>Saving as an Accessible PDF</a:t>
            </a:r>
          </a:p>
        </p:txBody>
      </p:sp>
      <p:sp>
        <p:nvSpPr>
          <p:cNvPr id="3" name="Content Placeholder 2">
            <a:extLst>
              <a:ext uri="{FF2B5EF4-FFF2-40B4-BE49-F238E27FC236}">
                <a16:creationId xmlns:a16="http://schemas.microsoft.com/office/drawing/2014/main" id="{C36215D3-44D2-4C91-84DA-A2ABCE0F78D2}"/>
              </a:ext>
            </a:extLst>
          </p:cNvPr>
          <p:cNvSpPr>
            <a:spLocks noGrp="1"/>
          </p:cNvSpPr>
          <p:nvPr>
            <p:ph idx="1"/>
          </p:nvPr>
        </p:nvSpPr>
        <p:spPr>
          <a:xfrm>
            <a:off x="1062939" y="2069914"/>
            <a:ext cx="5933394" cy="2924117"/>
          </a:xfrm>
        </p:spPr>
        <p:txBody>
          <a:bodyPr/>
          <a:lstStyle/>
          <a:p>
            <a:r>
              <a:rPr lang="en-US" dirty="0"/>
              <a:t>MS Word 2010 includes the option to save and retain accessible formatting including headings and alt text when the doc is saved as a PDF. </a:t>
            </a:r>
          </a:p>
          <a:p>
            <a:r>
              <a:rPr lang="en-US" dirty="0"/>
              <a:t>To export your Word doc to an accessible PDF format, go to  File &gt; Save As Adobe PDF &gt; and then click Options.</a:t>
            </a:r>
          </a:p>
        </p:txBody>
      </p:sp>
      <p:pic>
        <p:nvPicPr>
          <p:cNvPr id="8" name="Picture 7" descr="Option to Save as Adobe PDF.">
            <a:extLst>
              <a:ext uri="{FF2B5EF4-FFF2-40B4-BE49-F238E27FC236}">
                <a16:creationId xmlns:a16="http://schemas.microsoft.com/office/drawing/2014/main" id="{D531793D-EC1C-4502-BC7F-2446C809FCAE}"/>
              </a:ext>
            </a:extLst>
          </p:cNvPr>
          <p:cNvPicPr>
            <a:picLocks noChangeAspect="1"/>
          </p:cNvPicPr>
          <p:nvPr/>
        </p:nvPicPr>
        <p:blipFill>
          <a:blip r:embed="rId2"/>
          <a:stretch>
            <a:fillRect/>
          </a:stretch>
        </p:blipFill>
        <p:spPr>
          <a:xfrm>
            <a:off x="7586590" y="1542244"/>
            <a:ext cx="1782494" cy="4495555"/>
          </a:xfrm>
          <a:prstGeom prst="rect">
            <a:avLst/>
          </a:prstGeom>
        </p:spPr>
      </p:pic>
    </p:spTree>
    <p:extLst>
      <p:ext uri="{BB962C8B-B14F-4D97-AF65-F5344CB8AC3E}">
        <p14:creationId xmlns:p14="http://schemas.microsoft.com/office/powerpoint/2010/main" val="4054165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3DE8-EDC9-48BB-8B2B-99D39070C6B7}"/>
              </a:ext>
            </a:extLst>
          </p:cNvPr>
          <p:cNvSpPr>
            <a:spLocks noGrp="1"/>
          </p:cNvSpPr>
          <p:nvPr>
            <p:ph type="title"/>
          </p:nvPr>
        </p:nvSpPr>
        <p:spPr/>
        <p:txBody>
          <a:bodyPr/>
          <a:lstStyle/>
          <a:p>
            <a:r>
              <a:rPr lang="en-US" dirty="0"/>
              <a:t>Accessible PDF Options</a:t>
            </a:r>
          </a:p>
        </p:txBody>
      </p:sp>
      <p:sp>
        <p:nvSpPr>
          <p:cNvPr id="3" name="Content Placeholder 2">
            <a:extLst>
              <a:ext uri="{FF2B5EF4-FFF2-40B4-BE49-F238E27FC236}">
                <a16:creationId xmlns:a16="http://schemas.microsoft.com/office/drawing/2014/main" id="{8CBFDC49-0E85-48E8-9504-37E9FA3331EA}"/>
              </a:ext>
            </a:extLst>
          </p:cNvPr>
          <p:cNvSpPr>
            <a:spLocks noGrp="1"/>
          </p:cNvSpPr>
          <p:nvPr>
            <p:ph sz="half" idx="1"/>
          </p:nvPr>
        </p:nvSpPr>
        <p:spPr>
          <a:xfrm>
            <a:off x="534572" y="1600200"/>
            <a:ext cx="5358229" cy="3509682"/>
          </a:xfrm>
        </p:spPr>
        <p:txBody>
          <a:bodyPr/>
          <a:lstStyle/>
          <a:p>
            <a:pPr lvl="0">
              <a:spcAft>
                <a:spcPts val="0"/>
              </a:spcAft>
            </a:pPr>
            <a:r>
              <a:rPr lang="en-US" dirty="0">
                <a:solidFill>
                  <a:srgbClr val="2C2F2F"/>
                </a:solidFill>
              </a:rPr>
              <a:t>In the dialog box:</a:t>
            </a:r>
          </a:p>
          <a:p>
            <a:pPr marL="342900" lvl="0" indent="-342900">
              <a:spcAft>
                <a:spcPts val="0"/>
              </a:spcAft>
              <a:buFont typeface="Arial" panose="020B0604020202020204" pitchFamily="34" charset="0"/>
              <a:buChar char="•"/>
            </a:pPr>
            <a:r>
              <a:rPr lang="en-US" sz="2000" dirty="0">
                <a:solidFill>
                  <a:srgbClr val="2C2F2F"/>
                </a:solidFill>
              </a:rPr>
              <a:t>Check box to convert document information.</a:t>
            </a:r>
          </a:p>
          <a:p>
            <a:pPr marL="342900" lvl="0" indent="-342900">
              <a:spcAft>
                <a:spcPts val="0"/>
              </a:spcAft>
              <a:buFont typeface="Arial" panose="020B0604020202020204" pitchFamily="34" charset="0"/>
              <a:buChar char="•"/>
            </a:pPr>
            <a:r>
              <a:rPr lang="en-US" sz="2000" dirty="0">
                <a:solidFill>
                  <a:srgbClr val="2C2F2F"/>
                </a:solidFill>
              </a:rPr>
              <a:t>Check box to enable accessibility and reflow with tagged Adobe PDF</a:t>
            </a:r>
          </a:p>
          <a:p>
            <a:pPr marL="342900" lvl="0" indent="-342900">
              <a:spcAft>
                <a:spcPts val="0"/>
              </a:spcAft>
              <a:buFont typeface="Arial" panose="020B0604020202020204" pitchFamily="34" charset="0"/>
              <a:buChar char="•"/>
            </a:pPr>
            <a:r>
              <a:rPr lang="en-US" sz="2000" dirty="0">
                <a:solidFill>
                  <a:srgbClr val="2C2F2F"/>
                </a:solidFill>
              </a:rPr>
              <a:t>Check box to create bookmarks (convert Word headings to bookmarks)</a:t>
            </a:r>
          </a:p>
          <a:p>
            <a:pPr marL="342900" lvl="0" indent="-342900">
              <a:spcAft>
                <a:spcPts val="0"/>
              </a:spcAft>
              <a:buFont typeface="Arial" panose="020B0604020202020204" pitchFamily="34" charset="0"/>
              <a:buChar char="•"/>
            </a:pPr>
            <a:r>
              <a:rPr lang="en-US" sz="2000" dirty="0">
                <a:solidFill>
                  <a:srgbClr val="2C2F2F"/>
                </a:solidFill>
              </a:rPr>
              <a:t>Check to convert comments (if applicable)</a:t>
            </a:r>
          </a:p>
          <a:p>
            <a:pPr marL="342900" lvl="0" indent="-342900">
              <a:spcAft>
                <a:spcPts val="0"/>
              </a:spcAft>
              <a:buFont typeface="Arial" panose="020B0604020202020204" pitchFamily="34" charset="0"/>
              <a:buChar char="•"/>
            </a:pPr>
            <a:r>
              <a:rPr lang="en-US" sz="2000" dirty="0">
                <a:solidFill>
                  <a:srgbClr val="2C2F2F"/>
                </a:solidFill>
              </a:rPr>
              <a:t>Select all pages from page range</a:t>
            </a:r>
          </a:p>
        </p:txBody>
      </p:sp>
      <p:pic>
        <p:nvPicPr>
          <p:cNvPr id="4" name="Picture 3" descr="Screenshot of settings to choose when converting from Word doc to PDF.">
            <a:extLst>
              <a:ext uri="{FF2B5EF4-FFF2-40B4-BE49-F238E27FC236}">
                <a16:creationId xmlns:a16="http://schemas.microsoft.com/office/drawing/2014/main" id="{1182A040-7CDC-4A1C-8A4F-0062244EF244}"/>
              </a:ext>
            </a:extLst>
          </p:cNvPr>
          <p:cNvPicPr>
            <a:picLocks noChangeAspect="1"/>
          </p:cNvPicPr>
          <p:nvPr/>
        </p:nvPicPr>
        <p:blipFill>
          <a:blip r:embed="rId2"/>
          <a:stretch>
            <a:fillRect/>
          </a:stretch>
        </p:blipFill>
        <p:spPr>
          <a:xfrm>
            <a:off x="6588149" y="1600200"/>
            <a:ext cx="3686175" cy="4114800"/>
          </a:xfrm>
          <a:prstGeom prst="rect">
            <a:avLst/>
          </a:prstGeom>
        </p:spPr>
      </p:pic>
    </p:spTree>
    <p:extLst>
      <p:ext uri="{BB962C8B-B14F-4D97-AF65-F5344CB8AC3E}">
        <p14:creationId xmlns:p14="http://schemas.microsoft.com/office/powerpoint/2010/main" val="2357816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8C827-38F1-4404-880E-FD2BC9440080}"/>
              </a:ext>
            </a:extLst>
          </p:cNvPr>
          <p:cNvSpPr>
            <a:spLocks noGrp="1"/>
          </p:cNvSpPr>
          <p:nvPr>
            <p:ph type="title"/>
          </p:nvPr>
        </p:nvSpPr>
        <p:spPr/>
        <p:txBody>
          <a:bodyPr/>
          <a:lstStyle/>
          <a:p>
            <a:r>
              <a:rPr lang="en-US" dirty="0"/>
              <a:t>PDF Accessibility</a:t>
            </a:r>
          </a:p>
        </p:txBody>
      </p:sp>
      <p:sp>
        <p:nvSpPr>
          <p:cNvPr id="3" name="Content Placeholder 2">
            <a:extLst>
              <a:ext uri="{FF2B5EF4-FFF2-40B4-BE49-F238E27FC236}">
                <a16:creationId xmlns:a16="http://schemas.microsoft.com/office/drawing/2014/main" id="{D98073D5-BF87-4E4D-9820-29F6342B15B7}"/>
              </a:ext>
            </a:extLst>
          </p:cNvPr>
          <p:cNvSpPr>
            <a:spLocks noGrp="1"/>
          </p:cNvSpPr>
          <p:nvPr>
            <p:ph sz="half" idx="1"/>
          </p:nvPr>
        </p:nvSpPr>
        <p:spPr>
          <a:xfrm>
            <a:off x="110709" y="991352"/>
            <a:ext cx="8977873" cy="5866647"/>
          </a:xfrm>
        </p:spPr>
        <p:txBody>
          <a:bodyPr/>
          <a:lstStyle/>
          <a:p>
            <a:pPr marL="385763" indent="-385763">
              <a:buFont typeface="+mj-lt"/>
              <a:buAutoNum type="arabicPeriod"/>
            </a:pPr>
            <a:r>
              <a:rPr lang="en-US" sz="2300" dirty="0"/>
              <a:t>Save as PDF from MS Word to retain accessibility features.</a:t>
            </a:r>
          </a:p>
          <a:p>
            <a:pPr marL="385763" indent="-385763">
              <a:buFont typeface="+mj-lt"/>
              <a:buAutoNum type="arabicPeriod"/>
            </a:pPr>
            <a:r>
              <a:rPr lang="en-US" sz="2300" dirty="0"/>
              <a:t>Text is accessible and highlights in proper reading order.</a:t>
            </a:r>
          </a:p>
          <a:p>
            <a:pPr marL="385763" indent="-385763">
              <a:buFont typeface="+mj-lt"/>
              <a:buAutoNum type="arabicPeriod"/>
            </a:pPr>
            <a:r>
              <a:rPr lang="en-US" sz="2300" dirty="0"/>
              <a:t>Bookmarks provide organization and easy navigation.</a:t>
            </a:r>
          </a:p>
          <a:p>
            <a:pPr marL="385763" indent="-385763">
              <a:buFont typeface="+mj-lt"/>
              <a:buAutoNum type="arabicPeriod"/>
            </a:pPr>
            <a:r>
              <a:rPr lang="en-US" sz="2300" dirty="0"/>
              <a:t>Pagination is clear and navigable.</a:t>
            </a:r>
          </a:p>
          <a:p>
            <a:pPr marL="385763" indent="-385763">
              <a:buFont typeface="+mj-lt"/>
              <a:buAutoNum type="arabicPeriod"/>
            </a:pPr>
            <a:r>
              <a:rPr lang="en-US" sz="2300" dirty="0"/>
              <a:t>Tags are present, or the file is autotagged.</a:t>
            </a:r>
          </a:p>
          <a:p>
            <a:pPr marL="385763" indent="-385763">
              <a:buFont typeface="+mj-lt"/>
              <a:buAutoNum type="arabicPeriod"/>
            </a:pPr>
            <a:r>
              <a:rPr lang="en-US" sz="2300" dirty="0"/>
              <a:t>File size is manageable, ideally under 25 MB.</a:t>
            </a:r>
          </a:p>
          <a:p>
            <a:pPr marL="385763" indent="-385763">
              <a:buFont typeface="+mj-lt"/>
              <a:buAutoNum type="arabicPeriod"/>
            </a:pPr>
            <a:r>
              <a:rPr lang="en-US" sz="2300" dirty="0"/>
              <a:t>File names are clear and contain no symbols.</a:t>
            </a:r>
          </a:p>
          <a:p>
            <a:pPr marL="385763" indent="-385763">
              <a:buFont typeface="+mj-lt"/>
              <a:buAutoNum type="arabicPeriod"/>
            </a:pPr>
            <a:r>
              <a:rPr lang="en-US" sz="2300" dirty="0"/>
              <a:t>Images have alt text descriptions if necessary, using T.U.R.O. tool. </a:t>
            </a:r>
          </a:p>
          <a:p>
            <a:pPr marL="385763" indent="-385763">
              <a:buFont typeface="+mj-lt"/>
              <a:buAutoNum type="arabicPeriod"/>
            </a:pPr>
            <a:r>
              <a:rPr lang="en-US" sz="2300" dirty="0"/>
              <a:t>Avoid inaccessible forms.</a:t>
            </a:r>
          </a:p>
          <a:p>
            <a:pPr marL="385763" indent="-385763">
              <a:buFont typeface="+mj-lt"/>
              <a:buAutoNum type="arabicPeriod"/>
            </a:pPr>
            <a:r>
              <a:rPr lang="en-US" sz="2300" dirty="0"/>
              <a:t>Language and metadata are included in document properties.</a:t>
            </a:r>
          </a:p>
          <a:p>
            <a:pPr marL="385763" indent="-385763">
              <a:buFont typeface="+mj-lt"/>
              <a:buAutoNum type="arabicPeriod"/>
            </a:pPr>
            <a:r>
              <a:rPr lang="en-US" sz="2300" dirty="0"/>
              <a:t>Color contrast is high for ease of reading.</a:t>
            </a:r>
          </a:p>
          <a:p>
            <a:pPr marL="385763" indent="-385763">
              <a:buFont typeface="+mj-lt"/>
              <a:buAutoNum type="arabicPeriod"/>
            </a:pPr>
            <a:r>
              <a:rPr lang="en-US" sz="2300" dirty="0"/>
              <a:t>Check Accessibility</a:t>
            </a:r>
          </a:p>
        </p:txBody>
      </p:sp>
      <p:pic>
        <p:nvPicPr>
          <p:cNvPr id="5" name="Picture 4" descr="The Adobe icon for a PDF file.">
            <a:extLst>
              <a:ext uri="{FF2B5EF4-FFF2-40B4-BE49-F238E27FC236}">
                <a16:creationId xmlns:a16="http://schemas.microsoft.com/office/drawing/2014/main" id="{BADAE5D6-978B-48BE-BF80-7749DD30B5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288" y="1939411"/>
            <a:ext cx="1478937" cy="1478937"/>
          </a:xfrm>
          <a:prstGeom prst="rect">
            <a:avLst/>
          </a:prstGeom>
        </p:spPr>
      </p:pic>
    </p:spTree>
    <p:extLst>
      <p:ext uri="{BB962C8B-B14F-4D97-AF65-F5344CB8AC3E}">
        <p14:creationId xmlns:p14="http://schemas.microsoft.com/office/powerpoint/2010/main" val="3912496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AAE9-F08F-4AAD-A226-5F7CFC1548E6}"/>
              </a:ext>
            </a:extLst>
          </p:cNvPr>
          <p:cNvSpPr>
            <a:spLocks noGrp="1"/>
          </p:cNvSpPr>
          <p:nvPr>
            <p:ph type="title"/>
          </p:nvPr>
        </p:nvSpPr>
        <p:spPr>
          <a:xfrm>
            <a:off x="0" y="0"/>
            <a:ext cx="7687733" cy="991352"/>
          </a:xfrm>
        </p:spPr>
        <p:txBody>
          <a:bodyPr/>
          <a:lstStyle/>
          <a:p>
            <a:r>
              <a:rPr lang="en-US" sz="3600" dirty="0" smtClean="0"/>
              <a:t>Determining PDF Accessibility</a:t>
            </a:r>
            <a:endParaRPr lang="en-US" sz="3600" dirty="0"/>
          </a:p>
        </p:txBody>
      </p:sp>
      <p:sp>
        <p:nvSpPr>
          <p:cNvPr id="3" name="Content Placeholder 2">
            <a:extLst>
              <a:ext uri="{FF2B5EF4-FFF2-40B4-BE49-F238E27FC236}">
                <a16:creationId xmlns:a16="http://schemas.microsoft.com/office/drawing/2014/main" id="{1A084388-E359-4B4D-8E94-5FEB18441DA4}"/>
              </a:ext>
            </a:extLst>
          </p:cNvPr>
          <p:cNvSpPr>
            <a:spLocks noGrp="1"/>
          </p:cNvSpPr>
          <p:nvPr>
            <p:ph sz="half" idx="1"/>
          </p:nvPr>
        </p:nvSpPr>
        <p:spPr>
          <a:xfrm>
            <a:off x="521252" y="1139687"/>
            <a:ext cx="5892801" cy="5718313"/>
          </a:xfrm>
        </p:spPr>
        <p:txBody>
          <a:bodyPr/>
          <a:lstStyle/>
          <a:p>
            <a:pPr marL="342900" indent="-342900">
              <a:buFont typeface="Arial" panose="020B0604020202020204" pitchFamily="34" charset="0"/>
              <a:buChar char="•"/>
            </a:pPr>
            <a:r>
              <a:rPr lang="en-US" sz="2000" dirty="0"/>
              <a:t>If text is not selectable, your file could be an image pdf and would need to be processed through an optical character recognition software.</a:t>
            </a:r>
          </a:p>
          <a:p>
            <a:pPr marL="342900" indent="-342900">
              <a:buFont typeface="Arial" panose="020B0604020202020204" pitchFamily="34" charset="0"/>
              <a:buChar char="•"/>
            </a:pPr>
            <a:r>
              <a:rPr lang="en-US" sz="2000" dirty="0"/>
              <a:t>If text is selectable, left-click some text and drag your cursor to watch the order in which the text highlights. </a:t>
            </a:r>
          </a:p>
          <a:p>
            <a:pPr marL="342900" indent="-342900">
              <a:buFont typeface="Arial" panose="020B0604020202020204" pitchFamily="34" charset="0"/>
              <a:buChar char="•"/>
            </a:pPr>
            <a:r>
              <a:rPr lang="en-US" sz="2000" dirty="0"/>
              <a:t>Check that side-bars and callout text do not interrupt main body text.</a:t>
            </a:r>
          </a:p>
          <a:p>
            <a:pPr marL="342900" indent="-342900">
              <a:buFont typeface="Arial" panose="020B0604020202020204" pitchFamily="34" charset="0"/>
              <a:buChar char="•"/>
            </a:pPr>
            <a:r>
              <a:rPr lang="en-US" sz="2000" dirty="0"/>
              <a:t>Ensure that columns read down.</a:t>
            </a:r>
          </a:p>
          <a:p>
            <a:pPr marL="342900" indent="-342900">
              <a:buFont typeface="Arial" panose="020B0604020202020204" pitchFamily="34" charset="0"/>
              <a:buChar char="•"/>
            </a:pPr>
            <a:r>
              <a:rPr lang="en-US" sz="2000" dirty="0"/>
              <a:t>Ensure that tables read across.</a:t>
            </a:r>
          </a:p>
          <a:p>
            <a:pPr marL="342900" indent="-342900">
              <a:buFont typeface="Arial" panose="020B0604020202020204" pitchFamily="34" charset="0"/>
              <a:buChar char="•"/>
            </a:pPr>
            <a:r>
              <a:rPr lang="en-US" sz="2000" dirty="0"/>
              <a:t>In the following screenshot, text in one column reads downward and does not interrupt the next column. This is good reading order.</a:t>
            </a:r>
          </a:p>
        </p:txBody>
      </p:sp>
      <p:pic>
        <p:nvPicPr>
          <p:cNvPr id="5" name="Content Placeholder 4" descr="A screenshot of text highlighted in a column.">
            <a:extLst>
              <a:ext uri="{FF2B5EF4-FFF2-40B4-BE49-F238E27FC236}">
                <a16:creationId xmlns:a16="http://schemas.microsoft.com/office/drawing/2014/main" id="{828BE652-403D-46AD-941E-F2607E04EB79}"/>
              </a:ext>
            </a:extLst>
          </p:cNvPr>
          <p:cNvPicPr>
            <a:picLocks noGrp="1" noChangeAspect="1"/>
          </p:cNvPicPr>
          <p:nvPr>
            <p:ph sz="half" idx="2"/>
          </p:nvPr>
        </p:nvPicPr>
        <p:blipFill>
          <a:blip r:embed="rId2"/>
          <a:stretch>
            <a:fillRect/>
          </a:stretch>
        </p:blipFill>
        <p:spPr>
          <a:xfrm>
            <a:off x="6361463" y="2941983"/>
            <a:ext cx="5525736" cy="1459361"/>
          </a:xfrm>
          <a:prstGeom prst="rect">
            <a:avLst/>
          </a:prstGeom>
        </p:spPr>
      </p:pic>
    </p:spTree>
    <p:extLst>
      <p:ext uri="{BB962C8B-B14F-4D97-AF65-F5344CB8AC3E}">
        <p14:creationId xmlns:p14="http://schemas.microsoft.com/office/powerpoint/2010/main" val="3996425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380E6-5582-405C-9A88-4F1C3D8EA02D}"/>
              </a:ext>
            </a:extLst>
          </p:cNvPr>
          <p:cNvSpPr>
            <a:spLocks noGrp="1"/>
          </p:cNvSpPr>
          <p:nvPr>
            <p:ph type="title"/>
          </p:nvPr>
        </p:nvSpPr>
        <p:spPr/>
        <p:txBody>
          <a:bodyPr/>
          <a:lstStyle/>
          <a:p>
            <a:r>
              <a:rPr lang="en-US" dirty="0"/>
              <a:t>Adding Bookmarks to a PDF</a:t>
            </a:r>
          </a:p>
        </p:txBody>
      </p:sp>
      <p:sp>
        <p:nvSpPr>
          <p:cNvPr id="3" name="Content Placeholder 2">
            <a:extLst>
              <a:ext uri="{FF2B5EF4-FFF2-40B4-BE49-F238E27FC236}">
                <a16:creationId xmlns:a16="http://schemas.microsoft.com/office/drawing/2014/main" id="{AE0F9BCC-CE94-4F7E-8723-33F74F71F4E9}"/>
              </a:ext>
            </a:extLst>
          </p:cNvPr>
          <p:cNvSpPr>
            <a:spLocks noGrp="1"/>
          </p:cNvSpPr>
          <p:nvPr>
            <p:ph sz="half" idx="1"/>
          </p:nvPr>
        </p:nvSpPr>
        <p:spPr>
          <a:xfrm>
            <a:off x="0" y="1358678"/>
            <a:ext cx="5005210" cy="5204353"/>
          </a:xfrm>
        </p:spPr>
        <p:txBody>
          <a:bodyPr/>
          <a:lstStyle/>
          <a:p>
            <a:pPr marL="342900" indent="-342900">
              <a:buFont typeface="Arial" panose="020B0604020202020204" pitchFamily="34" charset="0"/>
              <a:buChar char="•"/>
            </a:pPr>
            <a:r>
              <a:rPr lang="en-US" sz="2600" dirty="0"/>
              <a:t>PDFs should have bookmarks to help a user easily navigate to different sections of the file.</a:t>
            </a:r>
          </a:p>
          <a:p>
            <a:pPr marL="342900" indent="-342900">
              <a:buFont typeface="Arial" panose="020B0604020202020204" pitchFamily="34" charset="0"/>
              <a:buChar char="•"/>
            </a:pPr>
            <a:r>
              <a:rPr lang="en-US" sz="2600" dirty="0"/>
              <a:t>Bookmarks can be generated from a Word document with headings, or you can add them directly into your PDF by highlighting text and clicking Control + B or right clicking and choosing “Add Bookmark.” </a:t>
            </a:r>
          </a:p>
        </p:txBody>
      </p:sp>
      <p:pic>
        <p:nvPicPr>
          <p:cNvPr id="4" name="Picture 3" descr="A screenshot of the bookmarks panel open in a PDF. ">
            <a:extLst>
              <a:ext uri="{FF2B5EF4-FFF2-40B4-BE49-F238E27FC236}">
                <a16:creationId xmlns:a16="http://schemas.microsoft.com/office/drawing/2014/main" id="{28E26970-FBE5-4C91-9E79-242435931222}"/>
              </a:ext>
            </a:extLst>
          </p:cNvPr>
          <p:cNvPicPr>
            <a:picLocks noChangeAspect="1"/>
          </p:cNvPicPr>
          <p:nvPr/>
        </p:nvPicPr>
        <p:blipFill>
          <a:blip r:embed="rId2"/>
          <a:stretch>
            <a:fillRect/>
          </a:stretch>
        </p:blipFill>
        <p:spPr>
          <a:xfrm>
            <a:off x="5339715" y="1686877"/>
            <a:ext cx="6419850" cy="3971925"/>
          </a:xfrm>
          <a:prstGeom prst="rect">
            <a:avLst/>
          </a:prstGeom>
        </p:spPr>
      </p:pic>
    </p:spTree>
    <p:extLst>
      <p:ext uri="{BB962C8B-B14F-4D97-AF65-F5344CB8AC3E}">
        <p14:creationId xmlns:p14="http://schemas.microsoft.com/office/powerpoint/2010/main" val="245797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A63B-A5F6-450D-A5B8-419E8697D731}"/>
              </a:ext>
            </a:extLst>
          </p:cNvPr>
          <p:cNvSpPr>
            <a:spLocks noGrp="1"/>
          </p:cNvSpPr>
          <p:nvPr>
            <p:ph type="title"/>
          </p:nvPr>
        </p:nvSpPr>
        <p:spPr/>
        <p:txBody>
          <a:bodyPr/>
          <a:lstStyle/>
          <a:p>
            <a:r>
              <a:rPr lang="en-US" dirty="0"/>
              <a:t>Bookmark Hierarchy</a:t>
            </a:r>
          </a:p>
        </p:txBody>
      </p:sp>
      <p:sp>
        <p:nvSpPr>
          <p:cNvPr id="3" name="Content Placeholder 2">
            <a:extLst>
              <a:ext uri="{FF2B5EF4-FFF2-40B4-BE49-F238E27FC236}">
                <a16:creationId xmlns:a16="http://schemas.microsoft.com/office/drawing/2014/main" id="{B4BD8A59-35F3-4AAC-B8E2-9BCCD4F8EE58}"/>
              </a:ext>
            </a:extLst>
          </p:cNvPr>
          <p:cNvSpPr>
            <a:spLocks noGrp="1"/>
          </p:cNvSpPr>
          <p:nvPr>
            <p:ph sz="half" idx="1"/>
          </p:nvPr>
        </p:nvSpPr>
        <p:spPr>
          <a:xfrm>
            <a:off x="471949" y="1600200"/>
            <a:ext cx="5420852" cy="4667865"/>
          </a:xfrm>
        </p:spPr>
        <p:txBody>
          <a:bodyPr/>
          <a:lstStyle/>
          <a:p>
            <a:pPr marL="457200" indent="-457200">
              <a:buFont typeface="Arial" panose="020B0604020202020204" pitchFamily="34" charset="0"/>
              <a:buChar char="•"/>
            </a:pPr>
            <a:r>
              <a:rPr lang="en-US" sz="3200" dirty="0"/>
              <a:t>Bookmarks can have different hierarchies for organizational purposes.</a:t>
            </a:r>
          </a:p>
          <a:p>
            <a:pPr marL="457200" indent="-457200">
              <a:buFont typeface="Arial" panose="020B0604020202020204" pitchFamily="34" charset="0"/>
              <a:buChar char="•"/>
            </a:pPr>
            <a:r>
              <a:rPr lang="en-US" sz="3200" dirty="0"/>
              <a:t>To adjust the hierarchy of your bookmarks, drag them up and under the “parent bookmark” so they appear indented.</a:t>
            </a:r>
          </a:p>
        </p:txBody>
      </p:sp>
      <p:pic>
        <p:nvPicPr>
          <p:cNvPr id="5" name="Picture 4" descr="A screenshot of the bookmarks panel that shows several bookmarks for the book's title page, front matter, and first few chapters.">
            <a:extLst>
              <a:ext uri="{FF2B5EF4-FFF2-40B4-BE49-F238E27FC236}">
                <a16:creationId xmlns:a16="http://schemas.microsoft.com/office/drawing/2014/main" id="{F822306D-F365-497F-9945-F453E2F6CE6F}"/>
              </a:ext>
            </a:extLst>
          </p:cNvPr>
          <p:cNvPicPr>
            <a:picLocks noChangeAspect="1"/>
          </p:cNvPicPr>
          <p:nvPr/>
        </p:nvPicPr>
        <p:blipFill>
          <a:blip r:embed="rId2"/>
          <a:stretch>
            <a:fillRect/>
          </a:stretch>
        </p:blipFill>
        <p:spPr>
          <a:xfrm>
            <a:off x="6000765" y="1326052"/>
            <a:ext cx="5659818" cy="5060000"/>
          </a:xfrm>
          <a:prstGeom prst="rect">
            <a:avLst/>
          </a:prstGeom>
        </p:spPr>
      </p:pic>
    </p:spTree>
    <p:extLst>
      <p:ext uri="{BB962C8B-B14F-4D97-AF65-F5344CB8AC3E}">
        <p14:creationId xmlns:p14="http://schemas.microsoft.com/office/powerpoint/2010/main" val="1863057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07DD-85EF-4F02-B1A5-F6817A48F58E}"/>
              </a:ext>
            </a:extLst>
          </p:cNvPr>
          <p:cNvSpPr>
            <a:spLocks noGrp="1"/>
          </p:cNvSpPr>
          <p:nvPr>
            <p:ph type="title"/>
          </p:nvPr>
        </p:nvSpPr>
        <p:spPr/>
        <p:txBody>
          <a:bodyPr/>
          <a:lstStyle/>
          <a:p>
            <a:r>
              <a:rPr lang="en-US" dirty="0"/>
              <a:t>Pagination Clear and Navigable</a:t>
            </a:r>
          </a:p>
        </p:txBody>
      </p:sp>
      <p:sp>
        <p:nvSpPr>
          <p:cNvPr id="3" name="Content Placeholder 2">
            <a:extLst>
              <a:ext uri="{FF2B5EF4-FFF2-40B4-BE49-F238E27FC236}">
                <a16:creationId xmlns:a16="http://schemas.microsoft.com/office/drawing/2014/main" id="{D7BBF7CD-CFCF-4E71-A542-BBEFC7BF3853}"/>
              </a:ext>
            </a:extLst>
          </p:cNvPr>
          <p:cNvSpPr>
            <a:spLocks noGrp="1"/>
          </p:cNvSpPr>
          <p:nvPr>
            <p:ph sz="half" idx="1"/>
          </p:nvPr>
        </p:nvSpPr>
        <p:spPr>
          <a:xfrm>
            <a:off x="304801" y="1600200"/>
            <a:ext cx="4922292" cy="4621678"/>
          </a:xfrm>
        </p:spPr>
        <p:txBody>
          <a:bodyPr/>
          <a:lstStyle/>
          <a:p>
            <a:r>
              <a:rPr lang="en-US" dirty="0"/>
              <a:t>When possible, ensure that the thumbnail page numbers match the page number on the actual page. </a:t>
            </a:r>
          </a:p>
          <a:p>
            <a:r>
              <a:rPr lang="en-US" dirty="0"/>
              <a:t>To optimize the thumbnail page numbers, right click and choose Page Labels.</a:t>
            </a:r>
          </a:p>
          <a:p>
            <a:endParaRPr lang="en-US" dirty="0"/>
          </a:p>
        </p:txBody>
      </p:sp>
      <p:pic>
        <p:nvPicPr>
          <p:cNvPr id="5" name="Content Placeholder 4" descr="A screenshot of the pages in Acrobat.">
            <a:extLst>
              <a:ext uri="{FF2B5EF4-FFF2-40B4-BE49-F238E27FC236}">
                <a16:creationId xmlns:a16="http://schemas.microsoft.com/office/drawing/2014/main" id="{448296E9-E87D-456E-8C5E-540B91862396}"/>
              </a:ext>
            </a:extLst>
          </p:cNvPr>
          <p:cNvPicPr>
            <a:picLocks noGrp="1" noChangeAspect="1"/>
          </p:cNvPicPr>
          <p:nvPr>
            <p:ph sz="half" idx="2"/>
          </p:nvPr>
        </p:nvPicPr>
        <p:blipFill>
          <a:blip r:embed="rId2"/>
          <a:stretch>
            <a:fillRect/>
          </a:stretch>
        </p:blipFill>
        <p:spPr>
          <a:xfrm>
            <a:off x="5631858" y="1712166"/>
            <a:ext cx="5514513" cy="2723356"/>
          </a:xfrm>
          <a:prstGeom prst="rect">
            <a:avLst/>
          </a:prstGeom>
        </p:spPr>
      </p:pic>
    </p:spTree>
    <p:extLst>
      <p:ext uri="{BB962C8B-B14F-4D97-AF65-F5344CB8AC3E}">
        <p14:creationId xmlns:p14="http://schemas.microsoft.com/office/powerpoint/2010/main" val="33824721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CBE7-A816-4F2D-A5C8-CA057329A2C7}"/>
              </a:ext>
            </a:extLst>
          </p:cNvPr>
          <p:cNvSpPr>
            <a:spLocks noGrp="1"/>
          </p:cNvSpPr>
          <p:nvPr>
            <p:ph type="title"/>
          </p:nvPr>
        </p:nvSpPr>
        <p:spPr/>
        <p:txBody>
          <a:bodyPr/>
          <a:lstStyle/>
          <a:p>
            <a:r>
              <a:rPr lang="en-US" dirty="0"/>
              <a:t>Ensure Tags are Present</a:t>
            </a:r>
          </a:p>
        </p:txBody>
      </p:sp>
      <p:sp>
        <p:nvSpPr>
          <p:cNvPr id="3" name="Content Placeholder 2">
            <a:extLst>
              <a:ext uri="{FF2B5EF4-FFF2-40B4-BE49-F238E27FC236}">
                <a16:creationId xmlns:a16="http://schemas.microsoft.com/office/drawing/2014/main" id="{66620676-29CE-4BEB-94E4-36042AFDEF08}"/>
              </a:ext>
            </a:extLst>
          </p:cNvPr>
          <p:cNvSpPr>
            <a:spLocks noGrp="1"/>
          </p:cNvSpPr>
          <p:nvPr>
            <p:ph sz="half" idx="1"/>
          </p:nvPr>
        </p:nvSpPr>
        <p:spPr>
          <a:xfrm>
            <a:off x="304801" y="2470245"/>
            <a:ext cx="5140656" cy="2402006"/>
          </a:xfrm>
        </p:spPr>
        <p:txBody>
          <a:bodyPr/>
          <a:lstStyle/>
          <a:p>
            <a:r>
              <a:rPr lang="en-US" dirty="0"/>
              <a:t>Open the tags panel and ensure that there are tags present. </a:t>
            </a:r>
          </a:p>
          <a:p>
            <a:r>
              <a:rPr lang="en-US" dirty="0"/>
              <a:t>If there are no tags, you can select Add Tags to Document from the drop-down menu.</a:t>
            </a:r>
          </a:p>
        </p:txBody>
      </p:sp>
      <p:pic>
        <p:nvPicPr>
          <p:cNvPr id="5" name="Content Placeholder 4" descr="A screenshot of adding tags.">
            <a:extLst>
              <a:ext uri="{FF2B5EF4-FFF2-40B4-BE49-F238E27FC236}">
                <a16:creationId xmlns:a16="http://schemas.microsoft.com/office/drawing/2014/main" id="{81756DD2-5E0B-44AC-A0FF-92FFB840ADB0}"/>
              </a:ext>
            </a:extLst>
          </p:cNvPr>
          <p:cNvPicPr>
            <a:picLocks noGrp="1" noChangeAspect="1"/>
          </p:cNvPicPr>
          <p:nvPr>
            <p:ph sz="half" idx="2"/>
          </p:nvPr>
        </p:nvPicPr>
        <p:blipFill>
          <a:blip r:embed="rId2"/>
          <a:stretch>
            <a:fillRect/>
          </a:stretch>
        </p:blipFill>
        <p:spPr>
          <a:xfrm>
            <a:off x="5823282" y="2470245"/>
            <a:ext cx="5459993" cy="2564085"/>
          </a:xfrm>
          <a:prstGeom prst="rect">
            <a:avLst/>
          </a:prstGeom>
        </p:spPr>
      </p:pic>
    </p:spTree>
    <p:extLst>
      <p:ext uri="{BB962C8B-B14F-4D97-AF65-F5344CB8AC3E}">
        <p14:creationId xmlns:p14="http://schemas.microsoft.com/office/powerpoint/2010/main" val="280168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DEA16-6D3B-40C8-B613-0F57069AADD8}"/>
              </a:ext>
            </a:extLst>
          </p:cNvPr>
          <p:cNvSpPr>
            <a:spLocks noGrp="1"/>
          </p:cNvSpPr>
          <p:nvPr>
            <p:ph type="title"/>
          </p:nvPr>
        </p:nvSpPr>
        <p:spPr/>
        <p:txBody>
          <a:bodyPr/>
          <a:lstStyle/>
          <a:p>
            <a:r>
              <a:rPr lang="en-US" dirty="0"/>
              <a:t>File Size and Naming Split Files</a:t>
            </a:r>
          </a:p>
        </p:txBody>
      </p:sp>
      <p:sp>
        <p:nvSpPr>
          <p:cNvPr id="3" name="Content Placeholder 2">
            <a:extLst>
              <a:ext uri="{FF2B5EF4-FFF2-40B4-BE49-F238E27FC236}">
                <a16:creationId xmlns:a16="http://schemas.microsoft.com/office/drawing/2014/main" id="{5CC4305F-4242-4611-B10E-F3FE07A9388F}"/>
              </a:ext>
            </a:extLst>
          </p:cNvPr>
          <p:cNvSpPr>
            <a:spLocks noGrp="1"/>
          </p:cNvSpPr>
          <p:nvPr>
            <p:ph sz="half" idx="1"/>
          </p:nvPr>
        </p:nvSpPr>
        <p:spPr>
          <a:xfrm>
            <a:off x="1855693" y="1600200"/>
            <a:ext cx="8068235" cy="4621678"/>
          </a:xfrm>
        </p:spPr>
        <p:txBody>
          <a:bodyPr/>
          <a:lstStyle/>
          <a:p>
            <a:r>
              <a:rPr lang="en-US" sz="2800" dirty="0"/>
              <a:t>To avoid having a large file that takes a long time to open, you can reduce the PDF’s file size. At CIDI, we strive to keep PDF files at 25 MB or below.</a:t>
            </a:r>
          </a:p>
          <a:p>
            <a:pPr marL="514350" indent="-514350">
              <a:buFont typeface="+mj-lt"/>
              <a:buAutoNum type="arabicPeriod"/>
            </a:pPr>
            <a:r>
              <a:rPr lang="en-US" sz="2800" dirty="0"/>
              <a:t>Save your PDF as a reduced file size. Go to FILE, select “Save As Other”, and select “Reduced Size PDF.” When prompted to select Acrobat Version Compatibility, select “Acrobat 9.0 or later” from the dropdown menu.</a:t>
            </a:r>
          </a:p>
          <a:p>
            <a:pPr marL="385763" indent="-385763">
              <a:buFont typeface="+mj-lt"/>
              <a:buAutoNum type="arabicPeriod"/>
            </a:pPr>
            <a:r>
              <a:rPr lang="en-US" sz="2800" dirty="0"/>
              <a:t>Split the file into smaller sections, naming each section clearly. </a:t>
            </a:r>
          </a:p>
        </p:txBody>
      </p:sp>
    </p:spTree>
    <p:extLst>
      <p:ext uri="{BB962C8B-B14F-4D97-AF65-F5344CB8AC3E}">
        <p14:creationId xmlns:p14="http://schemas.microsoft.com/office/powerpoint/2010/main" val="1884017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History of the E-Text Department</a:t>
            </a:r>
          </a:p>
        </p:txBody>
      </p:sp>
      <p:sp>
        <p:nvSpPr>
          <p:cNvPr id="3" name="Content Placeholder 2"/>
          <p:cNvSpPr>
            <a:spLocks noGrp="1"/>
          </p:cNvSpPr>
          <p:nvPr>
            <p:ph sz="half" idx="1"/>
          </p:nvPr>
        </p:nvSpPr>
        <p:spPr>
          <a:xfrm>
            <a:off x="304800" y="1600199"/>
            <a:ext cx="11456275" cy="4974021"/>
          </a:xfrm>
        </p:spPr>
        <p:txBody>
          <a:bodyPr/>
          <a:lstStyle/>
          <a:p>
            <a:pPr marL="342900" indent="-342900">
              <a:buFont typeface="Arial" panose="020B0604020202020204" pitchFamily="34" charset="0"/>
              <a:buChar char="•"/>
            </a:pPr>
            <a:r>
              <a:rPr lang="en-US" sz="2800" dirty="0"/>
              <a:t>In 2006, AMAC was founded by the University System of Georgia and the Board of Regents as an E-Text provider, and it was once our main mission to convert textbooks into accessible formats. </a:t>
            </a:r>
          </a:p>
          <a:p>
            <a:pPr marL="342900" indent="-342900">
              <a:buFont typeface="Arial" panose="020B0604020202020204" pitchFamily="34" charset="0"/>
              <a:buChar char="•"/>
            </a:pPr>
            <a:r>
              <a:rPr lang="en-US" sz="2800" dirty="0"/>
              <a:t>Over the years AMAC grew, adding more departments and services, and E-Text expanded from making 1 file format (PDF) to offering 10.</a:t>
            </a:r>
          </a:p>
          <a:p>
            <a:pPr marL="342900" indent="-342900">
              <a:buFont typeface="Arial" panose="020B0604020202020204" pitchFamily="34" charset="0"/>
              <a:buChar char="•"/>
            </a:pPr>
            <a:r>
              <a:rPr lang="en-US" sz="2800" dirty="0"/>
              <a:t>In early 2019, we merged with CATEA, who specialize in accessibility research, to form CIDI, housed in Georgia Tech’s College of Design.</a:t>
            </a:r>
          </a:p>
          <a:p>
            <a:pPr marL="342900" indent="-342900">
              <a:buFont typeface="Arial" panose="020B0604020202020204" pitchFamily="34" charset="0"/>
              <a:buChar char="•"/>
            </a:pPr>
            <a:r>
              <a:rPr lang="en-US" sz="2800" dirty="0"/>
              <a:t>We have built a repository of over 38,000 titles and offer a large variety of file formats to meet many needs.</a:t>
            </a:r>
            <a:endParaRPr lang="en-US" dirty="0"/>
          </a:p>
        </p:txBody>
      </p:sp>
    </p:spTree>
    <p:extLst>
      <p:ext uri="{BB962C8B-B14F-4D97-AF65-F5344CB8AC3E}">
        <p14:creationId xmlns:p14="http://schemas.microsoft.com/office/powerpoint/2010/main" val="2881515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7E17-D6A4-49A5-8143-47333BF4D4C2}"/>
              </a:ext>
            </a:extLst>
          </p:cNvPr>
          <p:cNvSpPr>
            <a:spLocks noGrp="1"/>
          </p:cNvSpPr>
          <p:nvPr>
            <p:ph type="title"/>
          </p:nvPr>
        </p:nvSpPr>
        <p:spPr/>
        <p:txBody>
          <a:bodyPr/>
          <a:lstStyle/>
          <a:p>
            <a:r>
              <a:rPr lang="en-US" dirty="0"/>
              <a:t>Adding Alt Text to PDF Files</a:t>
            </a:r>
          </a:p>
        </p:txBody>
      </p:sp>
      <p:sp>
        <p:nvSpPr>
          <p:cNvPr id="3" name="Content Placeholder 2">
            <a:extLst>
              <a:ext uri="{FF2B5EF4-FFF2-40B4-BE49-F238E27FC236}">
                <a16:creationId xmlns:a16="http://schemas.microsoft.com/office/drawing/2014/main" id="{A8A067D8-02E3-4742-B765-790C3F696168}"/>
              </a:ext>
            </a:extLst>
          </p:cNvPr>
          <p:cNvSpPr>
            <a:spLocks noGrp="1"/>
          </p:cNvSpPr>
          <p:nvPr>
            <p:ph sz="half" idx="1"/>
          </p:nvPr>
        </p:nvSpPr>
        <p:spPr>
          <a:xfrm>
            <a:off x="1129554" y="1264025"/>
            <a:ext cx="9439834" cy="2393575"/>
          </a:xfrm>
        </p:spPr>
        <p:txBody>
          <a:bodyPr/>
          <a:lstStyle/>
          <a:p>
            <a:r>
              <a:rPr lang="en-US" sz="2800" dirty="0"/>
              <a:t>To add alt text descriptions to images in a PDF file, it’s easiest to turn on T.U.R.O. in the Accessibility Tools, which stands for “Touch Up Reading Order.” This highlights all figures for you, and you can then right click on the ones needing descriptions and select “Edit Alternative Text.” </a:t>
            </a:r>
          </a:p>
        </p:txBody>
      </p:sp>
      <p:pic>
        <p:nvPicPr>
          <p:cNvPr id="5" name="Picture 4" descr="A screenshot with a figure highlighted needing alt text. The menu option for editing alternative text is selected.">
            <a:extLst>
              <a:ext uri="{FF2B5EF4-FFF2-40B4-BE49-F238E27FC236}">
                <a16:creationId xmlns:a16="http://schemas.microsoft.com/office/drawing/2014/main" id="{A2BE2C5C-242A-40C1-979A-C624B6ABE89C}"/>
              </a:ext>
            </a:extLst>
          </p:cNvPr>
          <p:cNvPicPr>
            <a:picLocks noChangeAspect="1"/>
          </p:cNvPicPr>
          <p:nvPr/>
        </p:nvPicPr>
        <p:blipFill>
          <a:blip r:embed="rId2"/>
          <a:stretch>
            <a:fillRect/>
          </a:stretch>
        </p:blipFill>
        <p:spPr>
          <a:xfrm>
            <a:off x="2853157" y="3980329"/>
            <a:ext cx="5399352" cy="2591313"/>
          </a:xfrm>
          <a:prstGeom prst="rect">
            <a:avLst/>
          </a:prstGeom>
        </p:spPr>
      </p:pic>
    </p:spTree>
    <p:extLst>
      <p:ext uri="{BB962C8B-B14F-4D97-AF65-F5344CB8AC3E}">
        <p14:creationId xmlns:p14="http://schemas.microsoft.com/office/powerpoint/2010/main" val="2622698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99CF-7782-4955-8153-50FDD327E13B}"/>
              </a:ext>
            </a:extLst>
          </p:cNvPr>
          <p:cNvSpPr>
            <a:spLocks noGrp="1"/>
          </p:cNvSpPr>
          <p:nvPr>
            <p:ph type="title"/>
          </p:nvPr>
        </p:nvSpPr>
        <p:spPr/>
        <p:txBody>
          <a:bodyPr/>
          <a:lstStyle/>
          <a:p>
            <a:r>
              <a:rPr lang="en-US" dirty="0"/>
              <a:t>Avoid Inaccessible PDF Forms</a:t>
            </a:r>
          </a:p>
        </p:txBody>
      </p:sp>
      <p:sp>
        <p:nvSpPr>
          <p:cNvPr id="3" name="Content Placeholder 2">
            <a:extLst>
              <a:ext uri="{FF2B5EF4-FFF2-40B4-BE49-F238E27FC236}">
                <a16:creationId xmlns:a16="http://schemas.microsoft.com/office/drawing/2014/main" id="{04D654D0-D3E0-4472-BBB2-6DCD8E8C7931}"/>
              </a:ext>
            </a:extLst>
          </p:cNvPr>
          <p:cNvSpPr>
            <a:spLocks noGrp="1"/>
          </p:cNvSpPr>
          <p:nvPr>
            <p:ph sz="half" idx="1"/>
          </p:nvPr>
        </p:nvSpPr>
        <p:spPr>
          <a:xfrm>
            <a:off x="304801" y="1600200"/>
            <a:ext cx="5588000" cy="3886200"/>
          </a:xfrm>
        </p:spPr>
        <p:txBody>
          <a:bodyPr/>
          <a:lstStyle/>
          <a:p>
            <a:r>
              <a:rPr lang="en-US" sz="2800" dirty="0"/>
              <a:t>This Vessel Registration Application would be very confusing for someone using a screen reader to navigate and edit. It could be remediated, but each check box or radio button would need to be individually formatted with alt text descriptions.</a:t>
            </a:r>
          </a:p>
        </p:txBody>
      </p:sp>
      <p:pic>
        <p:nvPicPr>
          <p:cNvPr id="5" name="Picture 4" descr="A complex vessel registration application PDF form.">
            <a:extLst>
              <a:ext uri="{FF2B5EF4-FFF2-40B4-BE49-F238E27FC236}">
                <a16:creationId xmlns:a16="http://schemas.microsoft.com/office/drawing/2014/main" id="{2533118A-D927-43FA-A29C-FD5AB6C8E181}"/>
              </a:ext>
            </a:extLst>
          </p:cNvPr>
          <p:cNvPicPr>
            <a:picLocks noChangeAspect="1"/>
          </p:cNvPicPr>
          <p:nvPr/>
        </p:nvPicPr>
        <p:blipFill>
          <a:blip r:embed="rId2"/>
          <a:stretch>
            <a:fillRect/>
          </a:stretch>
        </p:blipFill>
        <p:spPr>
          <a:xfrm>
            <a:off x="6299200" y="1600200"/>
            <a:ext cx="5597569" cy="3348318"/>
          </a:xfrm>
          <a:prstGeom prst="rect">
            <a:avLst/>
          </a:prstGeom>
        </p:spPr>
      </p:pic>
    </p:spTree>
    <p:extLst>
      <p:ext uri="{BB962C8B-B14F-4D97-AF65-F5344CB8AC3E}">
        <p14:creationId xmlns:p14="http://schemas.microsoft.com/office/powerpoint/2010/main" val="104807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09C7-3584-41A2-82C0-6E1FF9DDEDF7}"/>
              </a:ext>
            </a:extLst>
          </p:cNvPr>
          <p:cNvSpPr>
            <a:spLocks noGrp="1"/>
          </p:cNvSpPr>
          <p:nvPr>
            <p:ph type="title"/>
          </p:nvPr>
        </p:nvSpPr>
        <p:spPr/>
        <p:txBody>
          <a:bodyPr/>
          <a:lstStyle/>
          <a:p>
            <a:r>
              <a:rPr lang="en-US" dirty="0"/>
              <a:t>Choose Accessible HTML Forms</a:t>
            </a:r>
          </a:p>
        </p:txBody>
      </p:sp>
      <p:pic>
        <p:nvPicPr>
          <p:cNvPr id="5" name="Content Placeholder 3" descr="The top portion of an application of employment PDF form from the Georgia Department of Natural Resources.">
            <a:extLst>
              <a:ext uri="{FF2B5EF4-FFF2-40B4-BE49-F238E27FC236}">
                <a16:creationId xmlns:a16="http://schemas.microsoft.com/office/drawing/2014/main" id="{26B009B5-CC80-4101-85E0-1CD65CE19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297" y="1444268"/>
            <a:ext cx="8040276" cy="2605324"/>
          </a:xfrm>
          <a:prstGeom prst="rect">
            <a:avLst/>
          </a:prstGeom>
        </p:spPr>
      </p:pic>
      <p:sp>
        <p:nvSpPr>
          <p:cNvPr id="4" name="Content Placeholder 3">
            <a:extLst>
              <a:ext uri="{FF2B5EF4-FFF2-40B4-BE49-F238E27FC236}">
                <a16:creationId xmlns:a16="http://schemas.microsoft.com/office/drawing/2014/main" id="{D61AAF50-F954-48DE-BA87-2317E6F8A1C0}"/>
              </a:ext>
            </a:extLst>
          </p:cNvPr>
          <p:cNvSpPr>
            <a:spLocks noGrp="1"/>
          </p:cNvSpPr>
          <p:nvPr>
            <p:ph sz="half" idx="2"/>
          </p:nvPr>
        </p:nvSpPr>
        <p:spPr>
          <a:xfrm>
            <a:off x="699248" y="4329952"/>
            <a:ext cx="11187954" cy="2286001"/>
          </a:xfrm>
        </p:spPr>
        <p:txBody>
          <a:bodyPr/>
          <a:lstStyle/>
          <a:p>
            <a:r>
              <a:rPr lang="en-US" sz="2800" dirty="0"/>
              <a:t>The PDF form above could easily be rendered as a table in HTML format, keeping the same content and format, and it would be easier for a person using a screen reader to navigate and edit. </a:t>
            </a:r>
            <a:r>
              <a:rPr lang="en-US" sz="2800" b="1" dirty="0"/>
              <a:t>Employment forms </a:t>
            </a:r>
            <a:r>
              <a:rPr lang="en-US" sz="2800" dirty="0"/>
              <a:t>would be a top priority in conversion, followed by forms on </a:t>
            </a:r>
            <a:r>
              <a:rPr lang="en-US" sz="2800" b="1" dirty="0"/>
              <a:t>frequently visited pages</a:t>
            </a:r>
            <a:r>
              <a:rPr lang="en-US" sz="2800" dirty="0"/>
              <a:t>, and landing or </a:t>
            </a:r>
            <a:r>
              <a:rPr lang="en-US" sz="2800" b="1" dirty="0"/>
              <a:t>home pages</a:t>
            </a:r>
            <a:r>
              <a:rPr lang="en-US" sz="2800" dirty="0"/>
              <a:t>.</a:t>
            </a:r>
          </a:p>
        </p:txBody>
      </p:sp>
    </p:spTree>
    <p:extLst>
      <p:ext uri="{BB962C8B-B14F-4D97-AF65-F5344CB8AC3E}">
        <p14:creationId xmlns:p14="http://schemas.microsoft.com/office/powerpoint/2010/main" val="891523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1070-D65A-434A-AF7A-A8E3909A808F}"/>
              </a:ext>
            </a:extLst>
          </p:cNvPr>
          <p:cNvSpPr>
            <a:spLocks noGrp="1"/>
          </p:cNvSpPr>
          <p:nvPr>
            <p:ph type="title"/>
          </p:nvPr>
        </p:nvSpPr>
        <p:spPr/>
        <p:txBody>
          <a:bodyPr/>
          <a:lstStyle/>
          <a:p>
            <a:r>
              <a:rPr lang="en-US" dirty="0"/>
              <a:t>Add Language and Metadata</a:t>
            </a:r>
          </a:p>
        </p:txBody>
      </p:sp>
      <p:sp>
        <p:nvSpPr>
          <p:cNvPr id="3" name="Content Placeholder 2">
            <a:extLst>
              <a:ext uri="{FF2B5EF4-FFF2-40B4-BE49-F238E27FC236}">
                <a16:creationId xmlns:a16="http://schemas.microsoft.com/office/drawing/2014/main" id="{637033AF-97EE-49EF-8AF1-86398331C030}"/>
              </a:ext>
            </a:extLst>
          </p:cNvPr>
          <p:cNvSpPr>
            <a:spLocks noGrp="1"/>
          </p:cNvSpPr>
          <p:nvPr>
            <p:ph sz="half" idx="1"/>
          </p:nvPr>
        </p:nvSpPr>
        <p:spPr>
          <a:xfrm>
            <a:off x="304800" y="1325880"/>
            <a:ext cx="10576559" cy="5097780"/>
          </a:xfrm>
        </p:spPr>
        <p:txBody>
          <a:bodyPr/>
          <a:lstStyle/>
          <a:p>
            <a:pPr marL="457200" indent="-457200">
              <a:buFont typeface="Arial" panose="020B0604020202020204" pitchFamily="34" charset="0"/>
              <a:buChar char="•"/>
            </a:pPr>
            <a:r>
              <a:rPr lang="en-US" sz="2800" dirty="0"/>
              <a:t>Open Document Properties (control + D) and in the Description tab, add helpful metadata such as title, author, subject, and keywords. This will allow your document to be found when those words are used in a search on your computer.</a:t>
            </a:r>
          </a:p>
          <a:p>
            <a:pPr marL="457200" indent="-457200">
              <a:buFont typeface="Arial" panose="020B0604020202020204" pitchFamily="34" charset="0"/>
              <a:buChar char="•"/>
            </a:pPr>
            <a:r>
              <a:rPr lang="en-US" sz="2800" dirty="0"/>
              <a:t>In the Initial View tab, select to show document title from the drop-down menu. This will allow your file window to display the title you added to your metadata. This will also correct an error that will show up in the accessibility report if you do not make this change.</a:t>
            </a:r>
          </a:p>
          <a:p>
            <a:pPr marL="457200" indent="-457200">
              <a:buFont typeface="Arial" panose="020B0604020202020204" pitchFamily="34" charset="0"/>
              <a:buChar char="•"/>
            </a:pPr>
            <a:r>
              <a:rPr lang="en-US" sz="2800" dirty="0"/>
              <a:t>In the Advanced tab, select the correct language that should be used by the screenreader.</a:t>
            </a:r>
          </a:p>
        </p:txBody>
      </p:sp>
    </p:spTree>
    <p:extLst>
      <p:ext uri="{BB962C8B-B14F-4D97-AF65-F5344CB8AC3E}">
        <p14:creationId xmlns:p14="http://schemas.microsoft.com/office/powerpoint/2010/main" val="2133527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862E3-A427-403D-9FE4-D6017485B244}"/>
              </a:ext>
            </a:extLst>
          </p:cNvPr>
          <p:cNvSpPr>
            <a:spLocks noGrp="1"/>
          </p:cNvSpPr>
          <p:nvPr>
            <p:ph type="title"/>
          </p:nvPr>
        </p:nvSpPr>
        <p:spPr/>
        <p:txBody>
          <a:bodyPr/>
          <a:lstStyle/>
          <a:p>
            <a:r>
              <a:rPr lang="en-US" dirty="0"/>
              <a:t>Review Color Contrast</a:t>
            </a:r>
          </a:p>
        </p:txBody>
      </p:sp>
      <p:sp>
        <p:nvSpPr>
          <p:cNvPr id="3" name="Content Placeholder 2">
            <a:extLst>
              <a:ext uri="{FF2B5EF4-FFF2-40B4-BE49-F238E27FC236}">
                <a16:creationId xmlns:a16="http://schemas.microsoft.com/office/drawing/2014/main" id="{2CEE1923-7185-420C-9796-35ACAF642B51}"/>
              </a:ext>
            </a:extLst>
          </p:cNvPr>
          <p:cNvSpPr>
            <a:spLocks noGrp="1"/>
          </p:cNvSpPr>
          <p:nvPr>
            <p:ph sz="half" idx="1"/>
          </p:nvPr>
        </p:nvSpPr>
        <p:spPr>
          <a:xfrm>
            <a:off x="304799" y="1280161"/>
            <a:ext cx="7874925" cy="5336770"/>
          </a:xfrm>
        </p:spPr>
        <p:txBody>
          <a:bodyPr/>
          <a:lstStyle/>
          <a:p>
            <a:pPr marL="457200" indent="-457200">
              <a:buFont typeface="Arial" panose="020B0604020202020204" pitchFamily="34" charset="0"/>
              <a:buChar char="•"/>
            </a:pPr>
            <a:r>
              <a:rPr lang="en-US" dirty="0"/>
              <a:t>It’s important to ensure that your document contains high color contrast.</a:t>
            </a:r>
          </a:p>
          <a:p>
            <a:pPr marL="457200" indent="-457200">
              <a:buFont typeface="Arial" panose="020B0604020202020204" pitchFamily="34" charset="0"/>
              <a:buChar char="•"/>
            </a:pPr>
            <a:r>
              <a:rPr lang="en-US" dirty="0"/>
              <a:t>Avoid using text and background colors that are hard to differentiate between.</a:t>
            </a:r>
          </a:p>
          <a:p>
            <a:pPr marL="457200" indent="-457200">
              <a:buFont typeface="Arial" panose="020B0604020202020204" pitchFamily="34" charset="0"/>
              <a:buChar char="•"/>
            </a:pPr>
            <a:r>
              <a:rPr lang="en-US" dirty="0"/>
              <a:t>Some options are: White text on black background; black text on white background; yellow text on black background; and many others.</a:t>
            </a:r>
          </a:p>
          <a:p>
            <a:pPr marL="457200" indent="-457200">
              <a:buFont typeface="Arial" panose="020B0604020202020204" pitchFamily="34" charset="0"/>
              <a:buChar char="•"/>
            </a:pPr>
            <a:r>
              <a:rPr lang="en-US" dirty="0"/>
              <a:t>As previously mentioned, a good tool to test the color contrast is </a:t>
            </a:r>
            <a:r>
              <a:rPr lang="en-US" dirty="0" err="1"/>
              <a:t>Colour</a:t>
            </a:r>
            <a:r>
              <a:rPr lang="en-US" dirty="0"/>
              <a:t> Contrast </a:t>
            </a:r>
            <a:r>
              <a:rPr lang="en-US" dirty="0" err="1"/>
              <a:t>Analyser</a:t>
            </a:r>
            <a:r>
              <a:rPr lang="en-US" dirty="0"/>
              <a:t> found at </a:t>
            </a:r>
            <a:r>
              <a:rPr lang="en-US" dirty="0">
                <a:hlinkClick r:id="rId2"/>
              </a:rPr>
              <a:t>The Paciello Group</a:t>
            </a:r>
            <a:r>
              <a:rPr lang="en-US" dirty="0"/>
              <a:t> (www.paciellogroup.org).</a:t>
            </a:r>
          </a:p>
          <a:p>
            <a:pPr marL="457200" indent="-457200">
              <a:buFont typeface="Arial" panose="020B0604020202020204" pitchFamily="34" charset="0"/>
              <a:buChar char="•"/>
            </a:pPr>
            <a:r>
              <a:rPr lang="en-US" dirty="0"/>
              <a:t>To the right is an example of high color contrast. The text can be easily read and does not strain the eye.</a:t>
            </a:r>
          </a:p>
        </p:txBody>
      </p:sp>
      <p:pic>
        <p:nvPicPr>
          <p:cNvPr id="5" name="Content Placeholder 4" descr="An example of high color contrast.">
            <a:extLst>
              <a:ext uri="{FF2B5EF4-FFF2-40B4-BE49-F238E27FC236}">
                <a16:creationId xmlns:a16="http://schemas.microsoft.com/office/drawing/2014/main" id="{5C0C1D9B-BB65-4599-AC78-BA3E47C57DC7}"/>
              </a:ext>
            </a:extLst>
          </p:cNvPr>
          <p:cNvPicPr>
            <a:picLocks noGrp="1" noChangeAspect="1"/>
          </p:cNvPicPr>
          <p:nvPr>
            <p:ph sz="half" idx="2"/>
          </p:nvPr>
        </p:nvPicPr>
        <p:blipFill>
          <a:blip r:embed="rId3"/>
          <a:stretch>
            <a:fillRect/>
          </a:stretch>
        </p:blipFill>
        <p:spPr>
          <a:xfrm>
            <a:off x="8458199" y="1280161"/>
            <a:ext cx="3323853" cy="4968286"/>
          </a:xfrm>
          <a:prstGeom prst="rect">
            <a:avLst/>
          </a:prstGeom>
        </p:spPr>
      </p:pic>
    </p:spTree>
    <p:extLst>
      <p:ext uri="{BB962C8B-B14F-4D97-AF65-F5344CB8AC3E}">
        <p14:creationId xmlns:p14="http://schemas.microsoft.com/office/powerpoint/2010/main" val="1371362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1E171-AC3A-4FF7-84D1-BAEB0FD1FB69}"/>
              </a:ext>
            </a:extLst>
          </p:cNvPr>
          <p:cNvSpPr>
            <a:spLocks noGrp="1"/>
          </p:cNvSpPr>
          <p:nvPr>
            <p:ph type="title"/>
          </p:nvPr>
        </p:nvSpPr>
        <p:spPr/>
        <p:txBody>
          <a:bodyPr/>
          <a:lstStyle/>
          <a:p>
            <a:r>
              <a:rPr lang="en-US" dirty="0"/>
              <a:t>Accessibility Report</a:t>
            </a:r>
          </a:p>
        </p:txBody>
      </p:sp>
      <p:sp>
        <p:nvSpPr>
          <p:cNvPr id="3" name="Content Placeholder 2">
            <a:extLst>
              <a:ext uri="{FF2B5EF4-FFF2-40B4-BE49-F238E27FC236}">
                <a16:creationId xmlns:a16="http://schemas.microsoft.com/office/drawing/2014/main" id="{BBC784F7-C493-4736-8B6B-3FD5CC4EE83B}"/>
              </a:ext>
            </a:extLst>
          </p:cNvPr>
          <p:cNvSpPr>
            <a:spLocks noGrp="1"/>
          </p:cNvSpPr>
          <p:nvPr>
            <p:ph sz="half" idx="1"/>
          </p:nvPr>
        </p:nvSpPr>
        <p:spPr>
          <a:xfrm>
            <a:off x="1084730" y="1559859"/>
            <a:ext cx="4455458" cy="4827494"/>
          </a:xfrm>
        </p:spPr>
        <p:txBody>
          <a:bodyPr/>
          <a:lstStyle/>
          <a:p>
            <a:r>
              <a:rPr lang="en-US" sz="2800" dirty="0"/>
              <a:t>You can also generate an Accessibility Report in the Accessibility Tools options. Click on “Full Check” to open a list of things you’d like your check to include, such as figures missing alt text, missing bookmarks, errors in reading order, color contrast, not having a language selected, etc. </a:t>
            </a:r>
          </a:p>
        </p:txBody>
      </p:sp>
      <p:pic>
        <p:nvPicPr>
          <p:cNvPr id="5" name="Picture 4" descr="The Accessibility Checker dialog box in Adobe Acrobat.">
            <a:extLst>
              <a:ext uri="{FF2B5EF4-FFF2-40B4-BE49-F238E27FC236}">
                <a16:creationId xmlns:a16="http://schemas.microsoft.com/office/drawing/2014/main" id="{D00118BF-AA3E-425A-888D-D0D2836613A0}"/>
              </a:ext>
            </a:extLst>
          </p:cNvPr>
          <p:cNvPicPr>
            <a:picLocks noChangeAspect="1"/>
          </p:cNvPicPr>
          <p:nvPr/>
        </p:nvPicPr>
        <p:blipFill>
          <a:blip r:embed="rId2"/>
          <a:stretch>
            <a:fillRect/>
          </a:stretch>
        </p:blipFill>
        <p:spPr>
          <a:xfrm>
            <a:off x="6095999" y="1601389"/>
            <a:ext cx="4455457" cy="4662047"/>
          </a:xfrm>
          <a:prstGeom prst="rect">
            <a:avLst/>
          </a:prstGeom>
        </p:spPr>
      </p:pic>
    </p:spTree>
    <p:extLst>
      <p:ext uri="{BB962C8B-B14F-4D97-AF65-F5344CB8AC3E}">
        <p14:creationId xmlns:p14="http://schemas.microsoft.com/office/powerpoint/2010/main" val="2957110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3BBD-0D0B-4BDD-9615-0CA6689CECF0}"/>
              </a:ext>
            </a:extLst>
          </p:cNvPr>
          <p:cNvSpPr>
            <a:spLocks noGrp="1"/>
          </p:cNvSpPr>
          <p:nvPr>
            <p:ph type="title"/>
          </p:nvPr>
        </p:nvSpPr>
        <p:spPr/>
        <p:txBody>
          <a:bodyPr/>
          <a:lstStyle/>
          <a:p>
            <a:r>
              <a:rPr lang="en-US" dirty="0"/>
              <a:t>Excel Accessibility</a:t>
            </a:r>
          </a:p>
        </p:txBody>
      </p:sp>
      <p:sp>
        <p:nvSpPr>
          <p:cNvPr id="3" name="Content Placeholder 2">
            <a:extLst>
              <a:ext uri="{FF2B5EF4-FFF2-40B4-BE49-F238E27FC236}">
                <a16:creationId xmlns:a16="http://schemas.microsoft.com/office/drawing/2014/main" id="{4C6CA3ED-57C1-42DF-AFA4-03BBAF3191F0}"/>
              </a:ext>
            </a:extLst>
          </p:cNvPr>
          <p:cNvSpPr>
            <a:spLocks noGrp="1"/>
          </p:cNvSpPr>
          <p:nvPr>
            <p:ph sz="half" idx="1"/>
          </p:nvPr>
        </p:nvSpPr>
        <p:spPr>
          <a:xfrm>
            <a:off x="0" y="991352"/>
            <a:ext cx="10034108" cy="5733913"/>
          </a:xfrm>
        </p:spPr>
        <p:txBody>
          <a:bodyPr/>
          <a:lstStyle/>
          <a:p>
            <a:pPr marL="514350" lvl="0" indent="-514350">
              <a:buFont typeface="+mj-lt"/>
              <a:buAutoNum type="arabicPeriod"/>
            </a:pPr>
            <a:r>
              <a:rPr lang="en-US" sz="2800" dirty="0"/>
              <a:t>Consider design, colors, and formatting in terms of clarity.</a:t>
            </a:r>
          </a:p>
          <a:p>
            <a:pPr marL="514350" lvl="0" indent="-514350">
              <a:buFont typeface="+mj-lt"/>
              <a:buAutoNum type="arabicPeriod"/>
            </a:pPr>
            <a:r>
              <a:rPr lang="en-US" sz="2800" dirty="0"/>
              <a:t>Each sheet tab should have its own unique name.</a:t>
            </a:r>
          </a:p>
          <a:p>
            <a:pPr marL="514350" indent="-514350">
              <a:buFont typeface="+mj-lt"/>
              <a:buAutoNum type="arabicPeriod"/>
            </a:pPr>
            <a:r>
              <a:rPr lang="en-US" sz="2800" dirty="0"/>
              <a:t>Tables: Do not merge cells or leave table cells blank if possible; Include clear column and row headings in tables.</a:t>
            </a:r>
          </a:p>
          <a:p>
            <a:pPr marL="514350" indent="-514350">
              <a:buFont typeface="+mj-lt"/>
              <a:buAutoNum type="arabicPeriod"/>
            </a:pPr>
            <a:r>
              <a:rPr lang="en-US" sz="2800" dirty="0"/>
              <a:t>Accessible graphs.</a:t>
            </a:r>
          </a:p>
          <a:p>
            <a:pPr marL="514350" lvl="0" indent="-514350">
              <a:buFont typeface="+mj-lt"/>
              <a:buAutoNum type="arabicPeriod"/>
            </a:pPr>
            <a:r>
              <a:rPr lang="en-US" sz="2800" dirty="0"/>
              <a:t>Table, graphics, smart art, charts, and shapes should have alternate text descriptions. </a:t>
            </a:r>
          </a:p>
          <a:p>
            <a:pPr marL="514350" lvl="0" indent="-514350">
              <a:buFont typeface="+mj-lt"/>
              <a:buAutoNum type="arabicPeriod"/>
            </a:pPr>
            <a:r>
              <a:rPr lang="en-US" sz="2800" dirty="0"/>
              <a:t>Include metadata for accessibility.</a:t>
            </a:r>
          </a:p>
          <a:p>
            <a:pPr marL="514350" lvl="0" indent="-514350">
              <a:buFont typeface="+mj-lt"/>
              <a:buAutoNum type="arabicPeriod"/>
            </a:pPr>
            <a:r>
              <a:rPr lang="en-US" sz="2800" dirty="0"/>
              <a:t>Go to File, then click on Check Issues, and then Check Accessibility to run a report listing issues you need to fix.</a:t>
            </a:r>
          </a:p>
          <a:p>
            <a:pPr marL="514350" lvl="0" indent="-514350">
              <a:buFont typeface="+mj-lt"/>
              <a:buAutoNum type="arabicPeriod"/>
            </a:pPr>
            <a:r>
              <a:rPr lang="en-US" sz="2800" dirty="0"/>
              <a:t>Save as Accessible PDF.</a:t>
            </a:r>
          </a:p>
        </p:txBody>
      </p:sp>
      <p:pic>
        <p:nvPicPr>
          <p:cNvPr id="5" name="Picture 4" descr="Excel icon.">
            <a:extLst>
              <a:ext uri="{FF2B5EF4-FFF2-40B4-BE49-F238E27FC236}">
                <a16:creationId xmlns:a16="http://schemas.microsoft.com/office/drawing/2014/main" id="{C54CA30C-4EDF-4B8B-81CF-BD76C7DFE5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4108" y="991352"/>
            <a:ext cx="1721224" cy="1721224"/>
          </a:xfrm>
          <a:prstGeom prst="rect">
            <a:avLst/>
          </a:prstGeom>
        </p:spPr>
      </p:pic>
    </p:spTree>
    <p:extLst>
      <p:ext uri="{BB962C8B-B14F-4D97-AF65-F5344CB8AC3E}">
        <p14:creationId xmlns:p14="http://schemas.microsoft.com/office/powerpoint/2010/main" val="3838934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52EB-1539-4FF6-922A-DE24D18907A7}"/>
              </a:ext>
            </a:extLst>
          </p:cNvPr>
          <p:cNvSpPr>
            <a:spLocks noGrp="1"/>
          </p:cNvSpPr>
          <p:nvPr>
            <p:ph type="title"/>
          </p:nvPr>
        </p:nvSpPr>
        <p:spPr/>
        <p:txBody>
          <a:bodyPr/>
          <a:lstStyle/>
          <a:p>
            <a:r>
              <a:rPr lang="en-US" dirty="0"/>
              <a:t>Design, Color, and Formatting</a:t>
            </a:r>
          </a:p>
        </p:txBody>
      </p:sp>
      <p:sp>
        <p:nvSpPr>
          <p:cNvPr id="3" name="Content Placeholder 2">
            <a:extLst>
              <a:ext uri="{FF2B5EF4-FFF2-40B4-BE49-F238E27FC236}">
                <a16:creationId xmlns:a16="http://schemas.microsoft.com/office/drawing/2014/main" id="{6CEA0451-8CC9-408D-B4D6-1ABB758E5A9E}"/>
              </a:ext>
            </a:extLst>
          </p:cNvPr>
          <p:cNvSpPr>
            <a:spLocks noGrp="1"/>
          </p:cNvSpPr>
          <p:nvPr>
            <p:ph sz="half" idx="1"/>
          </p:nvPr>
        </p:nvSpPr>
        <p:spPr>
          <a:xfrm>
            <a:off x="304800" y="1317811"/>
            <a:ext cx="11259671" cy="5217459"/>
          </a:xfrm>
        </p:spPr>
        <p:txBody>
          <a:bodyPr/>
          <a:lstStyle/>
          <a:p>
            <a:pPr marL="342900" indent="-342900">
              <a:buFont typeface="Arial" panose="020B0604020202020204" pitchFamily="34" charset="0"/>
              <a:buChar char="•"/>
            </a:pPr>
            <a:r>
              <a:rPr lang="en-US" sz="2800" dirty="0"/>
              <a:t>Arrange your data in a way that would make sense when navigated by a screen-reader and not just in a way that seems visually appealing.</a:t>
            </a:r>
          </a:p>
          <a:p>
            <a:pPr marL="342900" indent="-342900">
              <a:buFont typeface="Arial" panose="020B0604020202020204" pitchFamily="34" charset="0"/>
              <a:buChar char="•"/>
            </a:pPr>
            <a:r>
              <a:rPr lang="en-US" sz="2800" dirty="0"/>
              <a:t>Avoid using color alone to convey meaning. Someone who is blind or colorblind will not be able to distinguish the meaning.</a:t>
            </a:r>
          </a:p>
          <a:p>
            <a:pPr marL="342900" indent="-342900">
              <a:buFont typeface="Arial" panose="020B0604020202020204" pitchFamily="34" charset="0"/>
              <a:buChar char="•"/>
            </a:pPr>
            <a:r>
              <a:rPr lang="en-US" sz="2800" dirty="0"/>
              <a:t>Avoid using text and background colors that are hard to differentiate between.</a:t>
            </a:r>
          </a:p>
          <a:p>
            <a:pPr marL="342900" indent="-342900">
              <a:buFont typeface="Arial" panose="020B0604020202020204" pitchFamily="34" charset="0"/>
              <a:buChar char="•"/>
            </a:pPr>
            <a:r>
              <a:rPr lang="en-US" sz="2800" dirty="0"/>
              <a:t>As previously mentioned, a good tool to test </a:t>
            </a:r>
            <a:r>
              <a:rPr lang="en-US" sz="2800" dirty="0" smtClean="0"/>
              <a:t>color </a:t>
            </a:r>
            <a:r>
              <a:rPr lang="en-US" sz="2800" dirty="0"/>
              <a:t>contrast </a:t>
            </a:r>
            <a:r>
              <a:rPr lang="en-US" sz="2800" dirty="0" smtClean="0"/>
              <a:t>can be found at </a:t>
            </a:r>
            <a:r>
              <a:rPr lang="en-US" sz="2800" dirty="0">
                <a:hlinkClick r:id="rId2"/>
              </a:rPr>
              <a:t>The Paciello Group</a:t>
            </a:r>
            <a:r>
              <a:rPr lang="en-US" sz="2800" dirty="0"/>
              <a:t> (www.paciellogroup.org).</a:t>
            </a:r>
          </a:p>
          <a:p>
            <a:pPr marL="342900" indent="-342900">
              <a:buFont typeface="Arial" panose="020B0604020202020204" pitchFamily="34" charset="0"/>
              <a:buChar char="•"/>
            </a:pPr>
            <a:r>
              <a:rPr lang="en-US" sz="2800" dirty="0"/>
              <a:t>Avoid unnecessary and distracting images and decorative shapes.</a:t>
            </a:r>
          </a:p>
          <a:p>
            <a:endParaRPr lang="en-US" sz="2800" dirty="0"/>
          </a:p>
        </p:txBody>
      </p:sp>
    </p:spTree>
    <p:extLst>
      <p:ext uri="{BB962C8B-B14F-4D97-AF65-F5344CB8AC3E}">
        <p14:creationId xmlns:p14="http://schemas.microsoft.com/office/powerpoint/2010/main" val="4208703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365E5-BCB5-4BCD-9A1E-71E0858A9BD3}"/>
              </a:ext>
            </a:extLst>
          </p:cNvPr>
          <p:cNvSpPr>
            <a:spLocks noGrp="1"/>
          </p:cNvSpPr>
          <p:nvPr>
            <p:ph type="title"/>
          </p:nvPr>
        </p:nvSpPr>
        <p:spPr/>
        <p:txBody>
          <a:bodyPr/>
          <a:lstStyle/>
          <a:p>
            <a:r>
              <a:rPr lang="en-US" dirty="0"/>
              <a:t>Use Unique Names for Sheets</a:t>
            </a:r>
          </a:p>
        </p:txBody>
      </p:sp>
      <p:sp>
        <p:nvSpPr>
          <p:cNvPr id="3" name="Content Placeholder 2">
            <a:extLst>
              <a:ext uri="{FF2B5EF4-FFF2-40B4-BE49-F238E27FC236}">
                <a16:creationId xmlns:a16="http://schemas.microsoft.com/office/drawing/2014/main" id="{CF3C7AE2-FD66-4CAB-A99A-0F38C7DAE728}"/>
              </a:ext>
            </a:extLst>
          </p:cNvPr>
          <p:cNvSpPr>
            <a:spLocks noGrp="1"/>
          </p:cNvSpPr>
          <p:nvPr>
            <p:ph sz="half" idx="1"/>
          </p:nvPr>
        </p:nvSpPr>
        <p:spPr>
          <a:xfrm>
            <a:off x="1909481" y="1600200"/>
            <a:ext cx="8740589" cy="2353235"/>
          </a:xfrm>
        </p:spPr>
        <p:txBody>
          <a:bodyPr/>
          <a:lstStyle/>
          <a:p>
            <a:pPr marL="457200" indent="-457200">
              <a:buFont typeface="Arial" panose="020B0604020202020204" pitchFamily="34" charset="0"/>
              <a:buChar char="•"/>
            </a:pPr>
            <a:r>
              <a:rPr lang="en-US" sz="2800" dirty="0"/>
              <a:t>Each Excel sheet should have its own unique name for easy navigation. </a:t>
            </a:r>
          </a:p>
          <a:p>
            <a:pPr marL="457200" indent="-457200">
              <a:buFont typeface="Arial" panose="020B0604020202020204" pitchFamily="34" charset="0"/>
              <a:buChar char="•"/>
            </a:pPr>
            <a:r>
              <a:rPr lang="en-US" sz="2800" dirty="0"/>
              <a:t>In addition, all empty sheet tabs should be deleted to avoid confusion.</a:t>
            </a:r>
          </a:p>
        </p:txBody>
      </p:sp>
      <p:pic>
        <p:nvPicPr>
          <p:cNvPr id="5" name="Picture 4" descr="An example of an Excel spreadsheet that contains multiple blank sheets that could be deleted to help avoid confusion.">
            <a:extLst>
              <a:ext uri="{FF2B5EF4-FFF2-40B4-BE49-F238E27FC236}">
                <a16:creationId xmlns:a16="http://schemas.microsoft.com/office/drawing/2014/main" id="{901834CB-410B-4C46-A0EB-64FBADE0D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166" y="4222376"/>
            <a:ext cx="8478549" cy="1963271"/>
          </a:xfrm>
          <a:prstGeom prst="rect">
            <a:avLst/>
          </a:prstGeom>
        </p:spPr>
      </p:pic>
    </p:spTree>
    <p:extLst>
      <p:ext uri="{BB962C8B-B14F-4D97-AF65-F5344CB8AC3E}">
        <p14:creationId xmlns:p14="http://schemas.microsoft.com/office/powerpoint/2010/main" val="4252279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0E23-46EB-4A12-B109-4A3BBC229A32}"/>
              </a:ext>
            </a:extLst>
          </p:cNvPr>
          <p:cNvSpPr>
            <a:spLocks noGrp="1"/>
          </p:cNvSpPr>
          <p:nvPr>
            <p:ph type="title"/>
          </p:nvPr>
        </p:nvSpPr>
        <p:spPr/>
        <p:txBody>
          <a:bodyPr/>
          <a:lstStyle/>
          <a:p>
            <a:r>
              <a:rPr lang="en-US" dirty="0"/>
              <a:t>Create Accessible Tables</a:t>
            </a:r>
          </a:p>
        </p:txBody>
      </p:sp>
      <p:sp>
        <p:nvSpPr>
          <p:cNvPr id="3" name="Content Placeholder 2">
            <a:extLst>
              <a:ext uri="{FF2B5EF4-FFF2-40B4-BE49-F238E27FC236}">
                <a16:creationId xmlns:a16="http://schemas.microsoft.com/office/drawing/2014/main" id="{F1D32076-DB15-4E62-9ADD-37D0458716CE}"/>
              </a:ext>
            </a:extLst>
          </p:cNvPr>
          <p:cNvSpPr>
            <a:spLocks noGrp="1"/>
          </p:cNvSpPr>
          <p:nvPr>
            <p:ph sz="half" idx="1"/>
          </p:nvPr>
        </p:nvSpPr>
        <p:spPr>
          <a:xfrm>
            <a:off x="304800" y="1600200"/>
            <a:ext cx="11098305" cy="4621678"/>
          </a:xfrm>
        </p:spPr>
        <p:txBody>
          <a:bodyPr/>
          <a:lstStyle/>
          <a:p>
            <a:r>
              <a:rPr lang="en-US" sz="2800" dirty="0"/>
              <a:t>Some tips for creating tables:</a:t>
            </a:r>
          </a:p>
          <a:p>
            <a:pPr marL="342900" indent="-342900">
              <a:buFont typeface="Arial" panose="020B0604020202020204" pitchFamily="34" charset="0"/>
              <a:buChar char="•"/>
            </a:pPr>
            <a:r>
              <a:rPr lang="en-US" sz="2800" dirty="0"/>
              <a:t>Use the built-in table feature in Excel</a:t>
            </a:r>
          </a:p>
          <a:p>
            <a:pPr marL="342900" indent="-342900">
              <a:buFont typeface="Arial" panose="020B0604020202020204" pitchFamily="34" charset="0"/>
              <a:buChar char="•"/>
            </a:pPr>
            <a:r>
              <a:rPr lang="en-US" sz="2800" dirty="0"/>
              <a:t>Avoid Merged or Blank Cells</a:t>
            </a:r>
          </a:p>
          <a:p>
            <a:pPr marL="342900" indent="-342900">
              <a:buFont typeface="Arial" panose="020B0604020202020204" pitchFamily="34" charset="0"/>
              <a:buChar char="•"/>
            </a:pPr>
            <a:r>
              <a:rPr lang="en-US" sz="2800" dirty="0"/>
              <a:t>Include Clear Header Rows</a:t>
            </a:r>
          </a:p>
          <a:p>
            <a:pPr marL="342900" indent="-342900">
              <a:buFont typeface="Arial" panose="020B0604020202020204" pitchFamily="34" charset="0"/>
              <a:buChar char="•"/>
            </a:pPr>
            <a:r>
              <a:rPr lang="en-US" sz="2800" dirty="0"/>
              <a:t>Include Alt Text for tables (see next slide)</a:t>
            </a:r>
          </a:p>
          <a:p>
            <a:pPr marL="342900" indent="-342900">
              <a:buFont typeface="Arial" panose="020B0604020202020204" pitchFamily="34" charset="0"/>
              <a:buChar char="•"/>
            </a:pPr>
            <a:r>
              <a:rPr lang="en-US" sz="2800" dirty="0"/>
              <a:t>Make sure data is clearly navigable and makes sense to a non-sighted user</a:t>
            </a:r>
          </a:p>
        </p:txBody>
      </p:sp>
    </p:spTree>
    <p:extLst>
      <p:ext uri="{BB962C8B-B14F-4D97-AF65-F5344CB8AC3E}">
        <p14:creationId xmlns:p14="http://schemas.microsoft.com/office/powerpoint/2010/main" val="18538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A9E0D4-C8D7-4CAE-9D63-F761F04F2DF0}"/>
              </a:ext>
            </a:extLst>
          </p:cNvPr>
          <p:cNvSpPr>
            <a:spLocks noGrp="1"/>
          </p:cNvSpPr>
          <p:nvPr>
            <p:ph type="title"/>
          </p:nvPr>
        </p:nvSpPr>
        <p:spPr/>
        <p:txBody>
          <a:bodyPr/>
          <a:lstStyle/>
          <a:p>
            <a:r>
              <a:rPr lang="en-US" dirty="0"/>
              <a:t>Who Uses Accessible Media</a:t>
            </a:r>
          </a:p>
        </p:txBody>
      </p:sp>
      <p:sp>
        <p:nvSpPr>
          <p:cNvPr id="5" name="Content Placeholder 4">
            <a:extLst>
              <a:ext uri="{FF2B5EF4-FFF2-40B4-BE49-F238E27FC236}">
                <a16:creationId xmlns:a16="http://schemas.microsoft.com/office/drawing/2014/main" id="{976E6CDA-7227-4B48-A288-CA82959266A4}"/>
              </a:ext>
            </a:extLst>
          </p:cNvPr>
          <p:cNvSpPr>
            <a:spLocks noGrp="1"/>
          </p:cNvSpPr>
          <p:nvPr>
            <p:ph idx="1"/>
          </p:nvPr>
        </p:nvSpPr>
        <p:spPr/>
        <p:txBody>
          <a:bodyPr/>
          <a:lstStyle/>
          <a:p>
            <a:pPr>
              <a:spcBef>
                <a:spcPts val="0"/>
              </a:spcBef>
            </a:pPr>
            <a:r>
              <a:rPr lang="en-US" b="1" dirty="0">
                <a:solidFill>
                  <a:prstClr val="black"/>
                </a:solidFill>
                <a:cs typeface="Avenir Book"/>
              </a:rPr>
              <a:t>The audience for Accessible Media is not just people with disabilities. It is far larger than you would imagine…</a:t>
            </a:r>
          </a:p>
          <a:p>
            <a:pPr>
              <a:spcBef>
                <a:spcPts val="0"/>
              </a:spcBef>
            </a:pPr>
            <a:endParaRPr lang="en-US" dirty="0">
              <a:solidFill>
                <a:prstClr val="black"/>
              </a:solidFill>
              <a:cs typeface="Avenir Book"/>
            </a:endParaRPr>
          </a:p>
          <a:p>
            <a:pPr marL="342900" indent="-342900">
              <a:spcBef>
                <a:spcPts val="0"/>
              </a:spcBef>
              <a:buFont typeface="Arial" panose="020B0604020202020204" pitchFamily="34" charset="0"/>
              <a:buChar char="•"/>
            </a:pPr>
            <a:r>
              <a:rPr lang="en-US" dirty="0">
                <a:solidFill>
                  <a:prstClr val="black"/>
                </a:solidFill>
                <a:cs typeface="Avenir Book"/>
              </a:rPr>
              <a:t>People who have blindness, color blindness, or low vision</a:t>
            </a:r>
          </a:p>
          <a:p>
            <a:pPr marL="342900" indent="-342900">
              <a:spcBef>
                <a:spcPts val="0"/>
              </a:spcBef>
              <a:buFont typeface="Arial" panose="020B0604020202020204" pitchFamily="34" charset="0"/>
              <a:buChar char="•"/>
            </a:pPr>
            <a:r>
              <a:rPr lang="en-US" dirty="0">
                <a:solidFill>
                  <a:prstClr val="black"/>
                </a:solidFill>
                <a:cs typeface="Avenir Book"/>
              </a:rPr>
              <a:t>People with mobility issues who cannot hold a textbook</a:t>
            </a:r>
          </a:p>
          <a:p>
            <a:pPr marL="342900" indent="-342900">
              <a:spcBef>
                <a:spcPts val="0"/>
              </a:spcBef>
              <a:buFont typeface="Arial" panose="020B0604020202020204" pitchFamily="34" charset="0"/>
              <a:buChar char="•"/>
            </a:pPr>
            <a:r>
              <a:rPr lang="en-US" dirty="0">
                <a:solidFill>
                  <a:prstClr val="black"/>
                </a:solidFill>
                <a:cs typeface="Avenir Book"/>
              </a:rPr>
              <a:t>People with motor disabilities who cannot turn pages</a:t>
            </a:r>
          </a:p>
          <a:p>
            <a:pPr marL="342900" indent="-342900">
              <a:spcBef>
                <a:spcPts val="0"/>
              </a:spcBef>
              <a:buFont typeface="Arial" panose="020B0604020202020204" pitchFamily="34" charset="0"/>
              <a:buChar char="•"/>
            </a:pPr>
            <a:r>
              <a:rPr lang="en-US" dirty="0">
                <a:solidFill>
                  <a:prstClr val="black"/>
                </a:solidFill>
                <a:cs typeface="Avenir Book"/>
              </a:rPr>
              <a:t>The Deaf and Hard of Hearing Community</a:t>
            </a:r>
          </a:p>
          <a:p>
            <a:pPr marL="342900" indent="-342900">
              <a:spcBef>
                <a:spcPts val="0"/>
              </a:spcBef>
              <a:buFont typeface="Arial" panose="020B0604020202020204" pitchFamily="34" charset="0"/>
              <a:buChar char="•"/>
            </a:pPr>
            <a:r>
              <a:rPr lang="en-US" dirty="0">
                <a:solidFill>
                  <a:prstClr val="black"/>
                </a:solidFill>
                <a:cs typeface="Avenir Book"/>
              </a:rPr>
              <a:t>People with learning disabilities such as dyslexia or ADHD</a:t>
            </a:r>
          </a:p>
          <a:p>
            <a:pPr marL="342900" indent="-342900">
              <a:spcBef>
                <a:spcPts val="0"/>
              </a:spcBef>
              <a:buFont typeface="Arial" panose="020B0604020202020204" pitchFamily="34" charset="0"/>
              <a:buChar char="•"/>
            </a:pPr>
            <a:r>
              <a:rPr lang="en-US" dirty="0">
                <a:solidFill>
                  <a:prstClr val="black"/>
                </a:solidFill>
                <a:cs typeface="Avenir Book"/>
              </a:rPr>
              <a:t>People with head injuries, trauma, or cognitive disabilities</a:t>
            </a:r>
          </a:p>
          <a:p>
            <a:pPr marL="342900" indent="-342900">
              <a:spcBef>
                <a:spcPts val="0"/>
              </a:spcBef>
              <a:buFont typeface="Arial" panose="020B0604020202020204" pitchFamily="34" charset="0"/>
              <a:buChar char="•"/>
            </a:pPr>
            <a:r>
              <a:rPr lang="en-US" dirty="0">
                <a:solidFill>
                  <a:prstClr val="black"/>
                </a:solidFill>
                <a:cs typeface="Avenir Book"/>
              </a:rPr>
              <a:t>Auditory learners</a:t>
            </a:r>
          </a:p>
          <a:p>
            <a:pPr marL="342900" indent="-342900">
              <a:spcBef>
                <a:spcPts val="0"/>
              </a:spcBef>
              <a:buFont typeface="Arial" panose="020B0604020202020204" pitchFamily="34" charset="0"/>
              <a:buChar char="•"/>
            </a:pPr>
            <a:r>
              <a:rPr lang="en-US" dirty="0">
                <a:solidFill>
                  <a:prstClr val="black"/>
                </a:solidFill>
                <a:cs typeface="Avenir Book"/>
              </a:rPr>
              <a:t>Aging population</a:t>
            </a:r>
          </a:p>
        </p:txBody>
      </p:sp>
    </p:spTree>
    <p:extLst>
      <p:ext uri="{BB962C8B-B14F-4D97-AF65-F5344CB8AC3E}">
        <p14:creationId xmlns:p14="http://schemas.microsoft.com/office/powerpoint/2010/main" val="12892908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3CD2-BA5B-4707-854C-0A7C01CD1705}"/>
              </a:ext>
            </a:extLst>
          </p:cNvPr>
          <p:cNvSpPr>
            <a:spLocks noGrp="1"/>
          </p:cNvSpPr>
          <p:nvPr>
            <p:ph type="title"/>
          </p:nvPr>
        </p:nvSpPr>
        <p:spPr/>
        <p:txBody>
          <a:bodyPr/>
          <a:lstStyle/>
          <a:p>
            <a:r>
              <a:rPr lang="en-US" dirty="0"/>
              <a:t>Structural Alt Text for Tables</a:t>
            </a:r>
          </a:p>
        </p:txBody>
      </p:sp>
      <p:sp>
        <p:nvSpPr>
          <p:cNvPr id="3" name="Content Placeholder 2">
            <a:extLst>
              <a:ext uri="{FF2B5EF4-FFF2-40B4-BE49-F238E27FC236}">
                <a16:creationId xmlns:a16="http://schemas.microsoft.com/office/drawing/2014/main" id="{CB8A7770-0261-460E-8105-6F0AAFC3C9C7}"/>
              </a:ext>
            </a:extLst>
          </p:cNvPr>
          <p:cNvSpPr>
            <a:spLocks noGrp="1"/>
          </p:cNvSpPr>
          <p:nvPr>
            <p:ph sz="half" idx="1"/>
          </p:nvPr>
        </p:nvSpPr>
        <p:spPr>
          <a:xfrm>
            <a:off x="304801" y="1233399"/>
            <a:ext cx="6418728" cy="5230526"/>
          </a:xfrm>
        </p:spPr>
        <p:txBody>
          <a:bodyPr/>
          <a:lstStyle/>
          <a:p>
            <a:pPr>
              <a:spcAft>
                <a:spcPts val="900"/>
              </a:spcAft>
            </a:pPr>
            <a:r>
              <a:rPr lang="en-US" dirty="0"/>
              <a:t>In addition to adding alt text descriptions for any images or visual content, consider adding structural alt text to summarize your table contents. This gives someone a chance to hear what the table contains before listening to all the data. </a:t>
            </a:r>
            <a:endParaRPr lang="en-US" b="1" dirty="0"/>
          </a:p>
          <a:p>
            <a:r>
              <a:rPr lang="en-US" b="1" dirty="0"/>
              <a:t>Example:  </a:t>
            </a:r>
          </a:p>
          <a:p>
            <a:pPr>
              <a:spcAft>
                <a:spcPts val="900"/>
              </a:spcAft>
            </a:pPr>
            <a:r>
              <a:rPr lang="en-US" b="1" dirty="0"/>
              <a:t>Table 10.1 is titled Physical Properties of the Giant Planets. It has 5 columns and 13 rows. The column headings are Physical Property, Jupiter, Saturn, Uranus, and Neptune.</a:t>
            </a:r>
          </a:p>
          <a:p>
            <a:r>
              <a:rPr lang="en-US" sz="1800" dirty="0"/>
              <a:t>*Please note that because the first column heading was left blank, we filled it in so that the table would make more sense.</a:t>
            </a:r>
          </a:p>
        </p:txBody>
      </p:sp>
      <p:pic>
        <p:nvPicPr>
          <p:cNvPr id="5" name="Picture 4" descr="A sample table needing structural alt text. ">
            <a:extLst>
              <a:ext uri="{FF2B5EF4-FFF2-40B4-BE49-F238E27FC236}">
                <a16:creationId xmlns:a16="http://schemas.microsoft.com/office/drawing/2014/main" id="{E1B8FD91-9FDF-4929-AE9F-AE6CC0EA68AE}"/>
              </a:ext>
            </a:extLst>
          </p:cNvPr>
          <p:cNvPicPr>
            <a:picLocks noChangeAspect="1"/>
          </p:cNvPicPr>
          <p:nvPr/>
        </p:nvPicPr>
        <p:blipFill>
          <a:blip r:embed="rId2"/>
          <a:stretch>
            <a:fillRect/>
          </a:stretch>
        </p:blipFill>
        <p:spPr>
          <a:xfrm>
            <a:off x="6953216" y="1493534"/>
            <a:ext cx="4073371" cy="4616487"/>
          </a:xfrm>
          <a:prstGeom prst="rect">
            <a:avLst/>
          </a:prstGeom>
        </p:spPr>
      </p:pic>
    </p:spTree>
    <p:extLst>
      <p:ext uri="{BB962C8B-B14F-4D97-AF65-F5344CB8AC3E}">
        <p14:creationId xmlns:p14="http://schemas.microsoft.com/office/powerpoint/2010/main" val="3777544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7486-A82C-4D15-8597-195229D5A194}"/>
              </a:ext>
            </a:extLst>
          </p:cNvPr>
          <p:cNvSpPr>
            <a:spLocks noGrp="1"/>
          </p:cNvSpPr>
          <p:nvPr>
            <p:ph type="title"/>
          </p:nvPr>
        </p:nvSpPr>
        <p:spPr/>
        <p:txBody>
          <a:bodyPr/>
          <a:lstStyle/>
          <a:p>
            <a:r>
              <a:rPr lang="en-US" dirty="0"/>
              <a:t>Accessible Graphs in Excel</a:t>
            </a:r>
          </a:p>
        </p:txBody>
      </p:sp>
      <p:sp>
        <p:nvSpPr>
          <p:cNvPr id="3" name="Content Placeholder 2">
            <a:extLst>
              <a:ext uri="{FF2B5EF4-FFF2-40B4-BE49-F238E27FC236}">
                <a16:creationId xmlns:a16="http://schemas.microsoft.com/office/drawing/2014/main" id="{D3359A69-7588-4578-98D2-DAD702B4D132}"/>
              </a:ext>
            </a:extLst>
          </p:cNvPr>
          <p:cNvSpPr>
            <a:spLocks noGrp="1"/>
          </p:cNvSpPr>
          <p:nvPr>
            <p:ph sz="half" idx="1"/>
          </p:nvPr>
        </p:nvSpPr>
        <p:spPr>
          <a:xfrm>
            <a:off x="304800" y="1600200"/>
            <a:ext cx="11106150" cy="4621678"/>
          </a:xfrm>
        </p:spPr>
        <p:txBody>
          <a:bodyPr/>
          <a:lstStyle/>
          <a:p>
            <a:pPr marL="342900" indent="-342900">
              <a:buFont typeface="Arial" panose="020B0604020202020204" pitchFamily="34" charset="0"/>
              <a:buChar char="•"/>
            </a:pPr>
            <a:r>
              <a:rPr lang="en-US" sz="3200" dirty="0"/>
              <a:t>When creating graphs of data in Excel from tables, be sure to keep the table near the graph. Having a table of data along with a graph will be useful so people can view the data in two different ways to help them process the information.</a:t>
            </a:r>
          </a:p>
          <a:p>
            <a:pPr marL="342900" indent="-342900">
              <a:buFont typeface="Arial" panose="020B0604020202020204" pitchFamily="34" charset="0"/>
              <a:buChar char="•"/>
            </a:pPr>
            <a:r>
              <a:rPr lang="en-US" sz="3200" dirty="0"/>
              <a:t>Also remember to add a clear header row and alt text to the graph.</a:t>
            </a:r>
          </a:p>
        </p:txBody>
      </p:sp>
    </p:spTree>
    <p:extLst>
      <p:ext uri="{BB962C8B-B14F-4D97-AF65-F5344CB8AC3E}">
        <p14:creationId xmlns:p14="http://schemas.microsoft.com/office/powerpoint/2010/main" val="24512249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EEFF-E138-4C42-92C6-D165393C0E99}"/>
              </a:ext>
            </a:extLst>
          </p:cNvPr>
          <p:cNvSpPr>
            <a:spLocks noGrp="1"/>
          </p:cNvSpPr>
          <p:nvPr>
            <p:ph type="title"/>
          </p:nvPr>
        </p:nvSpPr>
        <p:spPr/>
        <p:txBody>
          <a:bodyPr/>
          <a:lstStyle/>
          <a:p>
            <a:r>
              <a:rPr lang="en-US" dirty="0"/>
              <a:t>Alt Text for Other Objects</a:t>
            </a:r>
          </a:p>
        </p:txBody>
      </p:sp>
      <p:sp>
        <p:nvSpPr>
          <p:cNvPr id="3" name="Content Placeholder 2">
            <a:extLst>
              <a:ext uri="{FF2B5EF4-FFF2-40B4-BE49-F238E27FC236}">
                <a16:creationId xmlns:a16="http://schemas.microsoft.com/office/drawing/2014/main" id="{F38DBF41-1E96-4DAA-ACBE-2A6569D3F9F7}"/>
              </a:ext>
            </a:extLst>
          </p:cNvPr>
          <p:cNvSpPr>
            <a:spLocks noGrp="1"/>
          </p:cNvSpPr>
          <p:nvPr>
            <p:ph sz="half" idx="1"/>
          </p:nvPr>
        </p:nvSpPr>
        <p:spPr>
          <a:xfrm>
            <a:off x="1748117" y="1600200"/>
            <a:ext cx="4144683" cy="4621678"/>
          </a:xfrm>
        </p:spPr>
        <p:txBody>
          <a:bodyPr/>
          <a:lstStyle/>
          <a:p>
            <a:r>
              <a:rPr lang="en-US" sz="4000" dirty="0"/>
              <a:t>Graphics, smart art, charts, shapes, and tables should have alternative text descriptions. </a:t>
            </a:r>
          </a:p>
        </p:txBody>
      </p:sp>
      <p:pic>
        <p:nvPicPr>
          <p:cNvPr id="5" name="Picture 4" descr="A screenshot of the alt text screen in Excel.">
            <a:extLst>
              <a:ext uri="{FF2B5EF4-FFF2-40B4-BE49-F238E27FC236}">
                <a16:creationId xmlns:a16="http://schemas.microsoft.com/office/drawing/2014/main" id="{1C7D60DE-11E5-4925-A34C-6062513C1901}"/>
              </a:ext>
            </a:extLst>
          </p:cNvPr>
          <p:cNvPicPr>
            <a:picLocks noChangeAspect="1"/>
          </p:cNvPicPr>
          <p:nvPr/>
        </p:nvPicPr>
        <p:blipFill>
          <a:blip r:embed="rId2"/>
          <a:stretch>
            <a:fillRect/>
          </a:stretch>
        </p:blipFill>
        <p:spPr>
          <a:xfrm>
            <a:off x="6727171" y="1257300"/>
            <a:ext cx="3519488" cy="5515074"/>
          </a:xfrm>
          <a:prstGeom prst="rect">
            <a:avLst/>
          </a:prstGeom>
        </p:spPr>
      </p:pic>
    </p:spTree>
    <p:extLst>
      <p:ext uri="{BB962C8B-B14F-4D97-AF65-F5344CB8AC3E}">
        <p14:creationId xmlns:p14="http://schemas.microsoft.com/office/powerpoint/2010/main" val="3439470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33AD-F42F-4DB4-995F-610759860410}"/>
              </a:ext>
            </a:extLst>
          </p:cNvPr>
          <p:cNvSpPr>
            <a:spLocks noGrp="1"/>
          </p:cNvSpPr>
          <p:nvPr>
            <p:ph type="title"/>
          </p:nvPr>
        </p:nvSpPr>
        <p:spPr/>
        <p:txBody>
          <a:bodyPr/>
          <a:lstStyle/>
          <a:p>
            <a:r>
              <a:rPr lang="en-US" dirty="0"/>
              <a:t>Insert Metadata</a:t>
            </a:r>
          </a:p>
        </p:txBody>
      </p:sp>
      <p:sp>
        <p:nvSpPr>
          <p:cNvPr id="3" name="Content Placeholder 2">
            <a:extLst>
              <a:ext uri="{FF2B5EF4-FFF2-40B4-BE49-F238E27FC236}">
                <a16:creationId xmlns:a16="http://schemas.microsoft.com/office/drawing/2014/main" id="{E0F072EA-E7C1-4A8A-BC73-1CC26988EF89}"/>
              </a:ext>
            </a:extLst>
          </p:cNvPr>
          <p:cNvSpPr>
            <a:spLocks noGrp="1"/>
          </p:cNvSpPr>
          <p:nvPr>
            <p:ph sz="half" idx="1"/>
          </p:nvPr>
        </p:nvSpPr>
        <p:spPr/>
        <p:txBody>
          <a:bodyPr/>
          <a:lstStyle/>
          <a:p>
            <a:r>
              <a:rPr lang="en-US" dirty="0">
                <a:cs typeface="Avenir Book"/>
              </a:rPr>
              <a:t>By clicking on the File tab and viewing the Document Properties, you can edit information such as </a:t>
            </a:r>
            <a:r>
              <a:rPr lang="en-US" b="1" dirty="0">
                <a:cs typeface="Avenir Book"/>
              </a:rPr>
              <a:t>Author</a:t>
            </a:r>
            <a:r>
              <a:rPr lang="en-US" dirty="0">
                <a:cs typeface="Avenir Book"/>
              </a:rPr>
              <a:t>, </a:t>
            </a:r>
            <a:r>
              <a:rPr lang="en-US" b="1" dirty="0">
                <a:cs typeface="Avenir Book"/>
              </a:rPr>
              <a:t>Title</a:t>
            </a:r>
            <a:r>
              <a:rPr lang="en-US" dirty="0">
                <a:cs typeface="Avenir Book"/>
              </a:rPr>
              <a:t>, </a:t>
            </a:r>
            <a:r>
              <a:rPr lang="en-US" b="1" dirty="0">
                <a:cs typeface="Avenir Book"/>
              </a:rPr>
              <a:t>Keywords</a:t>
            </a:r>
            <a:r>
              <a:rPr lang="en-US" dirty="0">
                <a:cs typeface="Avenir Book"/>
              </a:rPr>
              <a:t>, or </a:t>
            </a:r>
            <a:r>
              <a:rPr lang="en-US" b="1" dirty="0">
                <a:cs typeface="Avenir Book"/>
              </a:rPr>
              <a:t>Comments</a:t>
            </a:r>
            <a:r>
              <a:rPr lang="en-US" dirty="0">
                <a:cs typeface="Avenir Book"/>
              </a:rPr>
              <a:t> to provide further information about what the document contains. This data will be retained if you save as an accessible PDF.</a:t>
            </a:r>
          </a:p>
          <a:p>
            <a:endParaRPr lang="en-US" dirty="0"/>
          </a:p>
        </p:txBody>
      </p:sp>
      <p:pic>
        <p:nvPicPr>
          <p:cNvPr id="5" name="Content Placeholder 4" descr="A screenshot of adding Metadata in Excel.">
            <a:extLst>
              <a:ext uri="{FF2B5EF4-FFF2-40B4-BE49-F238E27FC236}">
                <a16:creationId xmlns:a16="http://schemas.microsoft.com/office/drawing/2014/main" id="{87528837-8017-4BC3-9FEA-464C2CE4CAB4}"/>
              </a:ext>
            </a:extLst>
          </p:cNvPr>
          <p:cNvPicPr>
            <a:picLocks noGrp="1" noChangeAspect="1"/>
          </p:cNvPicPr>
          <p:nvPr>
            <p:ph sz="half" idx="2"/>
          </p:nvPr>
        </p:nvPicPr>
        <p:blipFill>
          <a:blip r:embed="rId2"/>
          <a:stretch>
            <a:fillRect/>
          </a:stretch>
        </p:blipFill>
        <p:spPr>
          <a:xfrm>
            <a:off x="6726265" y="1537028"/>
            <a:ext cx="4074292" cy="5047417"/>
          </a:xfrm>
          <a:prstGeom prst="rect">
            <a:avLst/>
          </a:prstGeom>
        </p:spPr>
      </p:pic>
    </p:spTree>
    <p:extLst>
      <p:ext uri="{BB962C8B-B14F-4D97-AF65-F5344CB8AC3E}">
        <p14:creationId xmlns:p14="http://schemas.microsoft.com/office/powerpoint/2010/main" val="1124346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EB26F-382B-46B7-B17B-87573A156DFE}"/>
              </a:ext>
            </a:extLst>
          </p:cNvPr>
          <p:cNvSpPr>
            <a:spLocks noGrp="1"/>
          </p:cNvSpPr>
          <p:nvPr>
            <p:ph type="title"/>
          </p:nvPr>
        </p:nvSpPr>
        <p:spPr/>
        <p:txBody>
          <a:bodyPr/>
          <a:lstStyle/>
          <a:p>
            <a:r>
              <a:rPr lang="en-US" dirty="0"/>
              <a:t>Accessibility Checker in Excel</a:t>
            </a:r>
          </a:p>
        </p:txBody>
      </p:sp>
      <p:pic>
        <p:nvPicPr>
          <p:cNvPr id="5" name="Picture 4" descr="A screenshot of the Excel Accessibility Checker.">
            <a:extLst>
              <a:ext uri="{FF2B5EF4-FFF2-40B4-BE49-F238E27FC236}">
                <a16:creationId xmlns:a16="http://schemas.microsoft.com/office/drawing/2014/main" id="{81F1BAA5-074E-41C3-A3AB-C9501B068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329" y="1201634"/>
            <a:ext cx="2595281" cy="5418809"/>
          </a:xfrm>
          <a:prstGeom prst="rect">
            <a:avLst/>
          </a:prstGeom>
        </p:spPr>
      </p:pic>
      <p:sp>
        <p:nvSpPr>
          <p:cNvPr id="4" name="Content Placeholder 3">
            <a:extLst>
              <a:ext uri="{FF2B5EF4-FFF2-40B4-BE49-F238E27FC236}">
                <a16:creationId xmlns:a16="http://schemas.microsoft.com/office/drawing/2014/main" id="{A58F49C0-59BD-46D5-95A3-3B034702748C}"/>
              </a:ext>
            </a:extLst>
          </p:cNvPr>
          <p:cNvSpPr>
            <a:spLocks noGrp="1"/>
          </p:cNvSpPr>
          <p:nvPr>
            <p:ph sz="half" idx="2"/>
          </p:nvPr>
        </p:nvSpPr>
        <p:spPr>
          <a:xfrm>
            <a:off x="5809130" y="1600200"/>
            <a:ext cx="4518212" cy="4621678"/>
          </a:xfrm>
        </p:spPr>
        <p:txBody>
          <a:bodyPr/>
          <a:lstStyle/>
          <a:p>
            <a:r>
              <a:rPr lang="en-US" sz="2800" dirty="0"/>
              <a:t>Use the Accessibility Checker in Microsoft Excel, just as you would in Microsoft Word. Go to File, then click on Check Issues, and then Check Accessibility to run a quick report listing issues you need to fix. </a:t>
            </a:r>
            <a:endParaRPr lang="en-US" sz="2800" b="1" dirty="0"/>
          </a:p>
        </p:txBody>
      </p:sp>
    </p:spTree>
    <p:extLst>
      <p:ext uri="{BB962C8B-B14F-4D97-AF65-F5344CB8AC3E}">
        <p14:creationId xmlns:p14="http://schemas.microsoft.com/office/powerpoint/2010/main" val="40267729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9885-8EC7-4764-9F20-88BC5C8FCE08}"/>
              </a:ext>
            </a:extLst>
          </p:cNvPr>
          <p:cNvSpPr>
            <a:spLocks noGrp="1"/>
          </p:cNvSpPr>
          <p:nvPr>
            <p:ph type="title"/>
          </p:nvPr>
        </p:nvSpPr>
        <p:spPr/>
        <p:txBody>
          <a:bodyPr/>
          <a:lstStyle/>
          <a:p>
            <a:r>
              <a:rPr lang="en-US" dirty="0"/>
              <a:t>Save Excel File as PDF</a:t>
            </a:r>
          </a:p>
        </p:txBody>
      </p:sp>
      <p:sp>
        <p:nvSpPr>
          <p:cNvPr id="3" name="Content Placeholder 2">
            <a:extLst>
              <a:ext uri="{FF2B5EF4-FFF2-40B4-BE49-F238E27FC236}">
                <a16:creationId xmlns:a16="http://schemas.microsoft.com/office/drawing/2014/main" id="{E2B5038F-8C21-4B75-9851-999D5511C00A}"/>
              </a:ext>
            </a:extLst>
          </p:cNvPr>
          <p:cNvSpPr>
            <a:spLocks noGrp="1"/>
          </p:cNvSpPr>
          <p:nvPr>
            <p:ph sz="half" idx="1"/>
          </p:nvPr>
        </p:nvSpPr>
        <p:spPr/>
        <p:txBody>
          <a:bodyPr/>
          <a:lstStyle/>
          <a:p>
            <a:r>
              <a:rPr lang="en-US" dirty="0"/>
              <a:t>You can save your Excel file as an accessible PDF. </a:t>
            </a:r>
          </a:p>
          <a:p>
            <a:r>
              <a:rPr lang="en-US" dirty="0"/>
              <a:t>Go to File, Save as Adobe PDF.</a:t>
            </a:r>
          </a:p>
          <a:p>
            <a:r>
              <a:rPr lang="en-US" dirty="0"/>
              <a:t>Options will be presented for you to choose the conversion range, sheet selection, and other conversion options. </a:t>
            </a:r>
          </a:p>
          <a:p>
            <a:r>
              <a:rPr lang="en-US" dirty="0"/>
              <a:t>Choose the options that meet your needs.</a:t>
            </a:r>
          </a:p>
        </p:txBody>
      </p:sp>
      <p:pic>
        <p:nvPicPr>
          <p:cNvPr id="5" name="Picture 4" descr="A screenshot of Acrobat PDFMaker.">
            <a:extLst>
              <a:ext uri="{FF2B5EF4-FFF2-40B4-BE49-F238E27FC236}">
                <a16:creationId xmlns:a16="http://schemas.microsoft.com/office/drawing/2014/main" id="{80F20058-8FFB-42E3-AD2F-375CA4AF8C8D}"/>
              </a:ext>
            </a:extLst>
          </p:cNvPr>
          <p:cNvPicPr>
            <a:picLocks noChangeAspect="1"/>
          </p:cNvPicPr>
          <p:nvPr/>
        </p:nvPicPr>
        <p:blipFill>
          <a:blip r:embed="rId2"/>
          <a:stretch>
            <a:fillRect/>
          </a:stretch>
        </p:blipFill>
        <p:spPr>
          <a:xfrm>
            <a:off x="6582663" y="1448203"/>
            <a:ext cx="4297147" cy="4863359"/>
          </a:xfrm>
          <a:prstGeom prst="rect">
            <a:avLst/>
          </a:prstGeom>
        </p:spPr>
      </p:pic>
    </p:spTree>
    <p:extLst>
      <p:ext uri="{BB962C8B-B14F-4D97-AF65-F5344CB8AC3E}">
        <p14:creationId xmlns:p14="http://schemas.microsoft.com/office/powerpoint/2010/main" val="30802246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F8D6-AF6E-4818-B8E5-FA11F7686C09}"/>
              </a:ext>
            </a:extLst>
          </p:cNvPr>
          <p:cNvSpPr>
            <a:spLocks noGrp="1"/>
          </p:cNvSpPr>
          <p:nvPr>
            <p:ph type="title"/>
          </p:nvPr>
        </p:nvSpPr>
        <p:spPr/>
        <p:txBody>
          <a:bodyPr/>
          <a:lstStyle/>
          <a:p>
            <a:r>
              <a:rPr lang="en-US" dirty="0"/>
              <a:t>PowerPoint Accessibility</a:t>
            </a:r>
          </a:p>
        </p:txBody>
      </p:sp>
      <p:sp>
        <p:nvSpPr>
          <p:cNvPr id="3" name="Content Placeholder 2">
            <a:extLst>
              <a:ext uri="{FF2B5EF4-FFF2-40B4-BE49-F238E27FC236}">
                <a16:creationId xmlns:a16="http://schemas.microsoft.com/office/drawing/2014/main" id="{A0406EBE-F3EF-4A22-A636-BC652274DD2B}"/>
              </a:ext>
            </a:extLst>
          </p:cNvPr>
          <p:cNvSpPr>
            <a:spLocks noGrp="1"/>
          </p:cNvSpPr>
          <p:nvPr>
            <p:ph sz="half" idx="1"/>
          </p:nvPr>
        </p:nvSpPr>
        <p:spPr>
          <a:xfrm>
            <a:off x="172065" y="1349476"/>
            <a:ext cx="9679858" cy="5316795"/>
          </a:xfrm>
        </p:spPr>
        <p:txBody>
          <a:bodyPr/>
          <a:lstStyle/>
          <a:p>
            <a:pPr marL="514350" indent="-514350">
              <a:buFont typeface="+mj-lt"/>
              <a:buAutoNum type="arabicPeriod"/>
            </a:pPr>
            <a:r>
              <a:rPr lang="en-US" dirty="0"/>
              <a:t>Choose fonts and color contrast for greatest visibility.</a:t>
            </a:r>
          </a:p>
          <a:p>
            <a:pPr marL="514350" indent="-514350">
              <a:buFont typeface="+mj-lt"/>
              <a:buAutoNum type="arabicPeriod"/>
            </a:pPr>
            <a:r>
              <a:rPr lang="en-US" dirty="0"/>
              <a:t>Use Layout Templates so that all text is visible in the outline view.</a:t>
            </a:r>
          </a:p>
          <a:p>
            <a:pPr marL="514350" indent="-514350">
              <a:buFont typeface="+mj-lt"/>
              <a:buAutoNum type="arabicPeriod"/>
            </a:pPr>
            <a:r>
              <a:rPr lang="en-US" dirty="0"/>
              <a:t>All slides should have unique titles for easy navigation and clarity.</a:t>
            </a:r>
          </a:p>
          <a:p>
            <a:pPr marL="514350" indent="-514350">
              <a:buFont typeface="+mj-lt"/>
              <a:buAutoNum type="arabicPeriod"/>
            </a:pPr>
            <a:r>
              <a:rPr lang="en-US" dirty="0"/>
              <a:t>Reading order can be adjusted in the Selection Pane.</a:t>
            </a:r>
          </a:p>
          <a:p>
            <a:pPr marL="514350" indent="-514350">
              <a:buFont typeface="+mj-lt"/>
              <a:buAutoNum type="arabicPeriod"/>
            </a:pPr>
            <a:r>
              <a:rPr lang="en-US" dirty="0"/>
              <a:t>Tables should have a header row, alt text description, and caption.</a:t>
            </a:r>
          </a:p>
          <a:p>
            <a:pPr marL="514350" indent="-514350">
              <a:buFont typeface="+mj-lt"/>
              <a:buAutoNum type="arabicPeriod"/>
            </a:pPr>
            <a:r>
              <a:rPr lang="en-US" dirty="0"/>
              <a:t>Lists should be created with the bullet and list toolbar buttons.</a:t>
            </a:r>
          </a:p>
          <a:p>
            <a:pPr marL="514350" indent="-514350">
              <a:buFont typeface="+mj-lt"/>
              <a:buAutoNum type="arabicPeriod"/>
            </a:pPr>
            <a:r>
              <a:rPr lang="en-US" dirty="0"/>
              <a:t>All graphics/images should have brief alternative text descriptions.</a:t>
            </a:r>
          </a:p>
          <a:p>
            <a:pPr marL="514350" indent="-514350">
              <a:buFont typeface="+mj-lt"/>
              <a:buAutoNum type="arabicPeriod"/>
            </a:pPr>
            <a:r>
              <a:rPr lang="en-US" dirty="0"/>
              <a:t>Create white space with page layout tools (not tab, enter, space bar).</a:t>
            </a:r>
          </a:p>
          <a:p>
            <a:pPr marL="514350" indent="-514350">
              <a:buFont typeface="+mj-lt"/>
              <a:buAutoNum type="arabicPeriod"/>
            </a:pPr>
            <a:r>
              <a:rPr lang="en-US" dirty="0"/>
              <a:t>Add metadata (title, author) on the File Tab.</a:t>
            </a:r>
          </a:p>
          <a:p>
            <a:pPr>
              <a:buFont typeface="+mj-lt"/>
              <a:buAutoNum type="arabicPeriod"/>
            </a:pPr>
            <a:r>
              <a:rPr lang="en-US" dirty="0"/>
              <a:t> Use the built in checker to create an accessibility report.</a:t>
            </a:r>
          </a:p>
        </p:txBody>
      </p:sp>
      <p:pic>
        <p:nvPicPr>
          <p:cNvPr id="5" name="Picture 4" descr="PowerPoint icon.">
            <a:extLst>
              <a:ext uri="{FF2B5EF4-FFF2-40B4-BE49-F238E27FC236}">
                <a16:creationId xmlns:a16="http://schemas.microsoft.com/office/drawing/2014/main" id="{56F43B32-EF4F-43B9-9783-212947241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0566" y="1546845"/>
            <a:ext cx="1623103" cy="1461943"/>
          </a:xfrm>
          <a:prstGeom prst="rect">
            <a:avLst/>
          </a:prstGeom>
        </p:spPr>
      </p:pic>
    </p:spTree>
    <p:extLst>
      <p:ext uri="{BB962C8B-B14F-4D97-AF65-F5344CB8AC3E}">
        <p14:creationId xmlns:p14="http://schemas.microsoft.com/office/powerpoint/2010/main" val="9716671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9C49-E674-48C4-9E9F-BF261D2BB49F}"/>
              </a:ext>
            </a:extLst>
          </p:cNvPr>
          <p:cNvSpPr>
            <a:spLocks noGrp="1"/>
          </p:cNvSpPr>
          <p:nvPr>
            <p:ph type="title"/>
          </p:nvPr>
        </p:nvSpPr>
        <p:spPr/>
        <p:txBody>
          <a:bodyPr/>
          <a:lstStyle/>
          <a:p>
            <a:r>
              <a:rPr lang="en-US" dirty="0"/>
              <a:t>Clear Design and Format</a:t>
            </a:r>
          </a:p>
        </p:txBody>
      </p:sp>
      <p:sp>
        <p:nvSpPr>
          <p:cNvPr id="3" name="Content Placeholder 2">
            <a:extLst>
              <a:ext uri="{FF2B5EF4-FFF2-40B4-BE49-F238E27FC236}">
                <a16:creationId xmlns:a16="http://schemas.microsoft.com/office/drawing/2014/main" id="{F5809F0A-154B-4D5D-8F73-2E1908FA2948}"/>
              </a:ext>
            </a:extLst>
          </p:cNvPr>
          <p:cNvSpPr>
            <a:spLocks noGrp="1"/>
          </p:cNvSpPr>
          <p:nvPr>
            <p:ph sz="half" idx="1"/>
          </p:nvPr>
        </p:nvSpPr>
        <p:spPr>
          <a:xfrm>
            <a:off x="304801" y="1600199"/>
            <a:ext cx="11447928" cy="4961965"/>
          </a:xfrm>
        </p:spPr>
        <p:txBody>
          <a:bodyPr/>
          <a:lstStyle/>
          <a:p>
            <a:pPr marL="285750" indent="-285750">
              <a:buFont typeface="Arial" panose="020B0604020202020204" pitchFamily="34" charset="0"/>
              <a:buChar char="•"/>
            </a:pPr>
            <a:r>
              <a:rPr lang="en-US" b="1" dirty="0"/>
              <a:t>Fonts </a:t>
            </a:r>
            <a:r>
              <a:rPr lang="en-US" dirty="0"/>
              <a:t>- use a readable font in a large enough size that your presentation will be seen throughout the room.</a:t>
            </a:r>
          </a:p>
          <a:p>
            <a:pPr marL="285750" indent="-285750">
              <a:buFont typeface="Arial" panose="020B0604020202020204" pitchFamily="34" charset="0"/>
              <a:buChar char="•"/>
            </a:pPr>
            <a:r>
              <a:rPr lang="en-US" b="1" dirty="0"/>
              <a:t>Backgrounds </a:t>
            </a:r>
            <a:r>
              <a:rPr lang="en-US" dirty="0"/>
              <a:t>- Always place text on a plain or solid background.</a:t>
            </a:r>
          </a:p>
          <a:p>
            <a:pPr marL="285750" indent="-285750">
              <a:buFont typeface="Arial" panose="020B0604020202020204" pitchFamily="34" charset="0"/>
              <a:buChar char="•"/>
            </a:pPr>
            <a:r>
              <a:rPr lang="en-US" dirty="0"/>
              <a:t>Inserting a </a:t>
            </a:r>
            <a:r>
              <a:rPr lang="en-US" b="1" dirty="0"/>
              <a:t>background image </a:t>
            </a:r>
            <a:r>
              <a:rPr lang="en-US" dirty="0"/>
              <a:t>allows you to include graphics that are not read aloud by screen reading software. For example, the AMAC logo above is simply a background image.</a:t>
            </a:r>
          </a:p>
          <a:p>
            <a:pPr marL="285750" indent="-285750">
              <a:buFont typeface="Arial" panose="020B0604020202020204" pitchFamily="34" charset="0"/>
              <a:buChar char="•"/>
            </a:pPr>
            <a:r>
              <a:rPr lang="en-US" b="1" dirty="0"/>
              <a:t>Colors and contrast </a:t>
            </a:r>
            <a:r>
              <a:rPr lang="en-US" dirty="0"/>
              <a:t>- text color should provide enough contrast with background color that people can easily read it. Readers with low vision read yellow font on a black background most easily. </a:t>
            </a:r>
          </a:p>
          <a:p>
            <a:pPr marL="285750" indent="-285750">
              <a:buFont typeface="Arial" panose="020B0604020202020204" pitchFamily="34" charset="0"/>
              <a:buChar char="•"/>
            </a:pPr>
            <a:r>
              <a:rPr lang="en-US" b="1" dirty="0"/>
              <a:t>Layout </a:t>
            </a:r>
            <a:r>
              <a:rPr lang="en-US" dirty="0"/>
              <a:t>- use a standard layout template with text placeholders. This will help with logical reading order and make sure that all of your content will be accessible.</a:t>
            </a:r>
          </a:p>
        </p:txBody>
      </p:sp>
    </p:spTree>
    <p:extLst>
      <p:ext uri="{BB962C8B-B14F-4D97-AF65-F5344CB8AC3E}">
        <p14:creationId xmlns:p14="http://schemas.microsoft.com/office/powerpoint/2010/main" val="1537795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09A2-5878-4DB4-9F24-EE98EA7DCC29}"/>
              </a:ext>
            </a:extLst>
          </p:cNvPr>
          <p:cNvSpPr>
            <a:spLocks noGrp="1"/>
          </p:cNvSpPr>
          <p:nvPr>
            <p:ph type="title"/>
          </p:nvPr>
        </p:nvSpPr>
        <p:spPr/>
        <p:txBody>
          <a:bodyPr/>
          <a:lstStyle/>
          <a:p>
            <a:r>
              <a:rPr lang="en-US" dirty="0"/>
              <a:t>Templates and Layouts</a:t>
            </a:r>
          </a:p>
        </p:txBody>
      </p:sp>
      <p:sp>
        <p:nvSpPr>
          <p:cNvPr id="3" name="Content Placeholder 2">
            <a:extLst>
              <a:ext uri="{FF2B5EF4-FFF2-40B4-BE49-F238E27FC236}">
                <a16:creationId xmlns:a16="http://schemas.microsoft.com/office/drawing/2014/main" id="{B44ED025-96EC-4359-B5AE-651715243F9F}"/>
              </a:ext>
            </a:extLst>
          </p:cNvPr>
          <p:cNvSpPr>
            <a:spLocks noGrp="1"/>
          </p:cNvSpPr>
          <p:nvPr>
            <p:ph sz="half" idx="1"/>
          </p:nvPr>
        </p:nvSpPr>
        <p:spPr>
          <a:xfrm>
            <a:off x="1264023" y="1600199"/>
            <a:ext cx="4628777" cy="4935071"/>
          </a:xfrm>
        </p:spPr>
        <p:txBody>
          <a:bodyPr/>
          <a:lstStyle/>
          <a:p>
            <a:r>
              <a:rPr lang="en-US" sz="2800" dirty="0"/>
              <a:t>Use PowerPoint’s built-in templates, not the text boxes which can be inaccessible to screen readers.</a:t>
            </a:r>
          </a:p>
          <a:p>
            <a:pPr marL="457200" indent="-457200">
              <a:buFont typeface="Arial" panose="020B0604020202020204" pitchFamily="34" charset="0"/>
              <a:buChar char="•"/>
            </a:pPr>
            <a:r>
              <a:rPr lang="en-US" sz="2800" dirty="0"/>
              <a:t>Go to Home Ribbon</a:t>
            </a:r>
          </a:p>
          <a:p>
            <a:pPr marL="457200" indent="-457200">
              <a:buFont typeface="Arial" panose="020B0604020202020204" pitchFamily="34" charset="0"/>
              <a:buChar char="•"/>
            </a:pPr>
            <a:r>
              <a:rPr lang="en-US" sz="2800" dirty="0"/>
              <a:t>Click on Layout</a:t>
            </a:r>
          </a:p>
          <a:p>
            <a:pPr marL="457200" indent="-457200">
              <a:buFont typeface="Arial" panose="020B0604020202020204" pitchFamily="34" charset="0"/>
              <a:buChar char="•"/>
            </a:pPr>
            <a:r>
              <a:rPr lang="en-US" sz="2800" dirty="0"/>
              <a:t>Right clicking on the slide pulls up layout options, as well.</a:t>
            </a:r>
          </a:p>
        </p:txBody>
      </p:sp>
      <p:pic>
        <p:nvPicPr>
          <p:cNvPr id="5" name="Picture 2" descr="Screenshot of the accessible layout options in PowerPoint.">
            <a:extLst>
              <a:ext uri="{FF2B5EF4-FFF2-40B4-BE49-F238E27FC236}">
                <a16:creationId xmlns:a16="http://schemas.microsoft.com/office/drawing/2014/main" id="{527CC411-3233-451F-B645-2C2BA5718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201" y="1714500"/>
            <a:ext cx="4431551" cy="349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9301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FA27-1A5D-4D62-AD3E-407B8E9E4866}"/>
              </a:ext>
            </a:extLst>
          </p:cNvPr>
          <p:cNvSpPr>
            <a:spLocks noGrp="1"/>
          </p:cNvSpPr>
          <p:nvPr>
            <p:ph type="title"/>
          </p:nvPr>
        </p:nvSpPr>
        <p:spPr/>
        <p:txBody>
          <a:bodyPr/>
          <a:lstStyle/>
          <a:p>
            <a:r>
              <a:rPr lang="en-US" dirty="0"/>
              <a:t>Outline View</a:t>
            </a:r>
          </a:p>
        </p:txBody>
      </p:sp>
      <p:sp>
        <p:nvSpPr>
          <p:cNvPr id="3" name="Content Placeholder 2">
            <a:extLst>
              <a:ext uri="{FF2B5EF4-FFF2-40B4-BE49-F238E27FC236}">
                <a16:creationId xmlns:a16="http://schemas.microsoft.com/office/drawing/2014/main" id="{70AD75B1-237F-475E-8389-E7425D4734A4}"/>
              </a:ext>
            </a:extLst>
          </p:cNvPr>
          <p:cNvSpPr>
            <a:spLocks noGrp="1"/>
          </p:cNvSpPr>
          <p:nvPr>
            <p:ph sz="half" idx="1"/>
          </p:nvPr>
        </p:nvSpPr>
        <p:spPr>
          <a:xfrm>
            <a:off x="941293" y="1600200"/>
            <a:ext cx="4951507" cy="4621678"/>
          </a:xfrm>
        </p:spPr>
        <p:txBody>
          <a:bodyPr/>
          <a:lstStyle/>
          <a:p>
            <a:r>
              <a:rPr lang="en-US" dirty="0">
                <a:cs typeface="Arial" panose="020B0604020202020204" pitchFamily="34" charset="0"/>
              </a:rPr>
              <a:t>Check that text appears in the Outline View.</a:t>
            </a:r>
          </a:p>
          <a:p>
            <a:r>
              <a:rPr lang="en-US" dirty="0">
                <a:cs typeface="Arial" panose="020B0604020202020204" pitchFamily="34" charset="0"/>
              </a:rPr>
              <a:t>If accessible templates and proper content placeholders have been used, the text will be viewable in the outline view. If text boxes were used on the slides, screen reading software might skip this text.</a:t>
            </a:r>
          </a:p>
          <a:p>
            <a:r>
              <a:rPr lang="en-US" dirty="0">
                <a:cs typeface="Arial" panose="020B0604020202020204" pitchFamily="34" charset="0"/>
              </a:rPr>
              <a:t>Delete extra hard line breaks in the outline view when possible. These will be read as “blank line.”</a:t>
            </a:r>
          </a:p>
        </p:txBody>
      </p:sp>
      <p:pic>
        <p:nvPicPr>
          <p:cNvPr id="5" name="Picture 4" descr="Screen shot showing Outline view selected in slides view panel.">
            <a:extLst>
              <a:ext uri="{FF2B5EF4-FFF2-40B4-BE49-F238E27FC236}">
                <a16:creationId xmlns:a16="http://schemas.microsoft.com/office/drawing/2014/main" id="{616200D3-5F2A-4FC8-A83A-E4D7E5015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5059" y="1600200"/>
            <a:ext cx="4356376" cy="4397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08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6AF2C-D915-4512-8789-5DB0CE8E6CE5}"/>
              </a:ext>
            </a:extLst>
          </p:cNvPr>
          <p:cNvSpPr>
            <a:spLocks noGrp="1"/>
          </p:cNvSpPr>
          <p:nvPr>
            <p:ph type="title"/>
          </p:nvPr>
        </p:nvSpPr>
        <p:spPr/>
        <p:txBody>
          <a:bodyPr/>
          <a:lstStyle/>
          <a:p>
            <a:r>
              <a:rPr lang="en-US" dirty="0"/>
              <a:t>What Needs to Be Accessible?</a:t>
            </a:r>
          </a:p>
        </p:txBody>
      </p:sp>
      <p:sp>
        <p:nvSpPr>
          <p:cNvPr id="3" name="Content Placeholder 2">
            <a:extLst>
              <a:ext uri="{FF2B5EF4-FFF2-40B4-BE49-F238E27FC236}">
                <a16:creationId xmlns:a16="http://schemas.microsoft.com/office/drawing/2014/main" id="{B372D5EA-BABE-471D-A5C8-B680733C953B}"/>
              </a:ext>
            </a:extLst>
          </p:cNvPr>
          <p:cNvSpPr>
            <a:spLocks noGrp="1"/>
          </p:cNvSpPr>
          <p:nvPr>
            <p:ph sz="half" idx="1"/>
          </p:nvPr>
        </p:nvSpPr>
        <p:spPr>
          <a:xfrm>
            <a:off x="304801" y="1237129"/>
            <a:ext cx="10947698" cy="5249732"/>
          </a:xfrm>
        </p:spPr>
        <p:txBody>
          <a:bodyPr/>
          <a:lstStyle/>
          <a:p>
            <a:r>
              <a:rPr lang="en-US" sz="2800" b="1" dirty="0">
                <a:solidFill>
                  <a:srgbClr val="262626"/>
                </a:solidFill>
              </a:rPr>
              <a:t>Ideally, everything in an educational environment or posted online should be made accessible:</a:t>
            </a:r>
          </a:p>
          <a:p>
            <a:endParaRPr lang="en-US" sz="2800" b="1" dirty="0">
              <a:solidFill>
                <a:srgbClr val="262626"/>
              </a:solidFill>
            </a:endParaRPr>
          </a:p>
          <a:p>
            <a:pPr marL="342900" indent="-342900">
              <a:spcBef>
                <a:spcPts val="0"/>
              </a:spcBef>
              <a:buFont typeface="Arial" panose="020B0604020202020204" pitchFamily="34" charset="0"/>
              <a:buChar char="•"/>
            </a:pPr>
            <a:r>
              <a:rPr lang="en-US" dirty="0">
                <a:solidFill>
                  <a:prstClr val="black"/>
                </a:solidFill>
                <a:cs typeface="Avenir Book"/>
              </a:rPr>
              <a:t>Textbooks, Course Materials, and Transcripts</a:t>
            </a:r>
          </a:p>
          <a:p>
            <a:pPr marL="342900" indent="-342900">
              <a:spcBef>
                <a:spcPts val="0"/>
              </a:spcBef>
              <a:buFont typeface="Arial" panose="020B0604020202020204" pitchFamily="34" charset="0"/>
              <a:buChar char="•"/>
            </a:pPr>
            <a:r>
              <a:rPr lang="en-US" dirty="0">
                <a:solidFill>
                  <a:prstClr val="black"/>
                </a:solidFill>
                <a:cs typeface="Avenir Book"/>
              </a:rPr>
              <a:t>Course Syllabi, Exams, Handouts, Readings, Course Packets</a:t>
            </a:r>
          </a:p>
          <a:p>
            <a:pPr marL="342900" indent="-342900">
              <a:spcBef>
                <a:spcPts val="0"/>
              </a:spcBef>
              <a:buFont typeface="Arial" panose="020B0604020202020204" pitchFamily="34" charset="0"/>
              <a:buChar char="•"/>
            </a:pPr>
            <a:r>
              <a:rPr lang="en-US" dirty="0">
                <a:solidFill>
                  <a:prstClr val="black"/>
                </a:solidFill>
                <a:cs typeface="Avenir Book"/>
              </a:rPr>
              <a:t>Course Websites and anything posted on a Learning Platform</a:t>
            </a:r>
          </a:p>
          <a:p>
            <a:pPr marL="342900" indent="-342900">
              <a:spcBef>
                <a:spcPts val="0"/>
              </a:spcBef>
              <a:buFont typeface="Arial" panose="020B0604020202020204" pitchFamily="34" charset="0"/>
              <a:buChar char="•"/>
            </a:pPr>
            <a:r>
              <a:rPr lang="en-US" dirty="0">
                <a:solidFill>
                  <a:prstClr val="black"/>
                </a:solidFill>
                <a:cs typeface="Avenir Book"/>
              </a:rPr>
              <a:t>PowerPoint Presentations, Emails, and Social Media posts</a:t>
            </a:r>
          </a:p>
          <a:p>
            <a:pPr marL="342900" indent="-342900">
              <a:spcBef>
                <a:spcPts val="0"/>
              </a:spcBef>
              <a:buFont typeface="Arial" panose="020B0604020202020204" pitchFamily="34" charset="0"/>
              <a:buChar char="•"/>
            </a:pPr>
            <a:r>
              <a:rPr lang="en-US" dirty="0">
                <a:solidFill>
                  <a:prstClr val="black"/>
                </a:solidFill>
                <a:cs typeface="Avenir Book"/>
              </a:rPr>
              <a:t>Brochures, Pamphlets, Menus, Directories, and Instructions</a:t>
            </a:r>
          </a:p>
          <a:p>
            <a:pPr marL="342900" indent="-342900">
              <a:spcBef>
                <a:spcPts val="0"/>
              </a:spcBef>
              <a:buFont typeface="Arial" panose="020B0604020202020204" pitchFamily="34" charset="0"/>
              <a:buChar char="•"/>
            </a:pPr>
            <a:r>
              <a:rPr lang="en-US" dirty="0">
                <a:solidFill>
                  <a:prstClr val="black"/>
                </a:solidFill>
                <a:cs typeface="Avenir Book"/>
              </a:rPr>
              <a:t>Hiring Forms, Employee Guidelines, basically…everything</a:t>
            </a:r>
          </a:p>
        </p:txBody>
      </p:sp>
    </p:spTree>
    <p:extLst>
      <p:ext uri="{BB962C8B-B14F-4D97-AF65-F5344CB8AC3E}">
        <p14:creationId xmlns:p14="http://schemas.microsoft.com/office/powerpoint/2010/main" val="25515760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0A88F-3B43-4C3A-9C21-E76890493890}"/>
              </a:ext>
            </a:extLst>
          </p:cNvPr>
          <p:cNvSpPr>
            <a:spLocks noGrp="1"/>
          </p:cNvSpPr>
          <p:nvPr>
            <p:ph type="title"/>
          </p:nvPr>
        </p:nvSpPr>
        <p:spPr/>
        <p:txBody>
          <a:bodyPr/>
          <a:lstStyle/>
          <a:p>
            <a:r>
              <a:rPr lang="en-US" dirty="0"/>
              <a:t>Descriptive Slide Titles</a:t>
            </a:r>
          </a:p>
        </p:txBody>
      </p:sp>
      <p:sp>
        <p:nvSpPr>
          <p:cNvPr id="3" name="Content Placeholder 2">
            <a:extLst>
              <a:ext uri="{FF2B5EF4-FFF2-40B4-BE49-F238E27FC236}">
                <a16:creationId xmlns:a16="http://schemas.microsoft.com/office/drawing/2014/main" id="{E94E0EAF-1979-462E-8669-33DCC408C1D7}"/>
              </a:ext>
            </a:extLst>
          </p:cNvPr>
          <p:cNvSpPr>
            <a:spLocks noGrp="1"/>
          </p:cNvSpPr>
          <p:nvPr>
            <p:ph sz="half" idx="1"/>
          </p:nvPr>
        </p:nvSpPr>
        <p:spPr>
          <a:xfrm>
            <a:off x="952500" y="1600200"/>
            <a:ext cx="9173135" cy="4621678"/>
          </a:xfrm>
        </p:spPr>
        <p:txBody>
          <a:bodyPr/>
          <a:lstStyle/>
          <a:p>
            <a:pPr marL="685800" lvl="2" indent="0">
              <a:buNone/>
            </a:pPr>
            <a:r>
              <a:rPr lang="en-US" sz="3200" dirty="0">
                <a:latin typeface="Arial" panose="020B0604020202020204" pitchFamily="34" charset="0"/>
                <a:cs typeface="Arial" panose="020B0604020202020204" pitchFamily="34" charset="0"/>
              </a:rPr>
              <a:t>Give each slide a unique title</a:t>
            </a:r>
          </a:p>
          <a:p>
            <a:pPr lvl="3">
              <a:buFont typeface="Arial" panose="020B0604020202020204" pitchFamily="34" charset="0"/>
              <a:buChar char="•"/>
            </a:pPr>
            <a:r>
              <a:rPr lang="en-US" sz="2800" dirty="0">
                <a:latin typeface="Arial" panose="020B0604020202020204" pitchFamily="34" charset="0"/>
                <a:cs typeface="Arial" panose="020B0604020202020204" pitchFamily="34" charset="0"/>
              </a:rPr>
              <a:t>Aids in navigation</a:t>
            </a:r>
          </a:p>
          <a:p>
            <a:pPr lvl="3">
              <a:buFont typeface="Arial" panose="020B0604020202020204" pitchFamily="34" charset="0"/>
              <a:buChar char="•"/>
            </a:pPr>
            <a:r>
              <a:rPr lang="en-US" sz="2800" dirty="0">
                <a:latin typeface="Arial" panose="020B0604020202020204" pitchFamily="34" charset="0"/>
                <a:cs typeface="Arial" panose="020B0604020202020204" pitchFamily="34" charset="0"/>
              </a:rPr>
              <a:t>Clarifies your presentation</a:t>
            </a:r>
          </a:p>
          <a:p>
            <a:pPr lvl="3">
              <a:buFont typeface="Arial" panose="020B0604020202020204" pitchFamily="34" charset="0"/>
              <a:buChar char="•"/>
            </a:pPr>
            <a:r>
              <a:rPr lang="en-US" sz="2800" dirty="0">
                <a:latin typeface="Arial" panose="020B0604020202020204" pitchFamily="34" charset="0"/>
                <a:cs typeface="Arial" panose="020B0604020202020204" pitchFamily="34" charset="0"/>
              </a:rPr>
              <a:t>Organizes your ideas</a:t>
            </a:r>
          </a:p>
          <a:p>
            <a:pPr lvl="3">
              <a:buFont typeface="Arial" panose="020B0604020202020204" pitchFamily="34" charset="0"/>
              <a:buChar char="•"/>
            </a:pPr>
            <a:r>
              <a:rPr lang="en-US" sz="2800" dirty="0">
                <a:latin typeface="Arial" panose="020B0604020202020204" pitchFamily="34" charset="0"/>
                <a:cs typeface="Arial" panose="020B0604020202020204" pitchFamily="34" charset="0"/>
              </a:rPr>
              <a:t>Helps your audience focus</a:t>
            </a:r>
          </a:p>
        </p:txBody>
      </p:sp>
    </p:spTree>
    <p:extLst>
      <p:ext uri="{BB962C8B-B14F-4D97-AF65-F5344CB8AC3E}">
        <p14:creationId xmlns:p14="http://schemas.microsoft.com/office/powerpoint/2010/main" val="16633364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3E88C-AE1F-4287-BC60-BDF52F89E7DA}"/>
              </a:ext>
            </a:extLst>
          </p:cNvPr>
          <p:cNvSpPr>
            <a:spLocks noGrp="1"/>
          </p:cNvSpPr>
          <p:nvPr>
            <p:ph type="title"/>
          </p:nvPr>
        </p:nvSpPr>
        <p:spPr/>
        <p:txBody>
          <a:bodyPr/>
          <a:lstStyle/>
          <a:p>
            <a:r>
              <a:rPr lang="en-US" dirty="0"/>
              <a:t>Selecting Reading Order</a:t>
            </a:r>
          </a:p>
        </p:txBody>
      </p:sp>
      <p:sp>
        <p:nvSpPr>
          <p:cNvPr id="3" name="Content Placeholder 2">
            <a:extLst>
              <a:ext uri="{FF2B5EF4-FFF2-40B4-BE49-F238E27FC236}">
                <a16:creationId xmlns:a16="http://schemas.microsoft.com/office/drawing/2014/main" id="{EAA0DEA7-0366-4BCD-B0B0-0AA772343D66}"/>
              </a:ext>
            </a:extLst>
          </p:cNvPr>
          <p:cNvSpPr>
            <a:spLocks noGrp="1"/>
          </p:cNvSpPr>
          <p:nvPr>
            <p:ph sz="half" idx="1"/>
          </p:nvPr>
        </p:nvSpPr>
        <p:spPr>
          <a:xfrm>
            <a:off x="304800" y="1264024"/>
            <a:ext cx="6499411" cy="5593976"/>
          </a:xfrm>
        </p:spPr>
        <p:txBody>
          <a:bodyPr/>
          <a:lstStyle/>
          <a:p>
            <a:pPr lvl="0"/>
            <a:r>
              <a:rPr lang="en-US" dirty="0"/>
              <a:t>Go to menu item: </a:t>
            </a:r>
            <a:r>
              <a:rPr lang="en-US" b="1" dirty="0"/>
              <a:t>Home</a:t>
            </a:r>
            <a:endParaRPr lang="en-US" dirty="0"/>
          </a:p>
          <a:p>
            <a:pPr lvl="0"/>
            <a:r>
              <a:rPr lang="en-US" dirty="0"/>
              <a:t>In the </a:t>
            </a:r>
            <a:r>
              <a:rPr lang="en-US" b="1" dirty="0"/>
              <a:t>Drawing</a:t>
            </a:r>
            <a:r>
              <a:rPr lang="en-US" dirty="0"/>
              <a:t> section, select </a:t>
            </a:r>
            <a:r>
              <a:rPr lang="en-US" b="1" dirty="0"/>
              <a:t>Arrange &gt; Selection Pane…</a:t>
            </a:r>
            <a:endParaRPr lang="en-US" dirty="0"/>
          </a:p>
          <a:p>
            <a:pPr lvl="0"/>
            <a:r>
              <a:rPr lang="en-US" dirty="0"/>
              <a:t>In the </a:t>
            </a:r>
            <a:r>
              <a:rPr lang="en-US" b="1" dirty="0"/>
              <a:t>Selection and Visibility</a:t>
            </a:r>
            <a:r>
              <a:rPr lang="en-US" dirty="0"/>
              <a:t> pane, all the elements on the slide are listed in reverse order. In other words, the tab order of objects begins at the bottom of the list and tabs upwards.</a:t>
            </a:r>
          </a:p>
          <a:p>
            <a:pPr lvl="0"/>
            <a:r>
              <a:rPr lang="en-US" dirty="0"/>
              <a:t>Elements can be re-ordered using the arrows at the bottom of the Selection and Visibility pane.</a:t>
            </a:r>
          </a:p>
          <a:p>
            <a:pPr lvl="0"/>
            <a:r>
              <a:rPr lang="en-US" dirty="0"/>
              <a:t>Note how many objects are in this example screenshot. It would be more accessible if the slide were simplified and streamlined with fewer objects if possible.</a:t>
            </a:r>
          </a:p>
        </p:txBody>
      </p:sp>
      <p:pic>
        <p:nvPicPr>
          <p:cNvPr id="5" name="Picture 2" descr="A screenshot of the selection and visibility pane where you can arrange reading order for objects on the slide.">
            <a:extLst>
              <a:ext uri="{FF2B5EF4-FFF2-40B4-BE49-F238E27FC236}">
                <a16:creationId xmlns:a16="http://schemas.microsoft.com/office/drawing/2014/main" id="{423273B3-1C7A-4A0E-BA41-28D89A98D0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3066" y="1600199"/>
            <a:ext cx="4097993" cy="407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9490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ADB60-09CF-44FE-8AB7-743B7E8F0850}"/>
              </a:ext>
            </a:extLst>
          </p:cNvPr>
          <p:cNvSpPr>
            <a:spLocks noGrp="1"/>
          </p:cNvSpPr>
          <p:nvPr>
            <p:ph type="title"/>
          </p:nvPr>
        </p:nvSpPr>
        <p:spPr/>
        <p:txBody>
          <a:bodyPr/>
          <a:lstStyle/>
          <a:p>
            <a:r>
              <a:rPr lang="en-US" dirty="0"/>
              <a:t>Inserting Tables</a:t>
            </a:r>
          </a:p>
        </p:txBody>
      </p:sp>
      <p:sp>
        <p:nvSpPr>
          <p:cNvPr id="3" name="Content Placeholder 2">
            <a:extLst>
              <a:ext uri="{FF2B5EF4-FFF2-40B4-BE49-F238E27FC236}">
                <a16:creationId xmlns:a16="http://schemas.microsoft.com/office/drawing/2014/main" id="{DD3466AE-DEBC-4624-9C90-2D202BD1164B}"/>
              </a:ext>
            </a:extLst>
          </p:cNvPr>
          <p:cNvSpPr>
            <a:spLocks noGrp="1"/>
          </p:cNvSpPr>
          <p:nvPr>
            <p:ph sz="half" idx="1"/>
          </p:nvPr>
        </p:nvSpPr>
        <p:spPr>
          <a:xfrm>
            <a:off x="1084730" y="1121347"/>
            <a:ext cx="8435788" cy="3311707"/>
          </a:xfrm>
        </p:spPr>
        <p:txBody>
          <a:bodyPr/>
          <a:lstStyle/>
          <a:p>
            <a:r>
              <a:rPr lang="en-US" sz="1600" b="1" dirty="0"/>
              <a:t>To add a table with headings</a:t>
            </a:r>
          </a:p>
          <a:p>
            <a:pPr marL="557213" lvl="1" indent="-214313">
              <a:buFont typeface="Arial" pitchFamily="34" charset="0"/>
              <a:buChar char="•"/>
            </a:pPr>
            <a:r>
              <a:rPr lang="en-US" sz="1600" dirty="0"/>
              <a:t>Go to menu item: </a:t>
            </a:r>
            <a:r>
              <a:rPr lang="en-US" sz="1600" b="1" dirty="0"/>
              <a:t>Insert</a:t>
            </a:r>
            <a:endParaRPr lang="en-US" sz="1600" dirty="0"/>
          </a:p>
          <a:p>
            <a:pPr marL="557213" lvl="1" indent="-214313">
              <a:buFont typeface="Arial" pitchFamily="34" charset="0"/>
              <a:buChar char="•"/>
            </a:pPr>
            <a:r>
              <a:rPr lang="en-US" sz="1600" dirty="0"/>
              <a:t>In the </a:t>
            </a:r>
            <a:r>
              <a:rPr lang="en-US" sz="1600" b="1" dirty="0"/>
              <a:t>Tables</a:t>
            </a:r>
            <a:r>
              <a:rPr lang="en-US" sz="1600" dirty="0"/>
              <a:t> section, select the </a:t>
            </a:r>
            <a:r>
              <a:rPr lang="en-US" sz="1600" b="1" dirty="0"/>
              <a:t>Tables</a:t>
            </a:r>
            <a:r>
              <a:rPr lang="en-US" sz="1600" dirty="0"/>
              <a:t> icon</a:t>
            </a:r>
          </a:p>
          <a:p>
            <a:pPr marL="557213" lvl="1" indent="-214313">
              <a:buFont typeface="Arial" pitchFamily="34" charset="0"/>
              <a:buChar char="•"/>
            </a:pPr>
            <a:r>
              <a:rPr lang="en-US" sz="1600" dirty="0"/>
              <a:t>Select the number of rows and columns you would like your table to have</a:t>
            </a:r>
          </a:p>
          <a:p>
            <a:pPr marL="557213" lvl="1" indent="-214313">
              <a:buFont typeface="Arial" pitchFamily="34" charset="0"/>
              <a:buChar char="•"/>
            </a:pPr>
            <a:r>
              <a:rPr lang="en-US" sz="1600" dirty="0"/>
              <a:t>Select the table and a </a:t>
            </a:r>
            <a:r>
              <a:rPr lang="en-US" sz="1600" b="1" dirty="0"/>
              <a:t>Table Tools</a:t>
            </a:r>
            <a:r>
              <a:rPr lang="en-US" sz="1600" dirty="0"/>
              <a:t> menu item should appear</a:t>
            </a:r>
          </a:p>
          <a:p>
            <a:pPr marL="557213" lvl="1" indent="-214313">
              <a:buFont typeface="Arial" pitchFamily="34" charset="0"/>
              <a:buChar char="•"/>
            </a:pPr>
            <a:r>
              <a:rPr lang="en-US" sz="1600" dirty="0"/>
              <a:t>Go to menu item: </a:t>
            </a:r>
            <a:r>
              <a:rPr lang="en-US" sz="1600" b="1" dirty="0"/>
              <a:t>Table Tools &gt; Design</a:t>
            </a:r>
            <a:endParaRPr lang="en-US" sz="1600" dirty="0"/>
          </a:p>
          <a:p>
            <a:pPr marL="557213" lvl="1" indent="-214313">
              <a:buFont typeface="Arial" pitchFamily="34" charset="0"/>
              <a:buChar char="•"/>
            </a:pPr>
            <a:r>
              <a:rPr lang="en-US" sz="1600" dirty="0"/>
              <a:t>In the </a:t>
            </a:r>
            <a:r>
              <a:rPr lang="en-US" sz="1600" b="1" dirty="0"/>
              <a:t>Table Style Options</a:t>
            </a:r>
            <a:r>
              <a:rPr lang="en-US" sz="1600" dirty="0"/>
              <a:t> section, select the </a:t>
            </a:r>
            <a:r>
              <a:rPr lang="en-US" sz="1600" b="1" dirty="0"/>
              <a:t>Header Row</a:t>
            </a:r>
            <a:r>
              <a:rPr lang="en-US" sz="1600" dirty="0"/>
              <a:t> check box</a:t>
            </a:r>
            <a:br>
              <a:rPr lang="en-US" sz="1600" dirty="0"/>
            </a:br>
            <a:r>
              <a:rPr lang="en-US" sz="1600" i="1" dirty="0"/>
              <a:t>Note:</a:t>
            </a:r>
            <a:r>
              <a:rPr lang="en-US" sz="1600" dirty="0"/>
              <a:t> Whenever possible, keep tables simple with just 1 row of headings.</a:t>
            </a:r>
          </a:p>
          <a:p>
            <a:pPr marL="557213" lvl="1" indent="-214313">
              <a:buFont typeface="Arial" pitchFamily="34" charset="0"/>
              <a:buChar char="•"/>
            </a:pPr>
            <a:r>
              <a:rPr lang="en-US" sz="1600" dirty="0"/>
              <a:t>Add a brief description before table if possible, to give an overview of data.</a:t>
            </a:r>
          </a:p>
        </p:txBody>
      </p:sp>
      <p:graphicFrame>
        <p:nvGraphicFramePr>
          <p:cNvPr id="7" name="Content Placeholder 4" descr="Table showing types of institution memberships. There are records for three institutions.">
            <a:extLst>
              <a:ext uri="{FF2B5EF4-FFF2-40B4-BE49-F238E27FC236}">
                <a16:creationId xmlns:a16="http://schemas.microsoft.com/office/drawing/2014/main" id="{528409BD-0086-4B67-9E1F-4D3A75709D86}"/>
              </a:ext>
            </a:extLst>
          </p:cNvPr>
          <p:cNvGraphicFramePr>
            <a:graphicFrameLocks/>
          </p:cNvGraphicFramePr>
          <p:nvPr>
            <p:extLst>
              <p:ext uri="{D42A27DB-BD31-4B8C-83A1-F6EECF244321}">
                <p14:modId xmlns:p14="http://schemas.microsoft.com/office/powerpoint/2010/main" val="3454869089"/>
              </p:ext>
            </p:extLst>
          </p:nvPr>
        </p:nvGraphicFramePr>
        <p:xfrm>
          <a:off x="824754" y="4570510"/>
          <a:ext cx="4742329" cy="1981200"/>
        </p:xfrm>
        <a:graphic>
          <a:graphicData uri="http://schemas.openxmlformats.org/drawingml/2006/table">
            <a:tbl>
              <a:tblPr firstRow="1" bandRow="1"/>
              <a:tblGrid>
                <a:gridCol w="919979">
                  <a:extLst>
                    <a:ext uri="{9D8B030D-6E8A-4147-A177-3AD203B41FA5}">
                      <a16:colId xmlns:a16="http://schemas.microsoft.com/office/drawing/2014/main" val="20000"/>
                    </a:ext>
                  </a:extLst>
                </a:gridCol>
                <a:gridCol w="1226937">
                  <a:extLst>
                    <a:ext uri="{9D8B030D-6E8A-4147-A177-3AD203B41FA5}">
                      <a16:colId xmlns:a16="http://schemas.microsoft.com/office/drawing/2014/main" val="20001"/>
                    </a:ext>
                  </a:extLst>
                </a:gridCol>
                <a:gridCol w="1568261">
                  <a:extLst>
                    <a:ext uri="{9D8B030D-6E8A-4147-A177-3AD203B41FA5}">
                      <a16:colId xmlns:a16="http://schemas.microsoft.com/office/drawing/2014/main" val="20002"/>
                    </a:ext>
                  </a:extLst>
                </a:gridCol>
                <a:gridCol w="1027152">
                  <a:extLst>
                    <a:ext uri="{9D8B030D-6E8A-4147-A177-3AD203B41FA5}">
                      <a16:colId xmlns:a16="http://schemas.microsoft.com/office/drawing/2014/main" val="20003"/>
                    </a:ext>
                  </a:extLst>
                </a:gridCol>
              </a:tblGrid>
              <a:tr h="525558">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r>
                        <a:rPr lang="en-US" sz="1600" dirty="0">
                          <a:solidFill>
                            <a:schemeClr val="tx1"/>
                          </a:solidFill>
                        </a:rPr>
                        <a:t>ID</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Institution</a:t>
                      </a:r>
                    </a:p>
                    <a:p>
                      <a:endParaRPr lang="en-US" sz="1600" dirty="0">
                        <a:solidFill>
                          <a:schemeClr val="tx1"/>
                        </a:solidFill>
                      </a:endParaRP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Type</a:t>
                      </a:r>
                    </a:p>
                    <a:p>
                      <a:endParaRPr lang="en-US" sz="1600" dirty="0">
                        <a:solidFill>
                          <a:schemeClr val="tx1"/>
                        </a:solidFill>
                      </a:endParaRP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Eligible</a:t>
                      </a:r>
                    </a:p>
                    <a:p>
                      <a:endParaRPr lang="en-US" sz="1600" dirty="0">
                        <a:solidFill>
                          <a:schemeClr val="tx1"/>
                        </a:solidFill>
                      </a:endParaRP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07402">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24</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Emory</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Post-doctorate</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yes</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2555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77</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err="1">
                          <a:solidFill>
                            <a:schemeClr val="bg1"/>
                          </a:solidFill>
                        </a:rPr>
                        <a:t>UGA</a:t>
                      </a:r>
                      <a:endParaRPr lang="en-US" sz="1600" dirty="0">
                        <a:solidFill>
                          <a:schemeClr val="bg1"/>
                        </a:solidFill>
                      </a:endParaRP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Undergraduate</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yes</a:t>
                      </a:r>
                    </a:p>
                    <a:p>
                      <a:endParaRPr lang="en-US" sz="1600" dirty="0">
                        <a:solidFill>
                          <a:schemeClr val="bg1"/>
                        </a:solidFill>
                      </a:endParaRP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25558">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82</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Georgia Tech</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600" dirty="0">
                          <a:solidFill>
                            <a:schemeClr val="bg1"/>
                          </a:solidFill>
                        </a:rPr>
                        <a:t>Undergraduate</a:t>
                      </a: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yes</a:t>
                      </a:r>
                    </a:p>
                    <a:p>
                      <a:endParaRPr lang="en-US" sz="1600" dirty="0">
                        <a:solidFill>
                          <a:schemeClr val="bg1"/>
                        </a:solidFill>
                      </a:endParaRPr>
                    </a:p>
                  </a:txBody>
                  <a:tcPr marL="86955" marR="86955" marT="34290" marB="3429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8" name="Picture 2" descr="Screen shot showing File tab selected on Word ribbon with Header Row marked with a check in the Table Style Options group.">
            <a:extLst>
              <a:ext uri="{FF2B5EF4-FFF2-40B4-BE49-F238E27FC236}">
                <a16:creationId xmlns:a16="http://schemas.microsoft.com/office/drawing/2014/main" id="{72B05BAA-DF66-4B5E-B662-F3CE09C8F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1894" y="4570509"/>
            <a:ext cx="4742329" cy="2023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774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7B2DD-5350-4BA0-AC6A-9B511AC4E8FA}"/>
              </a:ext>
            </a:extLst>
          </p:cNvPr>
          <p:cNvSpPr>
            <a:spLocks noGrp="1"/>
          </p:cNvSpPr>
          <p:nvPr>
            <p:ph type="title"/>
          </p:nvPr>
        </p:nvSpPr>
        <p:spPr/>
        <p:txBody>
          <a:bodyPr/>
          <a:lstStyle/>
          <a:p>
            <a:r>
              <a:rPr lang="en-US" dirty="0"/>
              <a:t>Select Lists Styles</a:t>
            </a:r>
          </a:p>
        </p:txBody>
      </p:sp>
      <p:sp>
        <p:nvSpPr>
          <p:cNvPr id="3" name="Content Placeholder 2">
            <a:extLst>
              <a:ext uri="{FF2B5EF4-FFF2-40B4-BE49-F238E27FC236}">
                <a16:creationId xmlns:a16="http://schemas.microsoft.com/office/drawing/2014/main" id="{F415D4C2-533E-486B-AE7A-01E73425A33D}"/>
              </a:ext>
            </a:extLst>
          </p:cNvPr>
          <p:cNvSpPr>
            <a:spLocks noGrp="1"/>
          </p:cNvSpPr>
          <p:nvPr>
            <p:ph sz="half" idx="1"/>
          </p:nvPr>
        </p:nvSpPr>
        <p:spPr>
          <a:xfrm>
            <a:off x="304800" y="1600200"/>
            <a:ext cx="11178987" cy="4621678"/>
          </a:xfrm>
        </p:spPr>
        <p:txBody>
          <a:bodyPr/>
          <a:lstStyle/>
          <a:p>
            <a:pPr marL="342900" indent="-342900">
              <a:buFont typeface="Arial" panose="020B0604020202020204" pitchFamily="34" charset="0"/>
              <a:buChar char="•"/>
            </a:pPr>
            <a:r>
              <a:rPr lang="en-US" sz="3600" dirty="0"/>
              <a:t>Create bulleted and numbered lists with the built-in list tools. </a:t>
            </a:r>
          </a:p>
          <a:p>
            <a:pPr marL="342900" indent="-342900">
              <a:buFont typeface="Arial" panose="020B0604020202020204" pitchFamily="34" charset="0"/>
              <a:buChar char="•"/>
            </a:pPr>
            <a:r>
              <a:rPr lang="en-US" sz="3600" dirty="0"/>
              <a:t>The Home tab has drop down menus where you can easily create lists and adjust their hierarchy.</a:t>
            </a:r>
          </a:p>
          <a:p>
            <a:pPr marL="342900" indent="-342900">
              <a:buFont typeface="Arial" panose="020B0604020202020204" pitchFamily="34" charset="0"/>
              <a:buChar char="•"/>
            </a:pPr>
            <a:r>
              <a:rPr lang="en-US" sz="3600" dirty="0"/>
              <a:t>Avoid creating a list with icons or graphics as bullets.</a:t>
            </a:r>
          </a:p>
        </p:txBody>
      </p:sp>
    </p:spTree>
    <p:extLst>
      <p:ext uri="{BB962C8B-B14F-4D97-AF65-F5344CB8AC3E}">
        <p14:creationId xmlns:p14="http://schemas.microsoft.com/office/powerpoint/2010/main" val="23649035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6667-22F3-4024-87B9-F963D8C3FCD5}"/>
              </a:ext>
            </a:extLst>
          </p:cNvPr>
          <p:cNvSpPr>
            <a:spLocks noGrp="1"/>
          </p:cNvSpPr>
          <p:nvPr>
            <p:ph type="title"/>
          </p:nvPr>
        </p:nvSpPr>
        <p:spPr/>
        <p:txBody>
          <a:bodyPr/>
          <a:lstStyle/>
          <a:p>
            <a:r>
              <a:rPr lang="en-US" dirty="0"/>
              <a:t>Considering Graphics</a:t>
            </a:r>
          </a:p>
        </p:txBody>
      </p:sp>
      <p:pic>
        <p:nvPicPr>
          <p:cNvPr id="5" name="Picture 7" descr="This is an example from a PowerPoint presentation on Nutrition. Originally, the slide had six individual images, all representing examples of sugars. These add visual interest to your slide, but try to take a screenshot of all of them and just create one decorative image instead of having six separate graphics.">
            <a:extLst>
              <a:ext uri="{FF2B5EF4-FFF2-40B4-BE49-F238E27FC236}">
                <a16:creationId xmlns:a16="http://schemas.microsoft.com/office/drawing/2014/main" id="{D297D022-89BC-40CD-A9C9-A7A30ADDD8A0}"/>
              </a:ext>
            </a:extLst>
          </p:cNvPr>
          <p:cNvPicPr>
            <a:picLocks noChangeAspect="1"/>
          </p:cNvPicPr>
          <p:nvPr/>
        </p:nvPicPr>
        <p:blipFill>
          <a:blip r:embed="rId2">
            <a:extLst>
              <a:ext uri="{28A0092B-C50C-407E-A947-70E740481C1C}">
                <a14:useLocalDpi xmlns:a14="http://schemas.microsoft.com/office/drawing/2010/main" val="0"/>
              </a:ext>
            </a:extLst>
          </a:blip>
          <a:srcRect r="74310"/>
          <a:stretch>
            <a:fillRect/>
          </a:stretch>
        </p:blipFill>
        <p:spPr bwMode="auto">
          <a:xfrm>
            <a:off x="-1" y="991352"/>
            <a:ext cx="1586753" cy="593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253C4C15-07F3-476C-B29C-54F9823118C2}"/>
              </a:ext>
            </a:extLst>
          </p:cNvPr>
          <p:cNvSpPr>
            <a:spLocks noGrp="1"/>
          </p:cNvSpPr>
          <p:nvPr>
            <p:ph sz="half" idx="2"/>
          </p:nvPr>
        </p:nvSpPr>
        <p:spPr>
          <a:xfrm>
            <a:off x="2178424" y="1559859"/>
            <a:ext cx="9708777" cy="4621678"/>
          </a:xfrm>
        </p:spPr>
        <p:txBody>
          <a:bodyPr/>
          <a:lstStyle/>
          <a:p>
            <a:pPr marL="285750" indent="-285750">
              <a:buFont typeface="Arial" panose="020B0604020202020204" pitchFamily="34" charset="0"/>
              <a:buChar char="•"/>
            </a:pPr>
            <a:r>
              <a:rPr lang="en-US" sz="2800" dirty="0"/>
              <a:t>If most of your images are decorative, can you combine them into one?</a:t>
            </a:r>
          </a:p>
          <a:p>
            <a:pPr marL="285750" indent="-285750">
              <a:buFont typeface="Arial" panose="020B0604020202020204" pitchFamily="34" charset="0"/>
              <a:buChar char="•"/>
            </a:pPr>
            <a:r>
              <a:rPr lang="en-US" sz="2800" dirty="0"/>
              <a:t>If your slide contains an animation, can you include a text description that sums up the main content?</a:t>
            </a:r>
          </a:p>
          <a:p>
            <a:pPr marL="285750" indent="-285750">
              <a:buFont typeface="Arial" panose="020B0604020202020204" pitchFamily="34" charset="0"/>
              <a:buChar char="•"/>
            </a:pPr>
            <a:r>
              <a:rPr lang="en-US" sz="2800" dirty="0"/>
              <a:t>Do your graphics appear crisp and legible?</a:t>
            </a:r>
          </a:p>
          <a:p>
            <a:pPr marL="285750" indent="-285750">
              <a:buFont typeface="Arial" panose="020B0604020202020204" pitchFamily="34" charset="0"/>
              <a:buChar char="•"/>
            </a:pPr>
            <a:r>
              <a:rPr lang="en-US" sz="2800" dirty="0"/>
              <a:t>Can your information be conveyed in a different format either instead or </a:t>
            </a:r>
            <a:r>
              <a:rPr lang="en-US" sz="2800" i="1" dirty="0"/>
              <a:t>in addition </a:t>
            </a:r>
            <a:r>
              <a:rPr lang="en-US" sz="2800" dirty="0"/>
              <a:t>to your graphic?</a:t>
            </a:r>
          </a:p>
          <a:p>
            <a:pPr marL="285750" indent="-285750">
              <a:buFont typeface="Arial" panose="020B0604020202020204" pitchFamily="34" charset="0"/>
              <a:buChar char="•"/>
            </a:pPr>
            <a:r>
              <a:rPr lang="en-US" sz="2800" dirty="0"/>
              <a:t>To determine the alt text to add, determine the purpose and meaning of the image and write a brief text equivalent.</a:t>
            </a:r>
          </a:p>
        </p:txBody>
      </p:sp>
    </p:spTree>
    <p:extLst>
      <p:ext uri="{BB962C8B-B14F-4D97-AF65-F5344CB8AC3E}">
        <p14:creationId xmlns:p14="http://schemas.microsoft.com/office/powerpoint/2010/main" val="19163035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61F87-EEDD-43DE-AB05-F95958191815}"/>
              </a:ext>
            </a:extLst>
          </p:cNvPr>
          <p:cNvSpPr>
            <a:spLocks noGrp="1"/>
          </p:cNvSpPr>
          <p:nvPr>
            <p:ph type="title"/>
          </p:nvPr>
        </p:nvSpPr>
        <p:spPr/>
        <p:txBody>
          <a:bodyPr/>
          <a:lstStyle/>
          <a:p>
            <a:r>
              <a:rPr lang="en-US" dirty="0" smtClean="0"/>
              <a:t>Adding Alternative </a:t>
            </a:r>
            <a:r>
              <a:rPr lang="en-US" dirty="0"/>
              <a:t>Text</a:t>
            </a:r>
          </a:p>
        </p:txBody>
      </p:sp>
      <p:sp>
        <p:nvSpPr>
          <p:cNvPr id="3" name="Content Placeholder 2">
            <a:extLst>
              <a:ext uri="{FF2B5EF4-FFF2-40B4-BE49-F238E27FC236}">
                <a16:creationId xmlns:a16="http://schemas.microsoft.com/office/drawing/2014/main" id="{49F23370-4DB0-4B37-BDC5-9E509816E072}"/>
              </a:ext>
            </a:extLst>
          </p:cNvPr>
          <p:cNvSpPr>
            <a:spLocks noGrp="1"/>
          </p:cNvSpPr>
          <p:nvPr>
            <p:ph sz="half" idx="1"/>
          </p:nvPr>
        </p:nvSpPr>
        <p:spPr>
          <a:xfrm>
            <a:off x="304801" y="1600199"/>
            <a:ext cx="4495799" cy="4778829"/>
          </a:xfrm>
        </p:spPr>
        <p:txBody>
          <a:bodyPr/>
          <a:lstStyle/>
          <a:p>
            <a:r>
              <a:rPr lang="en-US" dirty="0"/>
              <a:t>All Tables, Graphics, and Shapes need to have alt text added. </a:t>
            </a:r>
          </a:p>
          <a:p>
            <a:r>
              <a:rPr lang="en-US" dirty="0"/>
              <a:t>To add alt text, right click the object and  choose Edit Alt Text. If you have an older version of Microsoft Office, you may need to click Format Picture and add alt text in the Size and Properties tab.</a:t>
            </a:r>
          </a:p>
          <a:p>
            <a:r>
              <a:rPr lang="en-US" dirty="0"/>
              <a:t>Most images only need a brief description.</a:t>
            </a:r>
          </a:p>
        </p:txBody>
      </p:sp>
      <p:pic>
        <p:nvPicPr>
          <p:cNvPr id="6" name="Picture 5" descr="A screenshot of adding brief alt text.">
            <a:extLst>
              <a:ext uri="{FF2B5EF4-FFF2-40B4-BE49-F238E27FC236}">
                <a16:creationId xmlns:a16="http://schemas.microsoft.com/office/drawing/2014/main" id="{B7F935D6-5213-48EA-AE77-33BF76F49FE1}"/>
              </a:ext>
            </a:extLst>
          </p:cNvPr>
          <p:cNvPicPr>
            <a:picLocks noChangeAspect="1"/>
          </p:cNvPicPr>
          <p:nvPr/>
        </p:nvPicPr>
        <p:blipFill>
          <a:blip r:embed="rId2"/>
          <a:stretch>
            <a:fillRect/>
          </a:stretch>
        </p:blipFill>
        <p:spPr>
          <a:xfrm>
            <a:off x="5041899" y="1600200"/>
            <a:ext cx="6891867" cy="4229100"/>
          </a:xfrm>
          <a:prstGeom prst="rect">
            <a:avLst/>
          </a:prstGeom>
        </p:spPr>
      </p:pic>
    </p:spTree>
    <p:extLst>
      <p:ext uri="{BB962C8B-B14F-4D97-AF65-F5344CB8AC3E}">
        <p14:creationId xmlns:p14="http://schemas.microsoft.com/office/powerpoint/2010/main" val="3526019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2C070-61F0-4919-AA73-A2B7B540B298}"/>
              </a:ext>
            </a:extLst>
          </p:cNvPr>
          <p:cNvSpPr>
            <a:spLocks noGrp="1"/>
          </p:cNvSpPr>
          <p:nvPr>
            <p:ph type="title"/>
          </p:nvPr>
        </p:nvSpPr>
        <p:spPr/>
        <p:txBody>
          <a:bodyPr/>
          <a:lstStyle/>
          <a:p>
            <a:r>
              <a:rPr lang="en-US" dirty="0"/>
              <a:t>Use Accessible White Space</a:t>
            </a:r>
          </a:p>
        </p:txBody>
      </p:sp>
      <p:sp>
        <p:nvSpPr>
          <p:cNvPr id="3" name="Content Placeholder 2">
            <a:extLst>
              <a:ext uri="{FF2B5EF4-FFF2-40B4-BE49-F238E27FC236}">
                <a16:creationId xmlns:a16="http://schemas.microsoft.com/office/drawing/2014/main" id="{2C93EB21-4AB8-4495-AE85-1190A80032F7}"/>
              </a:ext>
            </a:extLst>
          </p:cNvPr>
          <p:cNvSpPr>
            <a:spLocks noGrp="1"/>
          </p:cNvSpPr>
          <p:nvPr>
            <p:ph sz="half" idx="1"/>
          </p:nvPr>
        </p:nvSpPr>
        <p:spPr/>
        <p:txBody>
          <a:bodyPr/>
          <a:lstStyle/>
          <a:p>
            <a:r>
              <a:rPr lang="en-US" sz="3600" dirty="0"/>
              <a:t>You can adjust spacing before and after lines to create white space for formatting. </a:t>
            </a:r>
          </a:p>
          <a:p>
            <a:r>
              <a:rPr lang="en-US" sz="3600" dirty="0"/>
              <a:t>Avoid creating white space by pressing Enter, Tab, or Space multiple times.</a:t>
            </a:r>
          </a:p>
        </p:txBody>
      </p:sp>
      <p:pic>
        <p:nvPicPr>
          <p:cNvPr id="5" name="Content Placeholder 4" descr="A screenshot of Spacing options in PowerPoint.">
            <a:extLst>
              <a:ext uri="{FF2B5EF4-FFF2-40B4-BE49-F238E27FC236}">
                <a16:creationId xmlns:a16="http://schemas.microsoft.com/office/drawing/2014/main" id="{D293752C-1451-4858-8486-F7AD69DF172D}"/>
              </a:ext>
            </a:extLst>
          </p:cNvPr>
          <p:cNvPicPr>
            <a:picLocks noGrp="1" noChangeAspect="1"/>
          </p:cNvPicPr>
          <p:nvPr>
            <p:ph sz="half" idx="2"/>
          </p:nvPr>
        </p:nvPicPr>
        <p:blipFill>
          <a:blip r:embed="rId2"/>
          <a:stretch>
            <a:fillRect/>
          </a:stretch>
        </p:blipFill>
        <p:spPr>
          <a:xfrm>
            <a:off x="6559103" y="1905000"/>
            <a:ext cx="5328096" cy="3453606"/>
          </a:xfrm>
          <a:prstGeom prst="rect">
            <a:avLst/>
          </a:prstGeom>
        </p:spPr>
      </p:pic>
    </p:spTree>
    <p:extLst>
      <p:ext uri="{BB962C8B-B14F-4D97-AF65-F5344CB8AC3E}">
        <p14:creationId xmlns:p14="http://schemas.microsoft.com/office/powerpoint/2010/main" val="10099706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E5C8-7FE0-48CB-8586-A2858E7DB72D}"/>
              </a:ext>
            </a:extLst>
          </p:cNvPr>
          <p:cNvSpPr>
            <a:spLocks noGrp="1"/>
          </p:cNvSpPr>
          <p:nvPr>
            <p:ph type="title"/>
          </p:nvPr>
        </p:nvSpPr>
        <p:spPr/>
        <p:txBody>
          <a:bodyPr/>
          <a:lstStyle/>
          <a:p>
            <a:r>
              <a:rPr lang="en-US" dirty="0"/>
              <a:t>Use Descriptive Metadata</a:t>
            </a:r>
          </a:p>
        </p:txBody>
      </p:sp>
      <p:sp>
        <p:nvSpPr>
          <p:cNvPr id="3" name="Content Placeholder 2">
            <a:extLst>
              <a:ext uri="{FF2B5EF4-FFF2-40B4-BE49-F238E27FC236}">
                <a16:creationId xmlns:a16="http://schemas.microsoft.com/office/drawing/2014/main" id="{D6105C26-CCEA-4E9B-A6A7-CA08FBC82B61}"/>
              </a:ext>
            </a:extLst>
          </p:cNvPr>
          <p:cNvSpPr>
            <a:spLocks noGrp="1"/>
          </p:cNvSpPr>
          <p:nvPr>
            <p:ph sz="half" idx="1"/>
          </p:nvPr>
        </p:nvSpPr>
        <p:spPr/>
        <p:txBody>
          <a:bodyPr/>
          <a:lstStyle/>
          <a:p>
            <a:r>
              <a:rPr lang="en-US" sz="2800" dirty="0">
                <a:cs typeface="Avenir Book"/>
              </a:rPr>
              <a:t>By clicking on the File tab and viewing the Document Properties, you can edit information such as </a:t>
            </a:r>
            <a:r>
              <a:rPr lang="en-US" sz="2800" b="1" dirty="0">
                <a:cs typeface="Avenir Book"/>
              </a:rPr>
              <a:t>Author</a:t>
            </a:r>
            <a:r>
              <a:rPr lang="en-US" sz="2800" dirty="0">
                <a:cs typeface="Avenir Book"/>
              </a:rPr>
              <a:t>, </a:t>
            </a:r>
            <a:r>
              <a:rPr lang="en-US" sz="2800" b="1" dirty="0">
                <a:cs typeface="Avenir Book"/>
              </a:rPr>
              <a:t>Title</a:t>
            </a:r>
            <a:r>
              <a:rPr lang="en-US" sz="2800" dirty="0">
                <a:cs typeface="Avenir Book"/>
              </a:rPr>
              <a:t>, </a:t>
            </a:r>
            <a:r>
              <a:rPr lang="en-US" sz="2800" b="1" dirty="0">
                <a:cs typeface="Avenir Book"/>
              </a:rPr>
              <a:t>Subject Tags</a:t>
            </a:r>
            <a:r>
              <a:rPr lang="en-US" sz="2800" dirty="0">
                <a:cs typeface="Avenir Book"/>
              </a:rPr>
              <a:t>, or </a:t>
            </a:r>
            <a:r>
              <a:rPr lang="en-US" sz="2800" b="1" dirty="0">
                <a:cs typeface="Avenir Book"/>
              </a:rPr>
              <a:t>Comments</a:t>
            </a:r>
            <a:r>
              <a:rPr lang="en-US" sz="2800" dirty="0">
                <a:cs typeface="Avenir Book"/>
              </a:rPr>
              <a:t> to provide further information about what the document contains. This data will be retained if you save as an accessible PDF.</a:t>
            </a:r>
          </a:p>
        </p:txBody>
      </p:sp>
      <p:pic>
        <p:nvPicPr>
          <p:cNvPr id="5" name="Picture 4" descr="A screenshot of adding metadata to a PowerPoint.">
            <a:extLst>
              <a:ext uri="{FF2B5EF4-FFF2-40B4-BE49-F238E27FC236}">
                <a16:creationId xmlns:a16="http://schemas.microsoft.com/office/drawing/2014/main" id="{F7F5B6CA-A368-49E3-84D2-8EBC402653EF}"/>
              </a:ext>
            </a:extLst>
          </p:cNvPr>
          <p:cNvPicPr>
            <a:picLocks noChangeAspect="1"/>
          </p:cNvPicPr>
          <p:nvPr/>
        </p:nvPicPr>
        <p:blipFill>
          <a:blip r:embed="rId2"/>
          <a:stretch>
            <a:fillRect/>
          </a:stretch>
        </p:blipFill>
        <p:spPr>
          <a:xfrm>
            <a:off x="6834187" y="1404937"/>
            <a:ext cx="4157663" cy="5161613"/>
          </a:xfrm>
          <a:prstGeom prst="rect">
            <a:avLst/>
          </a:prstGeom>
        </p:spPr>
      </p:pic>
    </p:spTree>
    <p:extLst>
      <p:ext uri="{BB962C8B-B14F-4D97-AF65-F5344CB8AC3E}">
        <p14:creationId xmlns:p14="http://schemas.microsoft.com/office/powerpoint/2010/main" val="38799169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A53A-02AA-4B2C-A25B-C11AB3AEBC7F}"/>
              </a:ext>
            </a:extLst>
          </p:cNvPr>
          <p:cNvSpPr>
            <a:spLocks noGrp="1"/>
          </p:cNvSpPr>
          <p:nvPr>
            <p:ph type="title"/>
          </p:nvPr>
        </p:nvSpPr>
        <p:spPr/>
        <p:txBody>
          <a:bodyPr/>
          <a:lstStyle/>
          <a:p>
            <a:r>
              <a:rPr lang="en-US" dirty="0"/>
              <a:t>Using the Accessibility Checker	</a:t>
            </a:r>
          </a:p>
        </p:txBody>
      </p:sp>
      <p:sp>
        <p:nvSpPr>
          <p:cNvPr id="3" name="Content Placeholder 2">
            <a:extLst>
              <a:ext uri="{FF2B5EF4-FFF2-40B4-BE49-F238E27FC236}">
                <a16:creationId xmlns:a16="http://schemas.microsoft.com/office/drawing/2014/main" id="{65C9638D-3C3F-4B34-BB9F-212DD19879A4}"/>
              </a:ext>
            </a:extLst>
          </p:cNvPr>
          <p:cNvSpPr>
            <a:spLocks noGrp="1"/>
          </p:cNvSpPr>
          <p:nvPr>
            <p:ph sz="half" idx="1"/>
          </p:nvPr>
        </p:nvSpPr>
        <p:spPr>
          <a:xfrm>
            <a:off x="1498600" y="1600200"/>
            <a:ext cx="8127999" cy="1295400"/>
          </a:xfrm>
        </p:spPr>
        <p:txBody>
          <a:bodyPr/>
          <a:lstStyle/>
          <a:p>
            <a:r>
              <a:rPr lang="en-US" dirty="0"/>
              <a:t>To access the Accessibility Checker, go to the File tab and click  </a:t>
            </a:r>
            <a:r>
              <a:rPr lang="en-US" b="1" dirty="0"/>
              <a:t>Check for Issues</a:t>
            </a:r>
          </a:p>
          <a:p>
            <a:r>
              <a:rPr lang="en-US" dirty="0"/>
              <a:t>From the drop down menu, select </a:t>
            </a:r>
            <a:r>
              <a:rPr lang="en-US" b="1" dirty="0"/>
              <a:t>Check Accessibility</a:t>
            </a:r>
            <a:endParaRPr lang="en-US" dirty="0"/>
          </a:p>
        </p:txBody>
      </p:sp>
      <p:pic>
        <p:nvPicPr>
          <p:cNvPr id="5" name="Picture 4" descr="Screenshot showing Prepare for Sharing and Check for Issues options.">
            <a:extLst>
              <a:ext uri="{FF2B5EF4-FFF2-40B4-BE49-F238E27FC236}">
                <a16:creationId xmlns:a16="http://schemas.microsoft.com/office/drawing/2014/main" id="{E7670154-9A71-44A0-81E6-84FA45BA310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56772" y="3283906"/>
            <a:ext cx="4169228" cy="991352"/>
          </a:xfrm>
          <a:prstGeom prst="rect">
            <a:avLst/>
          </a:prstGeom>
          <a:noFill/>
          <a:ln w="3175">
            <a:solidFill>
              <a:schemeClr val="tx1"/>
            </a:solidFill>
          </a:ln>
          <a:effectLst>
            <a:outerShdw blurRad="50800" dist="38100" dir="2700000" algn="tl" rotWithShape="0">
              <a:prstClr val="black">
                <a:alpha val="40000"/>
              </a:prstClr>
            </a:outerShdw>
          </a:effectLst>
        </p:spPr>
      </p:pic>
      <p:pic>
        <p:nvPicPr>
          <p:cNvPr id="6" name="Picture 5" descr="Check for Issues menu, including &quot;Check Accessibility&quot; option.">
            <a:extLst>
              <a:ext uri="{FF2B5EF4-FFF2-40B4-BE49-F238E27FC236}">
                <a16:creationId xmlns:a16="http://schemas.microsoft.com/office/drawing/2014/main" id="{3C13AC40-FD60-41A7-8993-76522E72DEB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62599" y="3592946"/>
            <a:ext cx="4064000" cy="2477654"/>
          </a:xfrm>
          <a:prstGeom prst="rect">
            <a:avLst/>
          </a:prstGeom>
          <a:noFill/>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622678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D2D3-7852-47A5-B533-A279D4B4320F}"/>
              </a:ext>
            </a:extLst>
          </p:cNvPr>
          <p:cNvSpPr>
            <a:spLocks noGrp="1"/>
          </p:cNvSpPr>
          <p:nvPr>
            <p:ph type="title"/>
          </p:nvPr>
        </p:nvSpPr>
        <p:spPr/>
        <p:txBody>
          <a:bodyPr/>
          <a:lstStyle/>
          <a:p>
            <a:r>
              <a:rPr lang="en-US" sz="3600" dirty="0"/>
              <a:t>Save Your Presentation as a PDF</a:t>
            </a:r>
          </a:p>
        </p:txBody>
      </p:sp>
      <p:sp>
        <p:nvSpPr>
          <p:cNvPr id="3" name="Content Placeholder 2">
            <a:extLst>
              <a:ext uri="{FF2B5EF4-FFF2-40B4-BE49-F238E27FC236}">
                <a16:creationId xmlns:a16="http://schemas.microsoft.com/office/drawing/2014/main" id="{54200ED9-B610-48D4-8270-61488F97E693}"/>
              </a:ext>
            </a:extLst>
          </p:cNvPr>
          <p:cNvSpPr>
            <a:spLocks noGrp="1"/>
          </p:cNvSpPr>
          <p:nvPr>
            <p:ph sz="half" idx="1"/>
          </p:nvPr>
        </p:nvSpPr>
        <p:spPr>
          <a:xfrm>
            <a:off x="1507958" y="1395663"/>
            <a:ext cx="8951495" cy="4826215"/>
          </a:xfrm>
        </p:spPr>
        <p:txBody>
          <a:bodyPr/>
          <a:lstStyle/>
          <a:p>
            <a:r>
              <a:rPr lang="en-US" dirty="0"/>
              <a:t>MS PowerPoint has the option to Save and Export accessible formatting, including alt text when the ppt is saved as a PDF. To export your file to an accessible PDF format, go to  File &gt; Save As &gt;</a:t>
            </a:r>
            <a:br>
              <a:rPr lang="en-US" dirty="0"/>
            </a:br>
            <a:r>
              <a:rPr lang="en-US" dirty="0"/>
              <a:t>from the </a:t>
            </a:r>
            <a:r>
              <a:rPr lang="en-US" b="1" dirty="0"/>
              <a:t>Save as type</a:t>
            </a:r>
            <a:r>
              <a:rPr lang="en-US" dirty="0"/>
              <a:t> drop down menu choose </a:t>
            </a:r>
            <a:r>
              <a:rPr lang="en-US" b="1" dirty="0"/>
              <a:t>PDF</a:t>
            </a:r>
            <a:r>
              <a:rPr lang="en-US" dirty="0"/>
              <a:t> and click on </a:t>
            </a:r>
            <a:r>
              <a:rPr lang="en-US" b="1" dirty="0"/>
              <a:t>Options</a:t>
            </a:r>
            <a:r>
              <a:rPr lang="en-US" dirty="0"/>
              <a:t>.</a:t>
            </a:r>
          </a:p>
          <a:p>
            <a:r>
              <a:rPr lang="en-US" dirty="0"/>
              <a:t>Under Include Non-Printing Information, be sure to check:</a:t>
            </a:r>
          </a:p>
          <a:p>
            <a:pPr lvl="1"/>
            <a:r>
              <a:rPr lang="en-US" dirty="0"/>
              <a:t>Document properties</a:t>
            </a:r>
          </a:p>
          <a:p>
            <a:pPr lvl="1"/>
            <a:r>
              <a:rPr lang="en-US" dirty="0"/>
              <a:t>Document structure tags for accessibility</a:t>
            </a:r>
          </a:p>
          <a:p>
            <a:r>
              <a:rPr lang="en-US" dirty="0"/>
              <a:t>If Adobe Acrobat PDF Maker is installed, choose Save as Adobe PDF. An important advantage to exporting with Adobe PDF Maker – slide titles will export as Bookmarks in the PDF.</a:t>
            </a:r>
          </a:p>
        </p:txBody>
      </p:sp>
    </p:spTree>
    <p:extLst>
      <p:ext uri="{BB962C8B-B14F-4D97-AF65-F5344CB8AC3E}">
        <p14:creationId xmlns:p14="http://schemas.microsoft.com/office/powerpoint/2010/main" val="328826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256AF2C-D915-4512-8789-5DB0CE8E6CE5}"/>
              </a:ext>
            </a:extLst>
          </p:cNvPr>
          <p:cNvSpPr>
            <a:spLocks noGrp="1"/>
          </p:cNvSpPr>
          <p:nvPr>
            <p:ph type="title"/>
          </p:nvPr>
        </p:nvSpPr>
        <p:spPr>
          <a:xfrm>
            <a:off x="0" y="0"/>
            <a:ext cx="7687733" cy="991352"/>
          </a:xfrm>
        </p:spPr>
        <p:txBody>
          <a:bodyPr/>
          <a:lstStyle/>
          <a:p>
            <a:r>
              <a:rPr lang="en-US" dirty="0">
                <a:solidFill>
                  <a:srgbClr val="EEB211"/>
                </a:solidFill>
              </a:rPr>
              <a:t>3 Tips for Greater Accessibility</a:t>
            </a:r>
          </a:p>
        </p:txBody>
      </p:sp>
      <p:sp>
        <p:nvSpPr>
          <p:cNvPr id="7" name="Content Placeholder 6"/>
          <p:cNvSpPr>
            <a:spLocks noGrp="1"/>
          </p:cNvSpPr>
          <p:nvPr>
            <p:ph sz="half" idx="2"/>
          </p:nvPr>
        </p:nvSpPr>
        <p:spPr>
          <a:xfrm>
            <a:off x="839787" y="2297290"/>
            <a:ext cx="11006316" cy="3684588"/>
          </a:xfrm>
        </p:spPr>
        <p:txBody>
          <a:bodyPr>
            <a:noAutofit/>
          </a:bodyPr>
          <a:lstStyle/>
          <a:p>
            <a:pPr marL="0" indent="0">
              <a:buNone/>
            </a:pPr>
            <a:r>
              <a:rPr lang="en-US" sz="2600" dirty="0"/>
              <a:t>1. Is my content easy to navigate? </a:t>
            </a:r>
          </a:p>
          <a:p>
            <a:pPr marL="0" indent="0">
              <a:buNone/>
            </a:pPr>
            <a:r>
              <a:rPr lang="en-US" sz="2600" i="1" dirty="0"/>
              <a:t>Have I created headings and bookmarks for easy navigation?</a:t>
            </a:r>
          </a:p>
          <a:p>
            <a:pPr marL="0" indent="0">
              <a:buNone/>
            </a:pPr>
            <a:endParaRPr lang="en-US" sz="2600" dirty="0"/>
          </a:p>
          <a:p>
            <a:pPr marL="0" indent="0">
              <a:buNone/>
            </a:pPr>
            <a:r>
              <a:rPr lang="en-US" sz="2600" dirty="0"/>
              <a:t>2. Are my visuals clearly and fully described?</a:t>
            </a:r>
          </a:p>
          <a:p>
            <a:pPr marL="0" indent="0">
              <a:buNone/>
            </a:pPr>
            <a:r>
              <a:rPr lang="en-US" sz="2600" i="1" dirty="0"/>
              <a:t>Have I written alt text descriptions and captions for my images? </a:t>
            </a:r>
            <a:endParaRPr lang="en-US" sz="2600" dirty="0"/>
          </a:p>
          <a:p>
            <a:pPr marL="0" indent="0">
              <a:buNone/>
            </a:pPr>
            <a:endParaRPr lang="en-US" sz="2600" dirty="0"/>
          </a:p>
          <a:p>
            <a:pPr marL="0" indent="0">
              <a:buNone/>
            </a:pPr>
            <a:r>
              <a:rPr lang="en-US" sz="2600" dirty="0"/>
              <a:t>3. Are my design choices accessible? </a:t>
            </a:r>
          </a:p>
          <a:p>
            <a:pPr marL="0" indent="0">
              <a:buNone/>
            </a:pPr>
            <a:r>
              <a:rPr lang="en-US" sz="2600" i="1" dirty="0"/>
              <a:t>Have I chosen fonts, colors, and backgrounds that are easy to discern? </a:t>
            </a:r>
          </a:p>
        </p:txBody>
      </p:sp>
      <p:sp>
        <p:nvSpPr>
          <p:cNvPr id="6" name="Text Placeholder 5"/>
          <p:cNvSpPr>
            <a:spLocks noGrp="1"/>
          </p:cNvSpPr>
          <p:nvPr>
            <p:ph type="body" idx="1"/>
          </p:nvPr>
        </p:nvSpPr>
        <p:spPr>
          <a:xfrm>
            <a:off x="839787" y="1167644"/>
            <a:ext cx="10760810" cy="709455"/>
          </a:xfrm>
        </p:spPr>
        <p:txBody>
          <a:bodyPr>
            <a:normAutofit fontScale="92500"/>
          </a:bodyPr>
          <a:lstStyle/>
          <a:p>
            <a:r>
              <a:rPr lang="en-US" sz="2800" dirty="0"/>
              <a:t>Keep these 3 ideas in mind for greater accessibility across all programs:</a:t>
            </a:r>
          </a:p>
        </p:txBody>
      </p:sp>
    </p:spTree>
    <p:extLst>
      <p:ext uri="{BB962C8B-B14F-4D97-AF65-F5344CB8AC3E}">
        <p14:creationId xmlns:p14="http://schemas.microsoft.com/office/powerpoint/2010/main" val="25089331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79BA-9480-4B4D-95A8-EF0CF0B69313}"/>
              </a:ext>
            </a:extLst>
          </p:cNvPr>
          <p:cNvSpPr>
            <a:spLocks noGrp="1"/>
          </p:cNvSpPr>
          <p:nvPr>
            <p:ph type="title"/>
          </p:nvPr>
        </p:nvSpPr>
        <p:spPr>
          <a:xfrm>
            <a:off x="0" y="0"/>
            <a:ext cx="7687733" cy="991352"/>
          </a:xfrm>
        </p:spPr>
        <p:txBody>
          <a:bodyPr/>
          <a:lstStyle/>
          <a:p>
            <a:r>
              <a:rPr lang="en-US" dirty="0"/>
              <a:t>Social Media Accessibility</a:t>
            </a:r>
          </a:p>
        </p:txBody>
      </p:sp>
      <p:sp>
        <p:nvSpPr>
          <p:cNvPr id="3" name="Content Placeholder 2">
            <a:extLst>
              <a:ext uri="{FF2B5EF4-FFF2-40B4-BE49-F238E27FC236}">
                <a16:creationId xmlns:a16="http://schemas.microsoft.com/office/drawing/2014/main" id="{B14467B9-5BC6-4027-ACFC-43DC84E06318}"/>
              </a:ext>
            </a:extLst>
          </p:cNvPr>
          <p:cNvSpPr>
            <a:spLocks noGrp="1"/>
          </p:cNvSpPr>
          <p:nvPr>
            <p:ph sz="half" idx="1"/>
          </p:nvPr>
        </p:nvSpPr>
        <p:spPr>
          <a:xfrm>
            <a:off x="304800" y="1600200"/>
            <a:ext cx="11506200" cy="4621678"/>
          </a:xfrm>
        </p:spPr>
        <p:txBody>
          <a:bodyPr/>
          <a:lstStyle/>
          <a:p>
            <a:pPr marL="457200" indent="-457200">
              <a:buFont typeface="+mj-lt"/>
              <a:buAutoNum type="arabicPeriod"/>
            </a:pPr>
            <a:r>
              <a:rPr lang="en-US" dirty="0"/>
              <a:t>Twitter</a:t>
            </a:r>
          </a:p>
          <a:p>
            <a:pPr marL="457200" indent="-457200">
              <a:buFont typeface="+mj-lt"/>
              <a:buAutoNum type="arabicPeriod"/>
            </a:pPr>
            <a:r>
              <a:rPr lang="en-US" dirty="0"/>
              <a:t>Facebook</a:t>
            </a:r>
          </a:p>
          <a:p>
            <a:pPr marL="457200" indent="-457200">
              <a:buFont typeface="+mj-lt"/>
              <a:buAutoNum type="arabicPeriod"/>
            </a:pPr>
            <a:r>
              <a:rPr lang="en-US" dirty="0"/>
              <a:t>Snapchat</a:t>
            </a:r>
          </a:p>
          <a:p>
            <a:pPr marL="457200" indent="-457200">
              <a:buFont typeface="+mj-lt"/>
              <a:buAutoNum type="arabicPeriod"/>
            </a:pPr>
            <a:r>
              <a:rPr lang="en-US" dirty="0"/>
              <a:t>Instagram</a:t>
            </a:r>
          </a:p>
          <a:p>
            <a:pPr marL="457200" indent="-457200">
              <a:buFont typeface="+mj-lt"/>
              <a:buAutoNum type="arabicPeriod"/>
            </a:pPr>
            <a:r>
              <a:rPr lang="en-US" dirty="0"/>
              <a:t>Flickr</a:t>
            </a:r>
          </a:p>
          <a:p>
            <a:pPr marL="457200" indent="-457200">
              <a:buFont typeface="+mj-lt"/>
              <a:buAutoNum type="arabicPeriod"/>
            </a:pPr>
            <a:r>
              <a:rPr lang="en-US" dirty="0"/>
              <a:t>LinkedIn</a:t>
            </a:r>
          </a:p>
          <a:p>
            <a:r>
              <a:rPr lang="en-US" dirty="0"/>
              <a:t>The information in this section is obtained from </a:t>
            </a:r>
            <a:r>
              <a:rPr lang="en-US" dirty="0">
                <a:hlinkClick r:id="rId2"/>
              </a:rPr>
              <a:t>Accessible U</a:t>
            </a:r>
            <a:r>
              <a:rPr lang="en-US" dirty="0"/>
              <a:t> (https://accessibility.umn.edu/tutorials/accessible-social-media)</a:t>
            </a:r>
          </a:p>
          <a:p>
            <a:pPr marL="457200" indent="-457200">
              <a:buFont typeface="+mj-lt"/>
              <a:buAutoNum type="arabicPeriod"/>
            </a:pPr>
            <a:endParaRPr lang="en-US" dirty="0"/>
          </a:p>
        </p:txBody>
      </p:sp>
    </p:spTree>
    <p:extLst>
      <p:ext uri="{BB962C8B-B14F-4D97-AF65-F5344CB8AC3E}">
        <p14:creationId xmlns:p14="http://schemas.microsoft.com/office/powerpoint/2010/main" val="1811939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0424-DFE3-4BE4-B455-B28B56DE082E}"/>
              </a:ext>
            </a:extLst>
          </p:cNvPr>
          <p:cNvSpPr>
            <a:spLocks noGrp="1"/>
          </p:cNvSpPr>
          <p:nvPr>
            <p:ph type="title"/>
          </p:nvPr>
        </p:nvSpPr>
        <p:spPr/>
        <p:txBody>
          <a:bodyPr/>
          <a:lstStyle/>
          <a:p>
            <a:r>
              <a:rPr lang="en-US" dirty="0"/>
              <a:t>Twitter Best Practices</a:t>
            </a:r>
          </a:p>
        </p:txBody>
      </p:sp>
      <p:sp>
        <p:nvSpPr>
          <p:cNvPr id="3" name="Content Placeholder 2">
            <a:extLst>
              <a:ext uri="{FF2B5EF4-FFF2-40B4-BE49-F238E27FC236}">
                <a16:creationId xmlns:a16="http://schemas.microsoft.com/office/drawing/2014/main" id="{0EB4B58E-BFDF-41C9-ACFC-BA2476D16C6D}"/>
              </a:ext>
            </a:extLst>
          </p:cNvPr>
          <p:cNvSpPr>
            <a:spLocks noGrp="1"/>
          </p:cNvSpPr>
          <p:nvPr>
            <p:ph sz="half" idx="1"/>
          </p:nvPr>
        </p:nvSpPr>
        <p:spPr>
          <a:xfrm>
            <a:off x="304800" y="1143000"/>
            <a:ext cx="10515599" cy="5715000"/>
          </a:xfrm>
        </p:spPr>
        <p:txBody>
          <a:bodyPr/>
          <a:lstStyle/>
          <a:p>
            <a:pPr marL="342900" indent="-342900">
              <a:buFont typeface="Arial" panose="020B0604020202020204" pitchFamily="34" charset="0"/>
              <a:buChar char="•"/>
            </a:pPr>
            <a:r>
              <a:rPr lang="en-US" dirty="0"/>
              <a:t>Go into your settings and turn on alternative text for images</a:t>
            </a:r>
          </a:p>
          <a:p>
            <a:pPr marL="342900" indent="-342900">
              <a:buFont typeface="Arial" panose="020B0604020202020204" pitchFamily="34" charset="0"/>
              <a:buChar char="•"/>
            </a:pPr>
            <a:r>
              <a:rPr lang="en-US" dirty="0"/>
              <a:t>When you tweet a hyperlink, indicate whether it leads to [AUDIO], [PIC], or [VIDEO]</a:t>
            </a:r>
          </a:p>
          <a:p>
            <a:pPr marL="342900" indent="-342900">
              <a:buFont typeface="Arial" panose="020B0604020202020204" pitchFamily="34" charset="0"/>
              <a:buChar char="•"/>
            </a:pPr>
            <a:r>
              <a:rPr lang="en-US" dirty="0"/>
              <a:t>Use a </a:t>
            </a:r>
            <a:r>
              <a:rPr lang="en-US" dirty="0">
                <a:hlinkClick r:id="rId2"/>
              </a:rPr>
              <a:t>URL </a:t>
            </a:r>
            <a:r>
              <a:rPr lang="en-US" dirty="0" err="1">
                <a:hlinkClick r:id="rId2"/>
              </a:rPr>
              <a:t>shortener</a:t>
            </a:r>
            <a:r>
              <a:rPr lang="en-US" dirty="0"/>
              <a:t> (Z Link or another) to minimize the number of characters in the hyperlink</a:t>
            </a:r>
          </a:p>
          <a:p>
            <a:pPr marL="342900" indent="-342900">
              <a:buFont typeface="Arial" panose="020B0604020202020204" pitchFamily="34" charset="0"/>
              <a:buChar char="•"/>
            </a:pPr>
            <a:r>
              <a:rPr lang="en-US" dirty="0"/>
              <a:t>Put mentions and hashtags at the end of your tweets</a:t>
            </a:r>
          </a:p>
          <a:p>
            <a:pPr marL="342900" indent="-342900">
              <a:buFont typeface="Arial" panose="020B0604020202020204" pitchFamily="34" charset="0"/>
              <a:buChar char="•"/>
            </a:pPr>
            <a:r>
              <a:rPr lang="en-US" dirty="0"/>
              <a:t>Capitalize the first letter of each word in a hashtag, (which is called </a:t>
            </a:r>
            <a:r>
              <a:rPr lang="en-US" dirty="0" err="1"/>
              <a:t>camelbacking</a:t>
            </a:r>
            <a:r>
              <a:rPr lang="en-US" dirty="0"/>
              <a:t>; the difference between #</a:t>
            </a:r>
            <a:r>
              <a:rPr lang="en-US" dirty="0" err="1"/>
              <a:t>screenreaderdemo</a:t>
            </a:r>
            <a:r>
              <a:rPr lang="en-US" dirty="0"/>
              <a:t> and #</a:t>
            </a:r>
            <a:r>
              <a:rPr lang="en-US" dirty="0" err="1"/>
              <a:t>ScreenReaderDemo</a:t>
            </a:r>
            <a:r>
              <a:rPr lang="en-US" dirty="0"/>
              <a:t>)</a:t>
            </a:r>
          </a:p>
          <a:p>
            <a:pPr marL="342900" indent="-342900">
              <a:buFont typeface="Arial" panose="020B0604020202020204" pitchFamily="34" charset="0"/>
              <a:buChar char="•"/>
            </a:pPr>
            <a:r>
              <a:rPr lang="en-US" dirty="0"/>
              <a:t>Avoid using acronyms in your posts.</a:t>
            </a:r>
          </a:p>
          <a:p>
            <a:pPr marL="342900" indent="-342900">
              <a:buFont typeface="Arial" panose="020B0604020202020204" pitchFamily="34" charset="0"/>
              <a:buChar char="•"/>
            </a:pPr>
            <a:r>
              <a:rPr lang="en-US" dirty="0"/>
              <a:t>More information found on </a:t>
            </a:r>
            <a:r>
              <a:rPr lang="en-US" dirty="0">
                <a:hlinkClick r:id="rId3"/>
              </a:rPr>
              <a:t>Accessible U</a:t>
            </a:r>
            <a:r>
              <a:rPr lang="en-US" dirty="0"/>
              <a:t> (https://accessibility.umn.edu/tutorials/accessible-social-media)</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068112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D02D-2E74-439C-9B07-01A91DA887EE}"/>
              </a:ext>
            </a:extLst>
          </p:cNvPr>
          <p:cNvSpPr>
            <a:spLocks noGrp="1"/>
          </p:cNvSpPr>
          <p:nvPr>
            <p:ph type="title"/>
          </p:nvPr>
        </p:nvSpPr>
        <p:spPr/>
        <p:txBody>
          <a:bodyPr/>
          <a:lstStyle/>
          <a:p>
            <a:r>
              <a:rPr lang="en-US" dirty="0"/>
              <a:t>Facebook Best Practices</a:t>
            </a:r>
          </a:p>
        </p:txBody>
      </p:sp>
      <p:sp>
        <p:nvSpPr>
          <p:cNvPr id="3" name="Content Placeholder 2">
            <a:extLst>
              <a:ext uri="{FF2B5EF4-FFF2-40B4-BE49-F238E27FC236}">
                <a16:creationId xmlns:a16="http://schemas.microsoft.com/office/drawing/2014/main" id="{2DB237F8-AA39-4415-B465-99AA21F19BEB}"/>
              </a:ext>
            </a:extLst>
          </p:cNvPr>
          <p:cNvSpPr>
            <a:spLocks noGrp="1"/>
          </p:cNvSpPr>
          <p:nvPr>
            <p:ph sz="half" idx="1"/>
          </p:nvPr>
        </p:nvSpPr>
        <p:spPr>
          <a:xfrm>
            <a:off x="304800" y="1600200"/>
            <a:ext cx="11239499" cy="4621678"/>
          </a:xfrm>
        </p:spPr>
        <p:txBody>
          <a:bodyPr/>
          <a:lstStyle/>
          <a:p>
            <a:pPr marL="342900" indent="-342900">
              <a:buFont typeface="Arial" panose="020B0604020202020204" pitchFamily="34" charset="0"/>
              <a:buChar char="•"/>
            </a:pPr>
            <a:r>
              <a:rPr lang="en-US" sz="2800" dirty="0"/>
              <a:t>Edit the machine-generated </a:t>
            </a:r>
            <a:r>
              <a:rPr lang="en-US" sz="2800" dirty="0">
                <a:hlinkClick r:id="rId2"/>
              </a:rPr>
              <a:t>alternative text</a:t>
            </a:r>
            <a:r>
              <a:rPr lang="en-US" sz="2800" dirty="0"/>
              <a:t> to add richer, contextual descriptions when you post a photo</a:t>
            </a:r>
          </a:p>
          <a:p>
            <a:pPr marL="342900" indent="-342900">
              <a:buFont typeface="Arial" panose="020B0604020202020204" pitchFamily="34" charset="0"/>
              <a:buChar char="•"/>
            </a:pPr>
            <a:r>
              <a:rPr lang="en-US" sz="2800" dirty="0"/>
              <a:t>Add a caption file, or use YouTube’s captioning services for Facebook videos</a:t>
            </a:r>
          </a:p>
          <a:p>
            <a:pPr marL="342900" indent="-342900">
              <a:buFont typeface="Arial" panose="020B0604020202020204" pitchFamily="34" charset="0"/>
              <a:buChar char="•"/>
            </a:pPr>
            <a:r>
              <a:rPr lang="en-US" sz="2800" dirty="0"/>
              <a:t>Avoid using acronyms in your posts</a:t>
            </a:r>
          </a:p>
          <a:p>
            <a:pPr marL="342900" indent="-342900">
              <a:buFont typeface="Arial" panose="020B0604020202020204" pitchFamily="34" charset="0"/>
              <a:buChar char="•"/>
            </a:pPr>
            <a:r>
              <a:rPr lang="en-US" sz="2800" dirty="0"/>
              <a:t>Like Facebook’s Accessibility page for updates on new accessibility features</a:t>
            </a:r>
          </a:p>
          <a:p>
            <a:pPr marL="342900" indent="-342900">
              <a:buFont typeface="Arial" panose="020B0604020202020204" pitchFamily="34" charset="0"/>
              <a:buChar char="•"/>
            </a:pPr>
            <a:r>
              <a:rPr lang="en-US" sz="2800" dirty="0"/>
              <a:t>More information found on </a:t>
            </a:r>
            <a:r>
              <a:rPr lang="en-US" sz="2800" dirty="0">
                <a:hlinkClick r:id="rId3"/>
              </a:rPr>
              <a:t>Accessible U</a:t>
            </a:r>
            <a:r>
              <a:rPr lang="en-US" sz="2800" dirty="0"/>
              <a:t> (https://accessibility.umn.edu/tutorials/accessible-social-media)</a:t>
            </a: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30021369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C946-4F45-4AB2-B988-7773DA3E2942}"/>
              </a:ext>
            </a:extLst>
          </p:cNvPr>
          <p:cNvSpPr>
            <a:spLocks noGrp="1"/>
          </p:cNvSpPr>
          <p:nvPr>
            <p:ph type="title"/>
          </p:nvPr>
        </p:nvSpPr>
        <p:spPr/>
        <p:txBody>
          <a:bodyPr/>
          <a:lstStyle/>
          <a:p>
            <a:r>
              <a:rPr lang="en-US" dirty="0"/>
              <a:t>Snapchat Best Practices</a:t>
            </a:r>
          </a:p>
        </p:txBody>
      </p:sp>
      <p:sp>
        <p:nvSpPr>
          <p:cNvPr id="3" name="Content Placeholder 2">
            <a:extLst>
              <a:ext uri="{FF2B5EF4-FFF2-40B4-BE49-F238E27FC236}">
                <a16:creationId xmlns:a16="http://schemas.microsoft.com/office/drawing/2014/main" id="{4FEB6073-6F2C-4219-A857-3D220E1EBC57}"/>
              </a:ext>
            </a:extLst>
          </p:cNvPr>
          <p:cNvSpPr>
            <a:spLocks noGrp="1"/>
          </p:cNvSpPr>
          <p:nvPr>
            <p:ph sz="half" idx="1"/>
          </p:nvPr>
        </p:nvSpPr>
        <p:spPr>
          <a:xfrm>
            <a:off x="304800" y="1600200"/>
            <a:ext cx="11201400" cy="4621678"/>
          </a:xfrm>
        </p:spPr>
        <p:txBody>
          <a:bodyPr/>
          <a:lstStyle/>
          <a:p>
            <a:pPr marL="342900" indent="-342900">
              <a:buFont typeface="Arial" panose="020B0604020202020204" pitchFamily="34" charset="0"/>
              <a:buChar char="•"/>
            </a:pPr>
            <a:r>
              <a:rPr lang="en-US" sz="2800" dirty="0"/>
              <a:t>Plan out your snap stories to make sure they would make sense for all users</a:t>
            </a:r>
          </a:p>
          <a:p>
            <a:pPr marL="342900" indent="-342900">
              <a:buFont typeface="Arial" panose="020B0604020202020204" pitchFamily="34" charset="0"/>
              <a:buChar char="•"/>
            </a:pPr>
            <a:r>
              <a:rPr lang="en-US" sz="2800" dirty="0"/>
              <a:t>Use the larger text option for captions</a:t>
            </a:r>
          </a:p>
          <a:p>
            <a:pPr marL="342900" indent="-342900">
              <a:buFont typeface="Arial" panose="020B0604020202020204" pitchFamily="34" charset="0"/>
              <a:buChar char="•"/>
            </a:pPr>
            <a:r>
              <a:rPr lang="en-US" sz="2800" dirty="0"/>
              <a:t>Make sure there is good contrast between the background and the captions</a:t>
            </a:r>
          </a:p>
          <a:p>
            <a:pPr marL="342900" indent="-342900">
              <a:buFont typeface="Arial" panose="020B0604020202020204" pitchFamily="34" charset="0"/>
              <a:buChar char="•"/>
            </a:pPr>
            <a:r>
              <a:rPr lang="en-US" sz="2800" dirty="0"/>
              <a:t>More information found on </a:t>
            </a:r>
            <a:r>
              <a:rPr lang="en-US" sz="2800" dirty="0">
                <a:hlinkClick r:id="rId2"/>
              </a:rPr>
              <a:t>Accessible U</a:t>
            </a:r>
            <a:r>
              <a:rPr lang="en-US" sz="2800" dirty="0"/>
              <a:t> (https://accessibility.umn.edu/tutorials/accessible-social-media)</a:t>
            </a:r>
          </a:p>
        </p:txBody>
      </p:sp>
    </p:spTree>
    <p:extLst>
      <p:ext uri="{BB962C8B-B14F-4D97-AF65-F5344CB8AC3E}">
        <p14:creationId xmlns:p14="http://schemas.microsoft.com/office/powerpoint/2010/main" val="2947202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E0DA-3A53-495B-9108-9FD89B3BFB97}"/>
              </a:ext>
            </a:extLst>
          </p:cNvPr>
          <p:cNvSpPr>
            <a:spLocks noGrp="1"/>
          </p:cNvSpPr>
          <p:nvPr>
            <p:ph type="title"/>
          </p:nvPr>
        </p:nvSpPr>
        <p:spPr/>
        <p:txBody>
          <a:bodyPr/>
          <a:lstStyle/>
          <a:p>
            <a:r>
              <a:rPr lang="en-US" dirty="0"/>
              <a:t>Instagram Best Practices</a:t>
            </a:r>
          </a:p>
        </p:txBody>
      </p:sp>
      <p:sp>
        <p:nvSpPr>
          <p:cNvPr id="3" name="Content Placeholder 2">
            <a:extLst>
              <a:ext uri="{FF2B5EF4-FFF2-40B4-BE49-F238E27FC236}">
                <a16:creationId xmlns:a16="http://schemas.microsoft.com/office/drawing/2014/main" id="{1ED1A7AF-484D-4170-8999-BB0B64D202F1}"/>
              </a:ext>
            </a:extLst>
          </p:cNvPr>
          <p:cNvSpPr>
            <a:spLocks noGrp="1"/>
          </p:cNvSpPr>
          <p:nvPr>
            <p:ph sz="half" idx="1"/>
          </p:nvPr>
        </p:nvSpPr>
        <p:spPr>
          <a:xfrm>
            <a:off x="304800" y="1600200"/>
            <a:ext cx="10191749" cy="4621678"/>
          </a:xfrm>
        </p:spPr>
        <p:txBody>
          <a:bodyPr/>
          <a:lstStyle/>
          <a:p>
            <a:pPr marL="342900" indent="-342900">
              <a:buFont typeface="Arial" panose="020B0604020202020204" pitchFamily="34" charset="0"/>
              <a:buChar char="•"/>
            </a:pPr>
            <a:r>
              <a:rPr lang="en-US" dirty="0"/>
              <a:t>Edit Instagram's machine-generated alternative text to provide more detailed descriptions that also give context to the photo, e.g. "A path in my home town lined with yellow flowers on a sunny day."</a:t>
            </a:r>
          </a:p>
          <a:p>
            <a:pPr marL="342900" indent="-342900">
              <a:buFont typeface="Arial" panose="020B0604020202020204" pitchFamily="34" charset="0"/>
              <a:buChar char="•"/>
            </a:pPr>
            <a:r>
              <a:rPr lang="en-US" dirty="0"/>
              <a:t>Use the post's description area to add alternative text to caption video posts</a:t>
            </a:r>
          </a:p>
          <a:p>
            <a:pPr marL="342900" indent="-342900">
              <a:buFont typeface="Arial" panose="020B0604020202020204" pitchFamily="34" charset="0"/>
              <a:buChar char="•"/>
            </a:pPr>
            <a:r>
              <a:rPr lang="en-US" dirty="0"/>
              <a:t>Use the zoom-in feature to look at photos more closely by “pinching” the image with your fingers on the screen</a:t>
            </a:r>
          </a:p>
          <a:p>
            <a:pPr marL="342900" indent="-342900">
              <a:buFont typeface="Arial" panose="020B0604020202020204" pitchFamily="34" charset="0"/>
              <a:buChar char="•"/>
            </a:pPr>
            <a:r>
              <a:rPr lang="en-US" dirty="0"/>
              <a:t>More information found on </a:t>
            </a:r>
            <a:r>
              <a:rPr lang="en-US" dirty="0">
                <a:hlinkClick r:id="rId2"/>
              </a:rPr>
              <a:t>Accessible U</a:t>
            </a:r>
            <a:r>
              <a:rPr lang="en-US" dirty="0"/>
              <a:t> (https://accessibility.umn.edu/tutorials/accessible-social-media)</a:t>
            </a:r>
          </a:p>
          <a:p>
            <a:endParaRPr lang="en-US" dirty="0"/>
          </a:p>
        </p:txBody>
      </p:sp>
    </p:spTree>
    <p:extLst>
      <p:ext uri="{BB962C8B-B14F-4D97-AF65-F5344CB8AC3E}">
        <p14:creationId xmlns:p14="http://schemas.microsoft.com/office/powerpoint/2010/main" val="19573973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5274-251A-420E-9AC2-88E878F20099}"/>
              </a:ext>
            </a:extLst>
          </p:cNvPr>
          <p:cNvSpPr>
            <a:spLocks noGrp="1"/>
          </p:cNvSpPr>
          <p:nvPr>
            <p:ph type="title"/>
          </p:nvPr>
        </p:nvSpPr>
        <p:spPr/>
        <p:txBody>
          <a:bodyPr/>
          <a:lstStyle/>
          <a:p>
            <a:r>
              <a:rPr lang="en-US" dirty="0"/>
              <a:t>Flickr Best Practices</a:t>
            </a:r>
          </a:p>
        </p:txBody>
      </p:sp>
      <p:sp>
        <p:nvSpPr>
          <p:cNvPr id="3" name="Content Placeholder 2">
            <a:extLst>
              <a:ext uri="{FF2B5EF4-FFF2-40B4-BE49-F238E27FC236}">
                <a16:creationId xmlns:a16="http://schemas.microsoft.com/office/drawing/2014/main" id="{58EFFBA8-C4B0-482D-BE8E-06EA7398714C}"/>
              </a:ext>
            </a:extLst>
          </p:cNvPr>
          <p:cNvSpPr>
            <a:spLocks noGrp="1"/>
          </p:cNvSpPr>
          <p:nvPr>
            <p:ph sz="half" idx="1"/>
          </p:nvPr>
        </p:nvSpPr>
        <p:spPr>
          <a:xfrm>
            <a:off x="304800" y="1600200"/>
            <a:ext cx="10915650" cy="4621678"/>
          </a:xfrm>
        </p:spPr>
        <p:txBody>
          <a:bodyPr/>
          <a:lstStyle/>
          <a:p>
            <a:pPr marL="342900" indent="-342900">
              <a:buFont typeface="Arial" panose="020B0604020202020204" pitchFamily="34" charset="0"/>
              <a:buChar char="•"/>
            </a:pPr>
            <a:r>
              <a:rPr lang="en-US" sz="2800" dirty="0"/>
              <a:t>Create </a:t>
            </a:r>
            <a:r>
              <a:rPr lang="en-US" sz="2800" dirty="0" smtClean="0"/>
              <a:t>accurate </a:t>
            </a:r>
            <a:r>
              <a:rPr lang="en-US" sz="2800" dirty="0"/>
              <a:t>descriptions for your photos.</a:t>
            </a:r>
          </a:p>
          <a:p>
            <a:pPr marL="342900" indent="-342900">
              <a:buFont typeface="Arial" panose="020B0604020202020204" pitchFamily="34" charset="0"/>
              <a:buChar char="•"/>
            </a:pPr>
            <a:r>
              <a:rPr lang="en-US" sz="2800" dirty="0"/>
              <a:t>Change the titles of your images to describe what is happening in the image</a:t>
            </a:r>
          </a:p>
          <a:p>
            <a:pPr marL="342900" indent="-342900">
              <a:buFont typeface="Arial" panose="020B0604020202020204" pitchFamily="34" charset="0"/>
              <a:buChar char="•"/>
            </a:pPr>
            <a:r>
              <a:rPr lang="en-US" sz="2800" dirty="0"/>
              <a:t>Use spaces between the words in your tags</a:t>
            </a:r>
          </a:p>
          <a:p>
            <a:pPr marL="342900" indent="-342900">
              <a:buFont typeface="Arial" panose="020B0604020202020204" pitchFamily="34" charset="0"/>
              <a:buChar char="•"/>
            </a:pPr>
            <a:r>
              <a:rPr lang="en-US" sz="2800" dirty="0"/>
              <a:t>More information found on </a:t>
            </a:r>
            <a:r>
              <a:rPr lang="en-US" sz="2800" dirty="0">
                <a:hlinkClick r:id="rId2"/>
              </a:rPr>
              <a:t>Accessible U</a:t>
            </a:r>
            <a:r>
              <a:rPr lang="en-US" sz="2800" dirty="0"/>
              <a:t> (https://accessibility.umn.edu/tutorials/accessible-social-media)</a:t>
            </a:r>
          </a:p>
        </p:txBody>
      </p:sp>
    </p:spTree>
    <p:extLst>
      <p:ext uri="{BB962C8B-B14F-4D97-AF65-F5344CB8AC3E}">
        <p14:creationId xmlns:p14="http://schemas.microsoft.com/office/powerpoint/2010/main" val="33077907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6DD7-74F3-45BB-89E8-3226F1D942B3}"/>
              </a:ext>
            </a:extLst>
          </p:cNvPr>
          <p:cNvSpPr>
            <a:spLocks noGrp="1"/>
          </p:cNvSpPr>
          <p:nvPr>
            <p:ph type="title"/>
          </p:nvPr>
        </p:nvSpPr>
        <p:spPr/>
        <p:txBody>
          <a:bodyPr/>
          <a:lstStyle/>
          <a:p>
            <a:r>
              <a:rPr lang="en-US" dirty="0"/>
              <a:t>LinkedIn Best Practices</a:t>
            </a:r>
          </a:p>
        </p:txBody>
      </p:sp>
      <p:sp>
        <p:nvSpPr>
          <p:cNvPr id="3" name="Content Placeholder 2">
            <a:extLst>
              <a:ext uri="{FF2B5EF4-FFF2-40B4-BE49-F238E27FC236}">
                <a16:creationId xmlns:a16="http://schemas.microsoft.com/office/drawing/2014/main" id="{23598974-4B27-4905-A9B2-7BE16494EE5D}"/>
              </a:ext>
            </a:extLst>
          </p:cNvPr>
          <p:cNvSpPr>
            <a:spLocks noGrp="1"/>
          </p:cNvSpPr>
          <p:nvPr>
            <p:ph sz="half" idx="1"/>
          </p:nvPr>
        </p:nvSpPr>
        <p:spPr>
          <a:xfrm>
            <a:off x="304800" y="1600200"/>
            <a:ext cx="11182349" cy="4621678"/>
          </a:xfrm>
        </p:spPr>
        <p:txBody>
          <a:bodyPr/>
          <a:lstStyle/>
          <a:p>
            <a:pPr marL="342900" indent="-342900">
              <a:buFont typeface="Arial" panose="020B0604020202020204" pitchFamily="34" charset="0"/>
              <a:buChar char="•"/>
            </a:pPr>
            <a:r>
              <a:rPr lang="en-US" sz="3200" dirty="0"/>
              <a:t>Add descriptive alt text to the images you post. </a:t>
            </a:r>
          </a:p>
          <a:p>
            <a:pPr marL="342900" indent="-342900">
              <a:buFont typeface="Arial" panose="020B0604020202020204" pitchFamily="34" charset="0"/>
              <a:buChar char="•"/>
            </a:pPr>
            <a:r>
              <a:rPr lang="en-US" sz="3200" dirty="0">
                <a:hlinkClick r:id="rId2"/>
              </a:rPr>
              <a:t>Use closed captioning</a:t>
            </a:r>
            <a:r>
              <a:rPr lang="en-US" sz="3200" dirty="0"/>
              <a:t> when sharing a video on LinkedIn from the desktop experience.</a:t>
            </a:r>
          </a:p>
          <a:p>
            <a:pPr marL="342900" indent="-342900">
              <a:buFont typeface="Arial" panose="020B0604020202020204" pitchFamily="34" charset="0"/>
              <a:buChar char="•"/>
            </a:pPr>
            <a:r>
              <a:rPr lang="en-US" sz="3200" dirty="0"/>
              <a:t>More information found on </a:t>
            </a:r>
            <a:r>
              <a:rPr lang="en-US" sz="3200" dirty="0">
                <a:hlinkClick r:id="rId3"/>
              </a:rPr>
              <a:t>Accessible U</a:t>
            </a:r>
            <a:r>
              <a:rPr lang="en-US" sz="3200" dirty="0"/>
              <a:t> (https://accessibility.umn.edu/tutorials/accessible-social-media)</a:t>
            </a:r>
          </a:p>
        </p:txBody>
      </p:sp>
    </p:spTree>
    <p:extLst>
      <p:ext uri="{BB962C8B-B14F-4D97-AF65-F5344CB8AC3E}">
        <p14:creationId xmlns:p14="http://schemas.microsoft.com/office/powerpoint/2010/main" val="42024129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546F-43A7-4C0D-B2C7-7375EF902C61}"/>
              </a:ext>
            </a:extLst>
          </p:cNvPr>
          <p:cNvSpPr>
            <a:spLocks noGrp="1"/>
          </p:cNvSpPr>
          <p:nvPr>
            <p:ph type="title"/>
          </p:nvPr>
        </p:nvSpPr>
        <p:spPr/>
        <p:txBody>
          <a:bodyPr/>
          <a:lstStyle/>
          <a:p>
            <a:r>
              <a:rPr lang="en-US" dirty="0"/>
              <a:t>Accessibility Checklists</a:t>
            </a:r>
          </a:p>
        </p:txBody>
      </p:sp>
      <p:sp>
        <p:nvSpPr>
          <p:cNvPr id="3" name="Content Placeholder 2">
            <a:extLst>
              <a:ext uri="{FF2B5EF4-FFF2-40B4-BE49-F238E27FC236}">
                <a16:creationId xmlns:a16="http://schemas.microsoft.com/office/drawing/2014/main" id="{2847AE85-528A-4460-ACA9-4EF2069232F1}"/>
              </a:ext>
            </a:extLst>
          </p:cNvPr>
          <p:cNvSpPr>
            <a:spLocks noGrp="1"/>
          </p:cNvSpPr>
          <p:nvPr>
            <p:ph sz="half" idx="1"/>
          </p:nvPr>
        </p:nvSpPr>
        <p:spPr>
          <a:xfrm>
            <a:off x="730044" y="1162106"/>
            <a:ext cx="5493775" cy="5695894"/>
          </a:xfrm>
        </p:spPr>
        <p:txBody>
          <a:bodyPr/>
          <a:lstStyle/>
          <a:p>
            <a:r>
              <a:rPr lang="en-US" sz="3200" dirty="0"/>
              <a:t>You can find helpful 508 Checklists on the United States Department of Health and Human Services Website:</a:t>
            </a:r>
          </a:p>
          <a:p>
            <a:endParaRPr lang="en-US" sz="3200" dirty="0"/>
          </a:p>
          <a:p>
            <a:r>
              <a:rPr lang="en-US" sz="3200" dirty="0"/>
              <a:t>Source: </a:t>
            </a:r>
            <a:r>
              <a:rPr lang="en-US" sz="3200" dirty="0">
                <a:hlinkClick r:id="rId2"/>
              </a:rPr>
              <a:t>Department of Health and Human Services website </a:t>
            </a:r>
            <a:r>
              <a:rPr lang="en-US" dirty="0"/>
              <a:t>(https://www.hhs.gov/web/section-508/making-files-accessible/index.html).</a:t>
            </a:r>
          </a:p>
        </p:txBody>
      </p:sp>
      <p:pic>
        <p:nvPicPr>
          <p:cNvPr id="5" name="Picture 2" descr="A screenshot of the various checklists for accessibility compliance on the HHS.gov website.">
            <a:extLst>
              <a:ext uri="{FF2B5EF4-FFF2-40B4-BE49-F238E27FC236}">
                <a16:creationId xmlns:a16="http://schemas.microsoft.com/office/drawing/2014/main" id="{C93B707C-5CCC-4ADB-8ED1-3BF24F6A5A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533" y="1423219"/>
            <a:ext cx="5253020" cy="4844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343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C9BA-7931-436B-9BB5-91E5F289D0AB}"/>
              </a:ext>
            </a:extLst>
          </p:cNvPr>
          <p:cNvSpPr>
            <a:spLocks noGrp="1"/>
          </p:cNvSpPr>
          <p:nvPr>
            <p:ph type="title"/>
          </p:nvPr>
        </p:nvSpPr>
        <p:spPr/>
        <p:txBody>
          <a:bodyPr/>
          <a:lstStyle/>
          <a:p>
            <a:r>
              <a:rPr lang="en-US" sz="3900" dirty="0" err="1"/>
              <a:t>AccessGA</a:t>
            </a:r>
            <a:r>
              <a:rPr lang="en-US" sz="3900" dirty="0"/>
              <a:t> Videos</a:t>
            </a:r>
          </a:p>
        </p:txBody>
      </p:sp>
      <p:sp>
        <p:nvSpPr>
          <p:cNvPr id="3" name="Content Placeholder 2">
            <a:extLst>
              <a:ext uri="{FF2B5EF4-FFF2-40B4-BE49-F238E27FC236}">
                <a16:creationId xmlns:a16="http://schemas.microsoft.com/office/drawing/2014/main" id="{B6F044AD-A294-4F7F-A8BF-27226FF9B0C8}"/>
              </a:ext>
            </a:extLst>
          </p:cNvPr>
          <p:cNvSpPr>
            <a:spLocks noGrp="1"/>
          </p:cNvSpPr>
          <p:nvPr>
            <p:ph sz="half" idx="1"/>
          </p:nvPr>
        </p:nvSpPr>
        <p:spPr>
          <a:xfrm>
            <a:off x="304800" y="1600200"/>
            <a:ext cx="9277349" cy="4621678"/>
          </a:xfrm>
        </p:spPr>
        <p:txBody>
          <a:bodyPr/>
          <a:lstStyle/>
          <a:p>
            <a:r>
              <a:rPr lang="en-US" sz="3200" dirty="0"/>
              <a:t>To learn more about making your documents accessible, we have some tutorials located at </a:t>
            </a:r>
            <a:r>
              <a:rPr lang="en-US" sz="3200" dirty="0">
                <a:hlinkClick r:id="rId2" action="ppaction://hlinkfile"/>
              </a:rPr>
              <a:t>Access GA - Creating Accessible Documents</a:t>
            </a:r>
            <a:r>
              <a:rPr lang="en-US" sz="3200" dirty="0"/>
              <a:t>. (http://accessga.org/wiki/Creating_Accessible_Documents)</a:t>
            </a:r>
          </a:p>
        </p:txBody>
      </p:sp>
    </p:spTree>
    <p:extLst>
      <p:ext uri="{BB962C8B-B14F-4D97-AF65-F5344CB8AC3E}">
        <p14:creationId xmlns:p14="http://schemas.microsoft.com/office/powerpoint/2010/main" val="35802724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4903B-2DD4-47A3-A9A7-36EF87497F66}"/>
              </a:ext>
            </a:extLst>
          </p:cNvPr>
          <p:cNvSpPr>
            <a:spLocks noGrp="1"/>
          </p:cNvSpPr>
          <p:nvPr>
            <p:ph type="title"/>
          </p:nvPr>
        </p:nvSpPr>
        <p:spPr/>
        <p:txBody>
          <a:bodyPr/>
          <a:lstStyle/>
          <a:p>
            <a:r>
              <a:rPr lang="en-US" dirty="0"/>
              <a:t>Stay Informed</a:t>
            </a:r>
          </a:p>
        </p:txBody>
      </p:sp>
      <p:sp>
        <p:nvSpPr>
          <p:cNvPr id="3" name="Content Placeholder 2">
            <a:extLst>
              <a:ext uri="{FF2B5EF4-FFF2-40B4-BE49-F238E27FC236}">
                <a16:creationId xmlns:a16="http://schemas.microsoft.com/office/drawing/2014/main" id="{915EE55F-A920-439D-9CA4-0EABFAC3908F}"/>
              </a:ext>
            </a:extLst>
          </p:cNvPr>
          <p:cNvSpPr>
            <a:spLocks noGrp="1"/>
          </p:cNvSpPr>
          <p:nvPr>
            <p:ph sz="half" idx="1"/>
          </p:nvPr>
        </p:nvSpPr>
        <p:spPr/>
        <p:txBody>
          <a:bodyPr/>
          <a:lstStyle/>
          <a:p>
            <a:r>
              <a:rPr lang="en-US" dirty="0"/>
              <a:t>Trends:</a:t>
            </a:r>
          </a:p>
          <a:p>
            <a:pPr lvl="1"/>
            <a:r>
              <a:rPr lang="en-US" sz="2000" dirty="0" err="1">
                <a:hlinkClick r:id="rId2"/>
              </a:rPr>
              <a:t>Sonocent</a:t>
            </a:r>
            <a:r>
              <a:rPr lang="en-US" sz="2000" dirty="0">
                <a:hlinkClick r:id="rId2"/>
              </a:rPr>
              <a:t> Audio Notetaker </a:t>
            </a:r>
            <a:r>
              <a:rPr lang="en-US" sz="2000" dirty="0"/>
              <a:t>(https://sonocent.com/audio-notetaker)- Records notes live; students can highlight and annotate as they listen.</a:t>
            </a:r>
          </a:p>
          <a:p>
            <a:pPr lvl="1"/>
            <a:r>
              <a:rPr lang="en-US" sz="2000" dirty="0">
                <a:hlinkClick r:id="rId3"/>
              </a:rPr>
              <a:t>How to Use Microsoft Word Text-to-Speech to Read Out Loud</a:t>
            </a:r>
            <a:r>
              <a:rPr lang="en-US" sz="2000" dirty="0"/>
              <a:t> (https://www.techwalla.com/articles/how-to-use-microsoft-word-text-to-speech-to-read-out-loud) - The Speak feature will read the contents of your document aloud. No third-party screen reader is required.</a:t>
            </a:r>
          </a:p>
        </p:txBody>
      </p:sp>
      <p:sp>
        <p:nvSpPr>
          <p:cNvPr id="4" name="Content Placeholder 3">
            <a:extLst>
              <a:ext uri="{FF2B5EF4-FFF2-40B4-BE49-F238E27FC236}">
                <a16:creationId xmlns:a16="http://schemas.microsoft.com/office/drawing/2014/main" id="{5762D978-EA19-412D-A0A4-36563F94D098}"/>
              </a:ext>
            </a:extLst>
          </p:cNvPr>
          <p:cNvSpPr>
            <a:spLocks noGrp="1"/>
          </p:cNvSpPr>
          <p:nvPr>
            <p:ph sz="half" idx="2"/>
          </p:nvPr>
        </p:nvSpPr>
        <p:spPr>
          <a:xfrm>
            <a:off x="6084714" y="1600200"/>
            <a:ext cx="5802487" cy="4885006"/>
          </a:xfrm>
        </p:spPr>
        <p:txBody>
          <a:bodyPr/>
          <a:lstStyle/>
          <a:p>
            <a:r>
              <a:rPr lang="en-US" dirty="0"/>
              <a:t>Resources:</a:t>
            </a:r>
          </a:p>
          <a:p>
            <a:pPr marL="342900" indent="-342900">
              <a:buFont typeface="Arial" panose="020B0604020202020204" pitchFamily="34" charset="0"/>
              <a:buChar char="•"/>
            </a:pPr>
            <a:r>
              <a:rPr lang="en-US" sz="2000" dirty="0">
                <a:hlinkClick r:id="rId4"/>
              </a:rPr>
              <a:t>Southeast ADA Center</a:t>
            </a:r>
            <a:r>
              <a:rPr lang="en-US" sz="2000" dirty="0"/>
              <a:t>: (http://www.adasoutheast.org)- This site provides information about laws, publications, training, news, and events related to the Americans with Disabilities Act.</a:t>
            </a:r>
          </a:p>
          <a:p>
            <a:pPr marL="342900" indent="-342900">
              <a:buFont typeface="Arial" panose="020B0604020202020204" pitchFamily="34" charset="0"/>
              <a:buChar char="•"/>
            </a:pPr>
            <a:r>
              <a:rPr lang="en-US" sz="2000" dirty="0">
                <a:hlinkClick r:id="rId5"/>
              </a:rPr>
              <a:t>American Council for the Blind</a:t>
            </a:r>
            <a:r>
              <a:rPr lang="en-US" sz="2000" dirty="0"/>
              <a:t>: (http://www.acb.org/) - This site provides information about programs, scholarships, publications, and media. ACB strives to increase independence for all people who are blind or have visual impairments.</a:t>
            </a:r>
          </a:p>
          <a:p>
            <a:pPr marL="342900" indent="-342900">
              <a:buFont typeface="Arial" panose="020B0604020202020204" pitchFamily="34" charset="0"/>
              <a:buChar char="•"/>
            </a:pPr>
            <a:r>
              <a:rPr lang="en-US" sz="2000" dirty="0">
                <a:hlinkClick r:id="rId6"/>
              </a:rPr>
              <a:t>Adapt</a:t>
            </a:r>
            <a:r>
              <a:rPr lang="en-US" sz="2000" dirty="0"/>
              <a:t>: (https://adapt.org/) - This site organizes disability movements for human rights.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7853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D06137-7E22-441D-AD37-5364293F6DA6}"/>
              </a:ext>
            </a:extLst>
          </p:cNvPr>
          <p:cNvSpPr>
            <a:spLocks noGrp="1"/>
          </p:cNvSpPr>
          <p:nvPr>
            <p:ph type="title"/>
          </p:nvPr>
        </p:nvSpPr>
        <p:spPr/>
        <p:txBody>
          <a:bodyPr/>
          <a:lstStyle/>
          <a:p>
            <a:r>
              <a:rPr lang="en-US" dirty="0"/>
              <a:t>Microsoft Word Accessibility</a:t>
            </a:r>
          </a:p>
        </p:txBody>
      </p:sp>
      <p:sp>
        <p:nvSpPr>
          <p:cNvPr id="6" name="Content Placeholder 5">
            <a:extLst>
              <a:ext uri="{FF2B5EF4-FFF2-40B4-BE49-F238E27FC236}">
                <a16:creationId xmlns:a16="http://schemas.microsoft.com/office/drawing/2014/main" id="{67AD767D-1E7B-45B5-8624-E58FD4734E59}"/>
              </a:ext>
            </a:extLst>
          </p:cNvPr>
          <p:cNvSpPr>
            <a:spLocks noGrp="1"/>
          </p:cNvSpPr>
          <p:nvPr>
            <p:ph idx="1"/>
          </p:nvPr>
        </p:nvSpPr>
        <p:spPr>
          <a:xfrm>
            <a:off x="1" y="991352"/>
            <a:ext cx="9963150" cy="5866648"/>
          </a:xfrm>
        </p:spPr>
        <p:txBody>
          <a:bodyPr/>
          <a:lstStyle/>
          <a:p>
            <a:pPr>
              <a:buFont typeface="+mj-lt"/>
              <a:buAutoNum type="arabicPeriod"/>
            </a:pPr>
            <a:r>
              <a:rPr lang="en-US" sz="2300" dirty="0"/>
              <a:t> Choosing accessible design features, fonts, and color contrast.</a:t>
            </a:r>
          </a:p>
          <a:p>
            <a:pPr>
              <a:buFont typeface="+mj-lt"/>
              <a:buAutoNum type="arabicPeriod"/>
            </a:pPr>
            <a:r>
              <a:rPr lang="en-US" sz="2300" dirty="0"/>
              <a:t> Creating white space with page layout tools (not tab, enter, or space).</a:t>
            </a:r>
          </a:p>
          <a:p>
            <a:pPr>
              <a:buFont typeface="+mj-lt"/>
              <a:buAutoNum type="arabicPeriod"/>
            </a:pPr>
            <a:r>
              <a:rPr lang="en-US" sz="2300" dirty="0"/>
              <a:t> Creating multiple levels of headings for navigation.</a:t>
            </a:r>
          </a:p>
          <a:p>
            <a:pPr>
              <a:buFont typeface="+mj-lt"/>
              <a:buAutoNum type="arabicPeriod"/>
            </a:pPr>
            <a:r>
              <a:rPr lang="en-US" sz="2300" dirty="0"/>
              <a:t> Generating an automated table of contents.</a:t>
            </a:r>
          </a:p>
          <a:p>
            <a:pPr>
              <a:buFont typeface="+mj-lt"/>
              <a:buAutoNum type="arabicPeriod"/>
            </a:pPr>
            <a:r>
              <a:rPr lang="en-US" sz="2300" dirty="0"/>
              <a:t> Creating accessible numbered and bulleted lists. </a:t>
            </a:r>
          </a:p>
          <a:p>
            <a:pPr>
              <a:buFont typeface="+mj-lt"/>
              <a:buAutoNum type="arabicPeriod"/>
            </a:pPr>
            <a:r>
              <a:rPr lang="en-US" sz="2300" dirty="0"/>
              <a:t> Establishing a logical reading order. </a:t>
            </a:r>
          </a:p>
          <a:p>
            <a:pPr>
              <a:buFont typeface="+mj-lt"/>
              <a:buAutoNum type="arabicPeriod"/>
            </a:pPr>
            <a:r>
              <a:rPr lang="en-US" sz="2300" dirty="0"/>
              <a:t> Formatting accessible tables and not using tables for layout purposes.</a:t>
            </a:r>
          </a:p>
          <a:p>
            <a:pPr>
              <a:buFont typeface="+mj-lt"/>
              <a:buAutoNum type="arabicPeriod"/>
            </a:pPr>
            <a:r>
              <a:rPr lang="en-US" sz="2300" dirty="0"/>
              <a:t> Using clear hyperlinks.</a:t>
            </a:r>
          </a:p>
          <a:p>
            <a:pPr>
              <a:buFont typeface="+mj-lt"/>
              <a:buAutoNum type="arabicPeriod"/>
            </a:pPr>
            <a:r>
              <a:rPr lang="en-US" sz="2300" dirty="0"/>
              <a:t> Writing alternative text descriptions and/or captions for images.</a:t>
            </a:r>
          </a:p>
          <a:p>
            <a:pPr>
              <a:buFont typeface="+mj-lt"/>
              <a:buAutoNum type="arabicPeriod"/>
            </a:pPr>
            <a:r>
              <a:rPr lang="en-US" sz="2300" dirty="0"/>
              <a:t>Inserting useful metadata.</a:t>
            </a:r>
          </a:p>
          <a:p>
            <a:pPr>
              <a:buFont typeface="+mj-lt"/>
              <a:buAutoNum type="arabicPeriod"/>
            </a:pPr>
            <a:r>
              <a:rPr lang="en-US" sz="2300" dirty="0"/>
              <a:t>Using the built-in checker to create an accessibility report.</a:t>
            </a:r>
          </a:p>
          <a:p>
            <a:pPr>
              <a:buFont typeface="+mj-lt"/>
              <a:buAutoNum type="arabicPeriod"/>
            </a:pPr>
            <a:r>
              <a:rPr lang="en-US" sz="2300" dirty="0"/>
              <a:t>Saving as an accessible PDF.</a:t>
            </a:r>
          </a:p>
        </p:txBody>
      </p:sp>
      <p:pic>
        <p:nvPicPr>
          <p:cNvPr id="7" name="Picture 4" descr="Microsoft Word Icon.">
            <a:extLst>
              <a:ext uri="{FF2B5EF4-FFF2-40B4-BE49-F238E27FC236}">
                <a16:creationId xmlns:a16="http://schemas.microsoft.com/office/drawing/2014/main" id="{4EBC257C-785B-4DFE-9912-5F4FBCEF0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150" y="1650692"/>
            <a:ext cx="1847850" cy="177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319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BA9A5-A9A3-4620-BBD7-35F31784845F}"/>
              </a:ext>
            </a:extLst>
          </p:cNvPr>
          <p:cNvSpPr>
            <a:spLocks noGrp="1"/>
          </p:cNvSpPr>
          <p:nvPr>
            <p:ph type="ctrTitle"/>
          </p:nvPr>
        </p:nvSpPr>
        <p:spPr/>
        <p:txBody>
          <a:bodyPr/>
          <a:lstStyle/>
          <a:p>
            <a:r>
              <a:rPr lang="en-US" dirty="0"/>
              <a:t>Have Further Questions?</a:t>
            </a:r>
          </a:p>
        </p:txBody>
      </p:sp>
      <p:sp>
        <p:nvSpPr>
          <p:cNvPr id="6" name="Subtitle 5">
            <a:extLst>
              <a:ext uri="{FF2B5EF4-FFF2-40B4-BE49-F238E27FC236}">
                <a16:creationId xmlns:a16="http://schemas.microsoft.com/office/drawing/2014/main" id="{2C691980-3765-4C0B-B1AA-8C46A232BCA6}"/>
              </a:ext>
            </a:extLst>
          </p:cNvPr>
          <p:cNvSpPr>
            <a:spLocks noGrp="1"/>
          </p:cNvSpPr>
          <p:nvPr>
            <p:ph type="subTitle" idx="1"/>
          </p:nvPr>
        </p:nvSpPr>
        <p:spPr/>
        <p:txBody>
          <a:bodyPr/>
          <a:lstStyle/>
          <a:p>
            <a:r>
              <a:rPr lang="en-US" dirty="0"/>
              <a:t>Contact our Customer Support Team</a:t>
            </a:r>
            <a:br>
              <a:rPr lang="en-US" dirty="0"/>
            </a:br>
            <a:r>
              <a:rPr lang="en-US" dirty="0"/>
              <a:t>by phone (404) 894-7756 or by email cidi-support@design.gatech.edu</a:t>
            </a:r>
          </a:p>
        </p:txBody>
      </p:sp>
    </p:spTree>
    <p:extLst>
      <p:ext uri="{BB962C8B-B14F-4D97-AF65-F5344CB8AC3E}">
        <p14:creationId xmlns:p14="http://schemas.microsoft.com/office/powerpoint/2010/main" val="968292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Detailed Training Slides.potx" id="{A1BA8AC3-9BD1-400D-8C9F-4F4F88E5905B}" vid="{F2D03BBC-B610-4EFE-9C9F-F31B6FB33CAA}"/>
    </a:ext>
  </a:extLst>
</a:theme>
</file>

<file path=ppt/theme/theme2.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Detailed Training Slides.potx" id="{A1BA8AC3-9BD1-400D-8C9F-4F4F88E5905B}" vid="{F136FDB1-9DB0-4842-8643-8711AB1F230B}"/>
    </a:ext>
  </a:extLst>
</a:theme>
</file>

<file path=ppt/theme/theme3.xml><?xml version="1.0" encoding="utf-8"?>
<a:theme xmlns:a="http://schemas.openxmlformats.org/drawingml/2006/main" name="1_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 Detailed Training Slides.potx" id="{A1BA8AC3-9BD1-400D-8C9F-4F4F88E5905B}" vid="{A5E17AFA-97A5-482D-B145-DE53B3D4B28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2" ma:contentTypeDescription="Create a new document." ma:contentTypeScope="" ma:versionID="3ba740bbfea08ad42b5fb892d4577724">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f7fd287cc537a47f0d39eda5b7439aef"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Props1.xml><?xml version="1.0" encoding="utf-8"?>
<ds:datastoreItem xmlns:ds="http://schemas.openxmlformats.org/officeDocument/2006/customXml" ds:itemID="{1EE8108E-7432-4103-A80A-CFA3FB7274EB}"/>
</file>

<file path=customXml/itemProps2.xml><?xml version="1.0" encoding="utf-8"?>
<ds:datastoreItem xmlns:ds="http://schemas.openxmlformats.org/officeDocument/2006/customXml" ds:itemID="{0D7E1F3D-5950-4D71-B0A1-B709AC844B89}"/>
</file>

<file path=customXml/itemProps3.xml><?xml version="1.0" encoding="utf-8"?>
<ds:datastoreItem xmlns:ds="http://schemas.openxmlformats.org/officeDocument/2006/customXml" ds:itemID="{7F403D7A-4E02-4E2A-A35B-F43FE5B1DFB3}"/>
</file>

<file path=docProps/app.xml><?xml version="1.0" encoding="utf-8"?>
<Properties xmlns="http://schemas.openxmlformats.org/officeDocument/2006/extended-properties" xmlns:vt="http://schemas.openxmlformats.org/officeDocument/2006/docPropsVTypes">
  <Template/>
  <TotalTime>14866</TotalTime>
  <Words>5832</Words>
  <Application>Microsoft Office PowerPoint</Application>
  <PresentationFormat>Widescreen</PresentationFormat>
  <Paragraphs>476</Paragraphs>
  <Slides>90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90</vt:i4>
      </vt:variant>
    </vt:vector>
  </HeadingPairs>
  <TitlesOfParts>
    <vt:vector size="98" baseType="lpstr">
      <vt:lpstr>Arial</vt:lpstr>
      <vt:lpstr>Avenir Book</vt:lpstr>
      <vt:lpstr>Calibri</vt:lpstr>
      <vt:lpstr>Lucida Grande</vt:lpstr>
      <vt:lpstr>Roboto Light</vt:lpstr>
      <vt:lpstr>Custom Design</vt:lpstr>
      <vt:lpstr>White Main</vt:lpstr>
      <vt:lpstr>1_White Main</vt:lpstr>
      <vt:lpstr>Creating Accessible Documents</vt:lpstr>
      <vt:lpstr>Contents of this PowerPoint</vt:lpstr>
      <vt:lpstr>AMAC and CATEA, the College of Design’s largest research centers, have joined to create the Center for Inclusive Design &amp; Innovation (CIDI).</vt:lpstr>
      <vt:lpstr>CIDI’s Products and Services</vt:lpstr>
      <vt:lpstr>History of the E-Text Department</vt:lpstr>
      <vt:lpstr>Who Uses Accessible Media</vt:lpstr>
      <vt:lpstr>What Needs to Be Accessible?</vt:lpstr>
      <vt:lpstr>3 Tips for Greater Accessibility</vt:lpstr>
      <vt:lpstr>Microsoft Word Accessibility</vt:lpstr>
      <vt:lpstr>Accessible Design Features</vt:lpstr>
      <vt:lpstr>Choose Accessible Fonts</vt:lpstr>
      <vt:lpstr>Use Sufficient Color Contrast</vt:lpstr>
      <vt:lpstr>Avoid Repeated Blank Characters</vt:lpstr>
      <vt:lpstr>Create Accessible White Space</vt:lpstr>
      <vt:lpstr>Use Accessible Line Spacing</vt:lpstr>
      <vt:lpstr>Column, Section, and Page Breaks</vt:lpstr>
      <vt:lpstr>Using Section Breaks</vt:lpstr>
      <vt:lpstr>Adding Headings</vt:lpstr>
      <vt:lpstr>View Your Headings</vt:lpstr>
      <vt:lpstr>Customized Headings</vt:lpstr>
      <vt:lpstr>Example of Headings</vt:lpstr>
      <vt:lpstr>Automated Table of Contents</vt:lpstr>
      <vt:lpstr>Updating the Table of Contents</vt:lpstr>
      <vt:lpstr>Creating Accessible Lists</vt:lpstr>
      <vt:lpstr>Reading Order</vt:lpstr>
      <vt:lpstr>Accessible Tables</vt:lpstr>
      <vt:lpstr>Specify Header Row</vt:lpstr>
      <vt:lpstr>Alt Text for Tables</vt:lpstr>
      <vt:lpstr>Layout Tables</vt:lpstr>
      <vt:lpstr>Unclear Hyperlinks</vt:lpstr>
      <vt:lpstr>Alternative Text Descriptions</vt:lpstr>
      <vt:lpstr>How to Describe Images</vt:lpstr>
      <vt:lpstr>Who Uses Alternative Text?</vt:lpstr>
      <vt:lpstr>Consider Cognitive Load</vt:lpstr>
      <vt:lpstr>Effective Alt Text Practices</vt:lpstr>
      <vt:lpstr>Example 1: Alternative Text</vt:lpstr>
      <vt:lpstr>Example 2: Alternative Text</vt:lpstr>
      <vt:lpstr>Example 3: Alternative Text</vt:lpstr>
      <vt:lpstr>Adding Metadata</vt:lpstr>
      <vt:lpstr>Check Accessibility</vt:lpstr>
      <vt:lpstr>Saving as an Accessible PDF</vt:lpstr>
      <vt:lpstr>Accessible PDF Options</vt:lpstr>
      <vt:lpstr>PDF Accessibility</vt:lpstr>
      <vt:lpstr>Determining PDF Accessibility</vt:lpstr>
      <vt:lpstr>Adding Bookmarks to a PDF</vt:lpstr>
      <vt:lpstr>Bookmark Hierarchy</vt:lpstr>
      <vt:lpstr>Pagination Clear and Navigable</vt:lpstr>
      <vt:lpstr>Ensure Tags are Present</vt:lpstr>
      <vt:lpstr>File Size and Naming Split Files</vt:lpstr>
      <vt:lpstr>Adding Alt Text to PDF Files</vt:lpstr>
      <vt:lpstr>Avoid Inaccessible PDF Forms</vt:lpstr>
      <vt:lpstr>Choose Accessible HTML Forms</vt:lpstr>
      <vt:lpstr>Add Language and Metadata</vt:lpstr>
      <vt:lpstr>Review Color Contrast</vt:lpstr>
      <vt:lpstr>Accessibility Report</vt:lpstr>
      <vt:lpstr>Excel Accessibility</vt:lpstr>
      <vt:lpstr>Design, Color, and Formatting</vt:lpstr>
      <vt:lpstr>Use Unique Names for Sheets</vt:lpstr>
      <vt:lpstr>Create Accessible Tables</vt:lpstr>
      <vt:lpstr>Structural Alt Text for Tables</vt:lpstr>
      <vt:lpstr>Accessible Graphs in Excel</vt:lpstr>
      <vt:lpstr>Alt Text for Other Objects</vt:lpstr>
      <vt:lpstr>Insert Metadata</vt:lpstr>
      <vt:lpstr>Accessibility Checker in Excel</vt:lpstr>
      <vt:lpstr>Save Excel File as PDF</vt:lpstr>
      <vt:lpstr>PowerPoint Accessibility</vt:lpstr>
      <vt:lpstr>Clear Design and Format</vt:lpstr>
      <vt:lpstr>Templates and Layouts</vt:lpstr>
      <vt:lpstr>Outline View</vt:lpstr>
      <vt:lpstr>Descriptive Slide Titles</vt:lpstr>
      <vt:lpstr>Selecting Reading Order</vt:lpstr>
      <vt:lpstr>Inserting Tables</vt:lpstr>
      <vt:lpstr>Select Lists Styles</vt:lpstr>
      <vt:lpstr>Considering Graphics</vt:lpstr>
      <vt:lpstr>Adding Alternative Text</vt:lpstr>
      <vt:lpstr>Use Accessible White Space</vt:lpstr>
      <vt:lpstr>Use Descriptive Metadata</vt:lpstr>
      <vt:lpstr>Using the Accessibility Checker </vt:lpstr>
      <vt:lpstr>Save Your Presentation as a PDF</vt:lpstr>
      <vt:lpstr>Social Media Accessibility</vt:lpstr>
      <vt:lpstr>Twitter Best Practices</vt:lpstr>
      <vt:lpstr>Facebook Best Practices</vt:lpstr>
      <vt:lpstr>Snapchat Best Practices</vt:lpstr>
      <vt:lpstr>Instagram Best Practices</vt:lpstr>
      <vt:lpstr>Flickr Best Practices</vt:lpstr>
      <vt:lpstr>LinkedIn Best Practices</vt:lpstr>
      <vt:lpstr>Accessibility Checklists</vt:lpstr>
      <vt:lpstr>AccessGA Videos</vt:lpstr>
      <vt:lpstr>Stay Informed</vt:lpstr>
      <vt:lpstr>Have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Morrison, Valerie M</cp:lastModifiedBy>
  <cp:revision>146</cp:revision>
  <dcterms:created xsi:type="dcterms:W3CDTF">2019-02-20T18:10:19Z</dcterms:created>
  <dcterms:modified xsi:type="dcterms:W3CDTF">2019-10-24T18:07:21Z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ies>
</file>