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5"/>
  </p:handoutMasterIdLst>
  <p:sldIdLst>
    <p:sldId id="256" r:id="rId2"/>
    <p:sldId id="280" r:id="rId3"/>
    <p:sldId id="281" r:id="rId4"/>
    <p:sldId id="279" r:id="rId5"/>
    <p:sldId id="298" r:id="rId6"/>
    <p:sldId id="282" r:id="rId7"/>
    <p:sldId id="291" r:id="rId8"/>
    <p:sldId id="288" r:id="rId9"/>
    <p:sldId id="289" r:id="rId10"/>
    <p:sldId id="290" r:id="rId11"/>
    <p:sldId id="292" r:id="rId12"/>
    <p:sldId id="293" r:id="rId13"/>
    <p:sldId id="311" r:id="rId14"/>
    <p:sldId id="312" r:id="rId15"/>
    <p:sldId id="302" r:id="rId16"/>
    <p:sldId id="315" r:id="rId17"/>
    <p:sldId id="296" r:id="rId18"/>
    <p:sldId id="294" r:id="rId19"/>
    <p:sldId id="309" r:id="rId20"/>
    <p:sldId id="310" r:id="rId21"/>
    <p:sldId id="313" r:id="rId22"/>
    <p:sldId id="295" r:id="rId23"/>
    <p:sldId id="297" r:id="rId24"/>
    <p:sldId id="304" r:id="rId25"/>
    <p:sldId id="260" r:id="rId26"/>
    <p:sldId id="275" r:id="rId27"/>
    <p:sldId id="306" r:id="rId28"/>
    <p:sldId id="314" r:id="rId29"/>
    <p:sldId id="307" r:id="rId30"/>
    <p:sldId id="303" r:id="rId31"/>
    <p:sldId id="300" r:id="rId32"/>
    <p:sldId id="301" r:id="rId33"/>
    <p:sldId id="31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8E8E8"/>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4" autoAdjust="0"/>
    <p:restoredTop sz="94660"/>
  </p:normalViewPr>
  <p:slideViewPr>
    <p:cSldViewPr snapToGrid="0">
      <p:cViewPr varScale="1">
        <p:scale>
          <a:sx n="79" d="100"/>
          <a:sy n="79" d="100"/>
        </p:scale>
        <p:origin x="108" y="672"/>
      </p:cViewPr>
      <p:guideLst>
        <p:guide orient="horz" pos="2160"/>
        <p:guide pos="3840"/>
      </p:guideLst>
    </p:cSldViewPr>
  </p:slideViewPr>
  <p:notesTextViewPr>
    <p:cViewPr>
      <p:scale>
        <a:sx n="1" d="1"/>
        <a:sy n="1" d="1"/>
      </p:scale>
      <p:origin x="0" y="0"/>
    </p:cViewPr>
  </p:notesTextViewPr>
  <p:sorterViewPr>
    <p:cViewPr>
      <p:scale>
        <a:sx n="66" d="100"/>
        <a:sy n="66" d="100"/>
      </p:scale>
      <p:origin x="0" y="4656"/>
    </p:cViewPr>
  </p:sorterViewPr>
  <p:notesViewPr>
    <p:cSldViewPr snapToGrid="0">
      <p:cViewPr varScale="1">
        <p:scale>
          <a:sx n="41" d="100"/>
          <a:sy n="41" d="100"/>
        </p:scale>
        <p:origin x="-2381"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268042-6E6E-4CE0-A696-450180149472}" type="datetimeFigureOut">
              <a:rPr lang="en-US" smtClean="0"/>
              <a:pPr/>
              <a:t>3/29/2017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AF417A-44AC-4311-9952-A2B2103E337D}" type="slidenum">
              <a:rPr lang="en-US" smtClean="0"/>
              <a:pPr/>
              <a:t>‹#›</a:t>
            </a:fld>
            <a:endParaRPr lang="en-US"/>
          </a:p>
        </p:txBody>
      </p:sp>
    </p:spTree>
    <p:extLst>
      <p:ext uri="{BB962C8B-B14F-4D97-AF65-F5344CB8AC3E}">
        <p14:creationId xmlns:p14="http://schemas.microsoft.com/office/powerpoint/2010/main" val="33433696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C042C5-5340-4357-BAE2-360FBFE90FEF}"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9150E-BA75-425C-ACFE-43A3B7C355DB}" type="slidenum">
              <a:rPr lang="en-US" smtClean="0"/>
              <a:pPr/>
              <a:t>‹#›</a:t>
            </a:fld>
            <a:endParaRPr lang="en-US"/>
          </a:p>
        </p:txBody>
      </p:sp>
    </p:spTree>
    <p:extLst>
      <p:ext uri="{BB962C8B-B14F-4D97-AF65-F5344CB8AC3E}">
        <p14:creationId xmlns:p14="http://schemas.microsoft.com/office/powerpoint/2010/main" val="344895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C042C5-5340-4357-BAE2-360FBFE90FEF}" type="datetimeFigureOut">
              <a:rPr lang="en-US" smtClean="0"/>
              <a:pPr/>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9150E-BA75-425C-ACFE-43A3B7C355DB}" type="slidenum">
              <a:rPr lang="en-US" smtClean="0"/>
              <a:pPr/>
              <a:t>‹#›</a:t>
            </a:fld>
            <a:endParaRPr lang="en-US"/>
          </a:p>
        </p:txBody>
      </p:sp>
    </p:spTree>
    <p:extLst>
      <p:ext uri="{BB962C8B-B14F-4D97-AF65-F5344CB8AC3E}">
        <p14:creationId xmlns:p14="http://schemas.microsoft.com/office/powerpoint/2010/main" val="4159822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C042C5-5340-4357-BAE2-360FBFE90FEF}"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9150E-BA75-425C-ACFE-43A3B7C355DB}" type="slidenum">
              <a:rPr lang="en-US" smtClean="0"/>
              <a:pPr/>
              <a:t>‹#›</a:t>
            </a:fld>
            <a:endParaRPr lang="en-US"/>
          </a:p>
        </p:txBody>
      </p:sp>
    </p:spTree>
    <p:extLst>
      <p:ext uri="{BB962C8B-B14F-4D97-AF65-F5344CB8AC3E}">
        <p14:creationId xmlns:p14="http://schemas.microsoft.com/office/powerpoint/2010/main" val="1560511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C042C5-5340-4357-BAE2-360FBFE90FEF}"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9150E-BA75-425C-ACFE-43A3B7C355DB}" type="slidenum">
              <a:rPr lang="en-US" smtClean="0"/>
              <a:pPr/>
              <a:t>‹#›</a:t>
            </a:fld>
            <a:endParaRPr lang="en-US"/>
          </a:p>
        </p:txBody>
      </p:sp>
    </p:spTree>
    <p:extLst>
      <p:ext uri="{BB962C8B-B14F-4D97-AF65-F5344CB8AC3E}">
        <p14:creationId xmlns:p14="http://schemas.microsoft.com/office/powerpoint/2010/main" val="64128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C042C5-5340-4357-BAE2-360FBFE90FEF}"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9150E-BA75-425C-ACFE-43A3B7C355DB}" type="slidenum">
              <a:rPr lang="en-US" smtClean="0"/>
              <a:pPr/>
              <a:t>‹#›</a:t>
            </a:fld>
            <a:endParaRPr lang="en-US"/>
          </a:p>
        </p:txBody>
      </p:sp>
    </p:spTree>
    <p:extLst>
      <p:ext uri="{BB962C8B-B14F-4D97-AF65-F5344CB8AC3E}">
        <p14:creationId xmlns:p14="http://schemas.microsoft.com/office/powerpoint/2010/main" val="2560663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C042C5-5340-4357-BAE2-360FBFE90FEF}"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9150E-BA75-425C-ACFE-43A3B7C355DB}" type="slidenum">
              <a:rPr lang="en-US" smtClean="0"/>
              <a:pPr/>
              <a:t>‹#›</a:t>
            </a:fld>
            <a:endParaRPr lang="en-US"/>
          </a:p>
        </p:txBody>
      </p:sp>
    </p:spTree>
    <p:extLst>
      <p:ext uri="{BB962C8B-B14F-4D97-AF65-F5344CB8AC3E}">
        <p14:creationId xmlns:p14="http://schemas.microsoft.com/office/powerpoint/2010/main" val="127660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C042C5-5340-4357-BAE2-360FBFE90FEF}" type="datetimeFigureOut">
              <a:rPr lang="en-US" smtClean="0"/>
              <a:pPr/>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9150E-BA75-425C-ACFE-43A3B7C355DB}" type="slidenum">
              <a:rPr lang="en-US" smtClean="0"/>
              <a:pPr/>
              <a:t>‹#›</a:t>
            </a:fld>
            <a:endParaRPr lang="en-US"/>
          </a:p>
        </p:txBody>
      </p:sp>
    </p:spTree>
    <p:extLst>
      <p:ext uri="{BB962C8B-B14F-4D97-AF65-F5344CB8AC3E}">
        <p14:creationId xmlns:p14="http://schemas.microsoft.com/office/powerpoint/2010/main" val="96022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C042C5-5340-4357-BAE2-360FBFE90FEF}" type="datetimeFigureOut">
              <a:rPr lang="en-US" smtClean="0"/>
              <a:pPr/>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89150E-BA75-425C-ACFE-43A3B7C355DB}" type="slidenum">
              <a:rPr lang="en-US" smtClean="0"/>
              <a:pPr/>
              <a:t>‹#›</a:t>
            </a:fld>
            <a:endParaRPr lang="en-US"/>
          </a:p>
        </p:txBody>
      </p:sp>
    </p:spTree>
    <p:extLst>
      <p:ext uri="{BB962C8B-B14F-4D97-AF65-F5344CB8AC3E}">
        <p14:creationId xmlns:p14="http://schemas.microsoft.com/office/powerpoint/2010/main" val="2788189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C042C5-5340-4357-BAE2-360FBFE90FEF}" type="datetimeFigureOut">
              <a:rPr lang="en-US" smtClean="0"/>
              <a:pPr/>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89150E-BA75-425C-ACFE-43A3B7C355DB}" type="slidenum">
              <a:rPr lang="en-US" smtClean="0"/>
              <a:pPr/>
              <a:t>‹#›</a:t>
            </a:fld>
            <a:endParaRPr lang="en-US"/>
          </a:p>
        </p:txBody>
      </p:sp>
    </p:spTree>
    <p:extLst>
      <p:ext uri="{BB962C8B-B14F-4D97-AF65-F5344CB8AC3E}">
        <p14:creationId xmlns:p14="http://schemas.microsoft.com/office/powerpoint/2010/main" val="3213906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042C5-5340-4357-BAE2-360FBFE90FEF}" type="datetimeFigureOut">
              <a:rPr lang="en-US" smtClean="0"/>
              <a:pPr/>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89150E-BA75-425C-ACFE-43A3B7C355DB}" type="slidenum">
              <a:rPr lang="en-US" smtClean="0"/>
              <a:pPr/>
              <a:t>‹#›</a:t>
            </a:fld>
            <a:endParaRPr lang="en-US"/>
          </a:p>
        </p:txBody>
      </p:sp>
    </p:spTree>
    <p:extLst>
      <p:ext uri="{BB962C8B-B14F-4D97-AF65-F5344CB8AC3E}">
        <p14:creationId xmlns:p14="http://schemas.microsoft.com/office/powerpoint/2010/main" val="1397550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C042C5-5340-4357-BAE2-360FBFE90FEF}" type="datetimeFigureOut">
              <a:rPr lang="en-US" smtClean="0"/>
              <a:pPr/>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9150E-BA75-425C-ACFE-43A3B7C355DB}" type="slidenum">
              <a:rPr lang="en-US" smtClean="0"/>
              <a:pPr/>
              <a:t>‹#›</a:t>
            </a:fld>
            <a:endParaRPr lang="en-US"/>
          </a:p>
        </p:txBody>
      </p:sp>
    </p:spTree>
    <p:extLst>
      <p:ext uri="{BB962C8B-B14F-4D97-AF65-F5344CB8AC3E}">
        <p14:creationId xmlns:p14="http://schemas.microsoft.com/office/powerpoint/2010/main" val="1827945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Text Placeholder 2"/>
          <p:cNvSpPr>
            <a:spLocks noGrp="1"/>
          </p:cNvSpPr>
          <p:nvPr>
            <p:ph idx="1"/>
          </p:nvPr>
        </p:nvSpPr>
        <p:spPr>
          <a:xfrm>
            <a:off x="948906" y="1825625"/>
            <a:ext cx="10404894" cy="3727450"/>
          </a:xfrm>
          <a:prstGeom prst="rect">
            <a:avLst/>
          </a:prstGeom>
        </p:spPr>
        <p:txBody>
          <a:bodyPr vert="horz" lIns="91440" tIns="45720" rIns="91440" bIns="45720" rtlCol="0">
            <a:normAutofit/>
          </a:bodyPr>
          <a:lstStyle>
            <a:lvl1pPr>
              <a:defRPr>
                <a:solidFill>
                  <a:schemeClr val="accent6">
                    <a:lumMod val="75000"/>
                  </a:schemeClr>
                </a:solidFill>
                <a:latin typeface="Gill Sans MT" panose="020B0502020104020203" pitchFamily="34" charset="0"/>
              </a:defRPr>
            </a:lvl1pPr>
            <a:lvl2pPr>
              <a:defRPr>
                <a:solidFill>
                  <a:schemeClr val="accent6">
                    <a:lumMod val="75000"/>
                  </a:schemeClr>
                </a:solidFill>
                <a:latin typeface="Gill Sans MT" panose="020B0502020104020203" pitchFamily="34" charset="0"/>
              </a:defRPr>
            </a:lvl2pPr>
            <a:lvl3pPr>
              <a:defRPr>
                <a:solidFill>
                  <a:schemeClr val="accent6">
                    <a:lumMod val="75000"/>
                  </a:schemeClr>
                </a:solidFill>
                <a:latin typeface="Gill Sans MT" panose="020B0502020104020203" pitchFamily="34" charset="0"/>
              </a:defRPr>
            </a:lvl3pPr>
            <a:lvl4pPr>
              <a:defRPr>
                <a:solidFill>
                  <a:schemeClr val="accent6">
                    <a:lumMod val="75000"/>
                  </a:schemeClr>
                </a:solidFill>
                <a:latin typeface="Gill Sans MT" panose="020B0502020104020203" pitchFamily="34" charset="0"/>
              </a:defRPr>
            </a:lvl4pPr>
            <a:lvl5pPr>
              <a:defRPr>
                <a:solidFill>
                  <a:schemeClr val="accent6">
                    <a:lumMod val="75000"/>
                  </a:schemeClr>
                </a:solidFill>
                <a:latin typeface="Gill Sans MT" panose="020B05020201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0" y="5800725"/>
            <a:ext cx="12192000" cy="10572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85752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042C5-5340-4357-BAE2-360FBFE90FEF}" type="datetimeFigureOut">
              <a:rPr lang="en-US" smtClean="0"/>
              <a:pPr/>
              <a:t>3/29/2017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9150E-BA75-425C-ACFE-43A3B7C355DB}" type="slidenum">
              <a:rPr lang="en-US" smtClean="0"/>
              <a:pPr/>
              <a:t>‹#›</a:t>
            </a:fld>
            <a:endParaRPr lang="en-US"/>
          </a:p>
        </p:txBody>
      </p:sp>
    </p:spTree>
    <p:extLst>
      <p:ext uri="{BB962C8B-B14F-4D97-AF65-F5344CB8AC3E}">
        <p14:creationId xmlns:p14="http://schemas.microsoft.com/office/powerpoint/2010/main" val="572112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lic.kr/p/evsi7y"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creativecommons.org/licenses/by/2.0/" TargetMode="External"/><Relationship Id="rId4" Type="http://schemas.openxmlformats.org/officeDocument/2006/relationships/hyperlink" Target="https://www.flickr.com/photos/davebloggs007/"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 TargetMode="External"/><Relationship Id="rId2" Type="http://schemas.openxmlformats.org/officeDocument/2006/relationships/hyperlink" Target="https://creativecommons.org/licenses/" TargetMode="External"/><Relationship Id="rId1" Type="http://schemas.openxmlformats.org/officeDocument/2006/relationships/slideLayout" Target="../slideLayouts/slideLayout9.xml"/><Relationship Id="rId4" Type="http://schemas.openxmlformats.org/officeDocument/2006/relationships/hyperlink" Target="https://creativecommons.org/licenses/by/4.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2" Type="http://schemas.openxmlformats.org/officeDocument/2006/relationships/hyperlink" Target="https://creativecommons.org/licenses/by/4.0/" TargetMode="External"/><Relationship Id="rId1" Type="http://schemas.openxmlformats.org/officeDocument/2006/relationships/slideLayout" Target="../slideLayouts/slideLayout9.xml"/><Relationship Id="rId4" Type="http://schemas.openxmlformats.org/officeDocument/2006/relationships/hyperlink" Target="https://creativecommons.or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2" Type="http://schemas.openxmlformats.org/officeDocument/2006/relationships/hyperlink" Target="https://creativecommons.org/licenses/by-sa/4.0/" TargetMode="Externa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creativecommons.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hyperlink" Target="http://us.creativecommons.org/archives/1152"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2" Type="http://schemas.openxmlformats.org/officeDocument/2006/relationships/hyperlink" Target="https://creativecommons.org/licenses/by-nd/4.0/" TargetMode="Externa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creativecommons.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2" Type="http://schemas.openxmlformats.org/officeDocument/2006/relationships/hyperlink" Target="https://creativecommons.org/licenses/by-nc/4.0/" TargetMode="Externa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creativecommons.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2" Type="http://schemas.openxmlformats.org/officeDocument/2006/relationships/hyperlink" Target="https://creativecommons.org/licenses/by-nc-sa/4.0/" TargetMode="Externa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creativecommons.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2" Type="http://schemas.openxmlformats.org/officeDocument/2006/relationships/hyperlink" Target="https://creativecommons.org/licenses/by-nc-nd/4.0/" TargetMode="Externa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creativecommons.org/"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wiki.creativecommons.org/wiki/Frequently_Asked_Questions"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www.web2rights.com/OERIPRSupport/creativecommons/" TargetMode="Externa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hyperlink" Target="https://creativecommons.org/licenses/by-nc/2.0/" TargetMode="External"/><Relationship Id="rId5" Type="http://schemas.openxmlformats.org/officeDocument/2006/relationships/hyperlink" Target="https://www.flickr.com/photos/edtechie/" TargetMode="External"/><Relationship Id="rId4" Type="http://schemas.openxmlformats.org/officeDocument/2006/relationships/hyperlink" Target="https://flic.kr/p/8MSsoc"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iki.creativecommons.org/wiki/Wiki/cc_license_compatibility"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hyperlink" Target="https://creativecommons.org/choose/" TargetMode="Externa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8" Type="http://schemas.openxmlformats.org/officeDocument/2006/relationships/hyperlink" Target="https://creativecommons.org/licenses/by/2.0/" TargetMode="External"/><Relationship Id="rId3" Type="http://schemas.openxmlformats.org/officeDocument/2006/relationships/hyperlink" Target="http://creativecommons.org.au/materials/attribution.pdf" TargetMode="External"/><Relationship Id="rId7" Type="http://schemas.openxmlformats.org/officeDocument/2006/relationships/hyperlink" Target="https://www.flickr.com/photos/sunny-smile/" TargetMode="External"/><Relationship Id="rId2" Type="http://schemas.openxmlformats.org/officeDocument/2006/relationships/image" Target="../media/image4.emf"/><Relationship Id="rId1" Type="http://schemas.openxmlformats.org/officeDocument/2006/relationships/slideLayout" Target="../slideLayouts/slideLayout9.xml"/><Relationship Id="rId6" Type="http://schemas.openxmlformats.org/officeDocument/2006/relationships/hyperlink" Target="https://flic.kr/p/576d67" TargetMode="External"/><Relationship Id="rId5" Type="http://schemas.openxmlformats.org/officeDocument/2006/relationships/hyperlink" Target="https://wiki.creativecommons.org/wiki/License_Versions" TargetMode="External"/><Relationship Id="rId4" Type="http://schemas.openxmlformats.org/officeDocument/2006/relationships/hyperlink" Target="https://wiki.creativecommons.org/wiki/Best_practices_for_attribution"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us.creativecommons.org/" TargetMode="External"/><Relationship Id="rId3" Type="http://schemas.openxmlformats.org/officeDocument/2006/relationships/hyperlink" Target="http://us.creativecommons.org/archives/1152" TargetMode="External"/><Relationship Id="rId7" Type="http://schemas.openxmlformats.org/officeDocument/2006/relationships/hyperlink" Target="https://wiki.creativecommons.org/wiki/Case_Law" TargetMode="External"/><Relationship Id="rId2" Type="http://schemas.openxmlformats.org/officeDocument/2006/relationships/hyperlink" Target="http://us.creativecommons.org/archives/1159" TargetMode="External"/><Relationship Id="rId1" Type="http://schemas.openxmlformats.org/officeDocument/2006/relationships/slideLayout" Target="../slideLayouts/slideLayout9.xml"/><Relationship Id="rId6" Type="http://schemas.openxmlformats.org/officeDocument/2006/relationships/hyperlink" Target="https://wiki.creativecommons.org/wiki/No._71036_N._v._Newspaper" TargetMode="External"/><Relationship Id="rId5" Type="http://schemas.openxmlformats.org/officeDocument/2006/relationships/hyperlink" Target="https://wiki.creativecommons.org/wiki/Curry_v._Audax" TargetMode="External"/><Relationship Id="rId4" Type="http://schemas.openxmlformats.org/officeDocument/2006/relationships/hyperlink" Target="https://wiki.creativecommons.org/wiki/Chang_v._Virgin_Mobil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6396" y="20714"/>
            <a:ext cx="10115604" cy="6837286"/>
          </a:xfrm>
          <a:prstGeom prst="rect">
            <a:avLst/>
          </a:prstGeom>
          <a:solidFill>
            <a:schemeClr val="bg1">
              <a:lumMod val="65000"/>
            </a:schemeClr>
          </a:solidFill>
        </p:spPr>
      </p:pic>
      <p:sp>
        <p:nvSpPr>
          <p:cNvPr id="2" name="Title 1"/>
          <p:cNvSpPr>
            <a:spLocks noGrp="1"/>
          </p:cNvSpPr>
          <p:nvPr>
            <p:ph type="ctrTitle"/>
          </p:nvPr>
        </p:nvSpPr>
        <p:spPr>
          <a:xfrm>
            <a:off x="4572000" y="1378316"/>
            <a:ext cx="5092505" cy="769922"/>
          </a:xfrm>
        </p:spPr>
        <p:txBody>
          <a:bodyPr>
            <a:normAutofit fontScale="90000"/>
          </a:bodyPr>
          <a:lstStyle/>
          <a:p>
            <a:r>
              <a:rPr lang="en-US" sz="4400" b="1" dirty="0" smtClean="0"/>
              <a:t/>
            </a:r>
            <a:br>
              <a:rPr lang="en-US" sz="4400" b="1" dirty="0" smtClean="0"/>
            </a:br>
            <a:r>
              <a:rPr lang="en-US" sz="4400" b="1" dirty="0" smtClean="0"/>
              <a:t/>
            </a:r>
            <a:br>
              <a:rPr lang="en-US" sz="4400" b="1" dirty="0" smtClean="0"/>
            </a:br>
            <a:r>
              <a:rPr lang="en-US" sz="4400" b="1" dirty="0"/>
              <a:t/>
            </a:r>
            <a:br>
              <a:rPr lang="en-US" sz="4400" b="1" dirty="0"/>
            </a:br>
            <a:r>
              <a:rPr lang="en-US" sz="4400" dirty="0" smtClean="0"/>
              <a:t/>
            </a:r>
            <a:br>
              <a:rPr lang="en-US" sz="4400" dirty="0" smtClean="0"/>
            </a:br>
            <a:r>
              <a:rPr lang="en-US" sz="4400" b="1" dirty="0" smtClean="0"/>
              <a:t>An Introduction to</a:t>
            </a:r>
            <a:r>
              <a:rPr lang="en-US" sz="4400" dirty="0" smtClean="0"/>
              <a:t/>
            </a:r>
            <a:br>
              <a:rPr lang="en-US" sz="4400" dirty="0" smtClean="0"/>
            </a:br>
            <a:r>
              <a:rPr lang="en-US" sz="4400" b="1" dirty="0" smtClean="0"/>
              <a:t>Open Licenses</a:t>
            </a:r>
            <a:endParaRPr lang="en-US" sz="4400" dirty="0"/>
          </a:p>
        </p:txBody>
      </p:sp>
      <p:sp>
        <p:nvSpPr>
          <p:cNvPr id="4" name="TextBox 3"/>
          <p:cNvSpPr txBox="1"/>
          <p:nvPr/>
        </p:nvSpPr>
        <p:spPr>
          <a:xfrm>
            <a:off x="95065" y="5700340"/>
            <a:ext cx="1777284" cy="957605"/>
          </a:xfrm>
          <a:prstGeom prst="rect">
            <a:avLst/>
          </a:prstGeom>
          <a:noFill/>
        </p:spPr>
        <p:txBody>
          <a:bodyPr wrap="square" rtlCol="0">
            <a:spAutoFit/>
          </a:bodyPr>
          <a:lstStyle/>
          <a:p>
            <a:pPr algn="r"/>
            <a:r>
              <a:rPr lang="en-US" sz="1200" b="1" dirty="0" smtClean="0"/>
              <a:t>Unless otherwise noted, content in this presentation is licensed under CCBYNC 4.0</a:t>
            </a:r>
            <a:r>
              <a:rPr lang="en-US" b="1" dirty="0" smtClean="0"/>
              <a:t>.</a:t>
            </a:r>
            <a:endParaRPr lang="en-US" b="1" dirty="0"/>
          </a:p>
        </p:txBody>
      </p:sp>
      <p:sp>
        <p:nvSpPr>
          <p:cNvPr id="9" name="TextBox 8"/>
          <p:cNvSpPr txBox="1"/>
          <p:nvPr/>
        </p:nvSpPr>
        <p:spPr>
          <a:xfrm>
            <a:off x="-15931" y="3140765"/>
            <a:ext cx="1999277" cy="1046440"/>
          </a:xfrm>
          <a:prstGeom prst="rect">
            <a:avLst/>
          </a:prstGeom>
          <a:noFill/>
        </p:spPr>
        <p:txBody>
          <a:bodyPr wrap="square" rtlCol="0">
            <a:spAutoFit/>
          </a:bodyPr>
          <a:lstStyle/>
          <a:p>
            <a:pPr algn="ctr"/>
            <a:r>
              <a:rPr lang="en-US" sz="2000" b="1" dirty="0" smtClean="0"/>
              <a:t>Denise Dimsdale</a:t>
            </a:r>
          </a:p>
          <a:p>
            <a:pPr algn="ctr"/>
            <a:r>
              <a:rPr lang="en-US" sz="1400" dirty="0" smtClean="0"/>
              <a:t>Education Librarian</a:t>
            </a:r>
          </a:p>
          <a:p>
            <a:pPr algn="ctr"/>
            <a:r>
              <a:rPr lang="en-US" sz="1400" dirty="0" smtClean="0"/>
              <a:t>ALG Library Coordinator</a:t>
            </a:r>
          </a:p>
          <a:p>
            <a:pPr algn="ctr"/>
            <a:r>
              <a:rPr lang="en-US" sz="1400" dirty="0" smtClean="0"/>
              <a:t>Georgia State University</a:t>
            </a:r>
            <a:endParaRPr lang="en-US" sz="1400" dirty="0"/>
          </a:p>
        </p:txBody>
      </p:sp>
      <p:sp>
        <p:nvSpPr>
          <p:cNvPr id="11" name="TextBox 10"/>
          <p:cNvSpPr txBox="1"/>
          <p:nvPr/>
        </p:nvSpPr>
        <p:spPr>
          <a:xfrm>
            <a:off x="2076397" y="6457890"/>
            <a:ext cx="10115603" cy="400110"/>
          </a:xfrm>
          <a:prstGeom prst="rect">
            <a:avLst/>
          </a:prstGeom>
          <a:solidFill>
            <a:schemeClr val="bg1">
              <a:lumMod val="50000"/>
            </a:schemeClr>
          </a:solidFill>
          <a:ln>
            <a:noFill/>
          </a:ln>
        </p:spPr>
        <p:txBody>
          <a:bodyPr wrap="square" rtlCol="0">
            <a:spAutoFit/>
          </a:bodyPr>
          <a:lstStyle/>
          <a:p>
            <a:pPr algn="r"/>
            <a:r>
              <a:rPr lang="en-US" sz="1000" b="1" dirty="0" smtClean="0">
                <a:solidFill>
                  <a:schemeClr val="bg1">
                    <a:lumMod val="85000"/>
                  </a:schemeClr>
                </a:solidFill>
              </a:rPr>
              <a:t>Image adapted from </a:t>
            </a:r>
            <a:r>
              <a:rPr lang="en-US" sz="1000" b="1" dirty="0" smtClean="0">
                <a:solidFill>
                  <a:schemeClr val="bg1"/>
                </a:solidFill>
                <a:hlinkClick r:id="rId3"/>
              </a:rPr>
              <a:t>Wide </a:t>
            </a:r>
            <a:r>
              <a:rPr lang="en-US" sz="1000" b="1" dirty="0">
                <a:solidFill>
                  <a:schemeClr val="bg1"/>
                </a:solidFill>
                <a:hlinkClick r:id="rId3"/>
              </a:rPr>
              <a:t>open space with the mountains calling </a:t>
            </a:r>
            <a:r>
              <a:rPr lang="en-US" sz="1000" b="1" dirty="0" smtClean="0">
                <a:solidFill>
                  <a:schemeClr val="bg1"/>
                </a:solidFill>
                <a:hlinkClick r:id="rId3"/>
              </a:rPr>
              <a:t>me </a:t>
            </a:r>
            <a:r>
              <a:rPr lang="en-US" sz="1000" b="1" dirty="0" smtClean="0">
                <a:solidFill>
                  <a:schemeClr val="bg1">
                    <a:lumMod val="85000"/>
                  </a:schemeClr>
                </a:solidFill>
              </a:rPr>
              <a:t>by</a:t>
            </a:r>
            <a:r>
              <a:rPr lang="en-US" sz="1000" b="1" dirty="0" smtClean="0">
                <a:solidFill>
                  <a:schemeClr val="bg1">
                    <a:lumMod val="95000"/>
                  </a:schemeClr>
                </a:solidFill>
              </a:rPr>
              <a:t> </a:t>
            </a:r>
            <a:r>
              <a:rPr lang="en-US" sz="1000" b="1" dirty="0" smtClean="0">
                <a:solidFill>
                  <a:schemeClr val="bg1"/>
                </a:solidFill>
                <a:hlinkClick r:id="rId4"/>
              </a:rPr>
              <a:t>davebloggs007</a:t>
            </a:r>
            <a:r>
              <a:rPr lang="en-US" sz="1000" b="1" dirty="0" smtClean="0">
                <a:solidFill>
                  <a:schemeClr val="bg1"/>
                </a:solidFill>
              </a:rPr>
              <a:t> </a:t>
            </a:r>
            <a:r>
              <a:rPr lang="en-US" sz="1000" b="1" dirty="0" smtClean="0">
                <a:solidFill>
                  <a:schemeClr val="bg1"/>
                </a:solidFill>
                <a:hlinkClick r:id="rId5"/>
              </a:rPr>
              <a:t>CCBY 2.0</a:t>
            </a:r>
            <a:endParaRPr lang="en-US" sz="1000" b="1" dirty="0">
              <a:solidFill>
                <a:schemeClr val="bg1"/>
              </a:solidFill>
            </a:endParaRPr>
          </a:p>
          <a:p>
            <a:pPr algn="r"/>
            <a:endParaRPr lang="en-US" sz="1000" dirty="0"/>
          </a:p>
        </p:txBody>
      </p:sp>
    </p:spTree>
    <p:extLst>
      <p:ext uri="{BB962C8B-B14F-4D97-AF65-F5344CB8AC3E}">
        <p14:creationId xmlns:p14="http://schemas.microsoft.com/office/powerpoint/2010/main" val="845271850"/>
      </p:ext>
    </p:extLst>
  </p:cSld>
  <p:clrMapOvr>
    <a:masterClrMapping/>
  </p:clrMapOvr>
  <p:transition advTm="605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are Creative Commons Licenses?</a:t>
            </a:r>
            <a:endParaRPr lang="en-US" dirty="0"/>
          </a:p>
        </p:txBody>
      </p:sp>
      <p:sp>
        <p:nvSpPr>
          <p:cNvPr id="3" name="Rectangle 2"/>
          <p:cNvSpPr/>
          <p:nvPr/>
        </p:nvSpPr>
        <p:spPr>
          <a:xfrm>
            <a:off x="2245566" y="1424409"/>
            <a:ext cx="6170645" cy="4351240"/>
          </a:xfrm>
          <a:prstGeom prst="rect">
            <a:avLst/>
          </a:prstGeom>
        </p:spPr>
        <p:txBody>
          <a:bodyPr wrap="square">
            <a:spAutoFit/>
          </a:bodyPr>
          <a:lstStyle/>
          <a:p>
            <a:pPr lvl="3"/>
            <a:r>
              <a:rPr lang="en-US" sz="1000" dirty="0"/>
              <a:t>CC BY: This license lets others distribute, remix, tweak, and build upon your work, even commercially, as long as they credit you for the original creation. This is the most accommodating of licenses offered. Recommended for maximum dissemination and use of licensed materials. </a:t>
            </a:r>
          </a:p>
          <a:p>
            <a:pPr lvl="3"/>
            <a:endParaRPr lang="en-US" sz="1000" dirty="0"/>
          </a:p>
          <a:p>
            <a:pPr lvl="3"/>
            <a:r>
              <a:rPr lang="en-US" sz="1000" dirty="0"/>
              <a:t>CC BY-SA: This license lets others remix, tweak, and build upon your work even for commercial purposes, as long as they credit you and license their new creations under the identical terms. This license is often compared to “</a:t>
            </a:r>
            <a:r>
              <a:rPr lang="en-US" sz="1000" dirty="0" err="1"/>
              <a:t>copyleft</a:t>
            </a:r>
            <a:r>
              <a:rPr lang="en-US" sz="1000" dirty="0"/>
              <a:t>” free and open source software licenses. All new works based on yours will carry the same license, so any derivatives will also allow commercial use. This is the license used by Wikipedia, and is recommended for materials that would benefit from incorporating content from Wikipedia and similarly licensed projects.</a:t>
            </a:r>
          </a:p>
          <a:p>
            <a:pPr lvl="3"/>
            <a:endParaRPr lang="en-US" sz="1000" dirty="0"/>
          </a:p>
          <a:p>
            <a:pPr lvl="3"/>
            <a:r>
              <a:rPr lang="en-US" sz="1000" dirty="0"/>
              <a:t>CC BY-ND: This license allows for redistribution, commercial and non-commercial, as long as it is passed along unchanged and in whole, with credit to you.</a:t>
            </a:r>
          </a:p>
          <a:p>
            <a:pPr lvl="3"/>
            <a:endParaRPr lang="en-US" sz="1000" dirty="0"/>
          </a:p>
          <a:p>
            <a:pPr lvl="3"/>
            <a:r>
              <a:rPr lang="en-US" sz="1000" dirty="0"/>
              <a:t>CC BY-NC: This license lets others remix, tweak, and build upon your work non-commercially, and although their new works must also acknowledge you and be non-commercial, they don’t have to license their derivative works on the same terms.</a:t>
            </a:r>
          </a:p>
          <a:p>
            <a:pPr lvl="3"/>
            <a:endParaRPr lang="en-US" sz="1000" dirty="0"/>
          </a:p>
          <a:p>
            <a:pPr lvl="3"/>
            <a:r>
              <a:rPr lang="en-US" sz="1000" dirty="0"/>
              <a:t>CC BY-NC-SA: This license lets others remix, tweak, and build upon your work non-commercially, as long as they credit you and license their new creations under the identical terms.</a:t>
            </a:r>
          </a:p>
          <a:p>
            <a:pPr lvl="3"/>
            <a:endParaRPr lang="en-US" sz="1000" dirty="0"/>
          </a:p>
          <a:p>
            <a:pPr lvl="3"/>
            <a:r>
              <a:rPr lang="en-US" sz="1000" dirty="0"/>
              <a:t>CC BY-NC-ND: This license is the most restrictive of our six main licenses, only allowing others to download your works and share them with others as long as they credit you, but they can’t change them in any way or use them commercially. </a:t>
            </a:r>
          </a:p>
        </p:txBody>
      </p:sp>
      <p:sp>
        <p:nvSpPr>
          <p:cNvPr id="8" name="Rectangle 7"/>
          <p:cNvSpPr/>
          <p:nvPr/>
        </p:nvSpPr>
        <p:spPr>
          <a:xfrm>
            <a:off x="9664505" y="4942771"/>
            <a:ext cx="2098499" cy="646331"/>
          </a:xfrm>
          <a:prstGeom prst="rect">
            <a:avLst/>
          </a:prstGeom>
        </p:spPr>
        <p:txBody>
          <a:bodyPr wrap="square">
            <a:spAutoFit/>
          </a:bodyPr>
          <a:lstStyle/>
          <a:p>
            <a:r>
              <a:rPr lang="en-US" sz="1200" dirty="0" smtClean="0">
                <a:solidFill>
                  <a:schemeClr val="bg1">
                    <a:lumMod val="50000"/>
                  </a:schemeClr>
                </a:solidFill>
              </a:rPr>
              <a:t>CC </a:t>
            </a:r>
            <a:r>
              <a:rPr lang="en-US" sz="1200" dirty="0" smtClean="0">
                <a:solidFill>
                  <a:schemeClr val="bg1">
                    <a:lumMod val="50000"/>
                  </a:schemeClr>
                </a:solidFill>
              </a:rPr>
              <a:t>summary text copied from </a:t>
            </a:r>
            <a:r>
              <a:rPr lang="en-US" sz="1200" dirty="0" smtClean="0">
                <a:solidFill>
                  <a:schemeClr val="bg1">
                    <a:lumMod val="50000"/>
                  </a:schemeClr>
                </a:solidFill>
                <a:hlinkClick r:id="rId2"/>
              </a:rPr>
              <a:t>About the Licenses </a:t>
            </a:r>
            <a:r>
              <a:rPr lang="en-US" sz="1200" dirty="0" smtClean="0">
                <a:solidFill>
                  <a:schemeClr val="bg1">
                    <a:lumMod val="50000"/>
                  </a:schemeClr>
                </a:solidFill>
              </a:rPr>
              <a:t>by </a:t>
            </a:r>
            <a:r>
              <a:rPr lang="en-US" sz="1200" dirty="0" smtClean="0">
                <a:solidFill>
                  <a:schemeClr val="bg1">
                    <a:lumMod val="50000"/>
                  </a:schemeClr>
                </a:solidFill>
                <a:hlinkClick r:id="rId3"/>
              </a:rPr>
              <a:t>Creative Commons</a:t>
            </a:r>
            <a:r>
              <a:rPr lang="en-US" sz="1200" dirty="0" smtClean="0">
                <a:solidFill>
                  <a:schemeClr val="bg1">
                    <a:lumMod val="50000"/>
                  </a:schemeClr>
                </a:solidFill>
              </a:rPr>
              <a:t>. </a:t>
            </a:r>
            <a:r>
              <a:rPr lang="en-US" sz="1200" dirty="0" smtClean="0">
                <a:hlinkClick r:id="rId4"/>
              </a:rPr>
              <a:t>CCBY 4.0</a:t>
            </a:r>
            <a:endParaRPr lang="en-US" sz="1200" dirty="0" smtClean="0">
              <a:solidFill>
                <a:schemeClr val="bg1">
                  <a:lumMod val="50000"/>
                </a:schemeClr>
              </a:solidFill>
            </a:endParaRPr>
          </a:p>
        </p:txBody>
      </p:sp>
    </p:spTree>
    <p:extLst>
      <p:ext uri="{BB962C8B-B14F-4D97-AF65-F5344CB8AC3E}">
        <p14:creationId xmlns:p14="http://schemas.microsoft.com/office/powerpoint/2010/main" val="72437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are Creative Commons Licenses?</a:t>
            </a:r>
            <a:endParaRPr lang="en-US" dirty="0"/>
          </a:p>
        </p:txBody>
      </p:sp>
      <p:sp>
        <p:nvSpPr>
          <p:cNvPr id="2" name="Content Placeholder 1"/>
          <p:cNvSpPr>
            <a:spLocks noGrp="1"/>
          </p:cNvSpPr>
          <p:nvPr>
            <p:ph idx="1"/>
          </p:nvPr>
        </p:nvSpPr>
        <p:spPr/>
        <p:txBody>
          <a:bodyPr>
            <a:normAutofit/>
          </a:bodyPr>
          <a:lstStyle/>
          <a:p>
            <a:r>
              <a:rPr lang="en-US" dirty="0" smtClean="0">
                <a:solidFill>
                  <a:schemeClr val="tx1">
                    <a:lumMod val="95000"/>
                    <a:lumOff val="5000"/>
                  </a:schemeClr>
                </a:solidFill>
                <a:hlinkClick r:id="rId2"/>
              </a:rPr>
              <a:t>CC BY</a:t>
            </a:r>
            <a:endParaRPr lang="en-US" dirty="0" smtClean="0">
              <a:solidFill>
                <a:schemeClr val="tx1">
                  <a:lumMod val="95000"/>
                  <a:lumOff val="5000"/>
                </a:schemeClr>
              </a:solidFill>
            </a:endParaRPr>
          </a:p>
          <a:p>
            <a:r>
              <a:rPr lang="en-US" dirty="0" smtClean="0">
                <a:solidFill>
                  <a:schemeClr val="tx1">
                    <a:lumMod val="95000"/>
                    <a:lumOff val="5000"/>
                  </a:schemeClr>
                </a:solidFill>
              </a:rPr>
              <a:t>Provide credit to the creator(s)</a:t>
            </a:r>
          </a:p>
          <a:p>
            <a:r>
              <a:rPr lang="en-US" dirty="0" smtClean="0">
                <a:solidFill>
                  <a:schemeClr val="tx1">
                    <a:lumMod val="95000"/>
                    <a:lumOff val="5000"/>
                  </a:schemeClr>
                </a:solidFill>
              </a:rPr>
              <a:t>Link to the original and the license</a:t>
            </a:r>
          </a:p>
          <a:p>
            <a:r>
              <a:rPr lang="en-US" dirty="0" smtClean="0">
                <a:solidFill>
                  <a:schemeClr val="tx1">
                    <a:lumMod val="95000"/>
                    <a:lumOff val="5000"/>
                  </a:schemeClr>
                </a:solidFill>
              </a:rPr>
              <a:t>Note changes if you made them</a:t>
            </a:r>
          </a:p>
          <a:p>
            <a:pPr marL="228600" lvl="3">
              <a:spcBef>
                <a:spcPts val="1000"/>
              </a:spcBef>
            </a:pPr>
            <a:endParaRPr lang="en-US" sz="1000" dirty="0" smtClean="0"/>
          </a:p>
          <a:p>
            <a:pPr marL="228600" lvl="3">
              <a:spcBef>
                <a:spcPts val="1000"/>
              </a:spcBef>
            </a:pPr>
            <a:endParaRPr lang="en-US" sz="1000" dirty="0" smtClean="0"/>
          </a:p>
          <a:p>
            <a:pPr marL="228600" lvl="3">
              <a:spcBef>
                <a:spcPts val="1000"/>
              </a:spcBef>
            </a:pPr>
            <a:r>
              <a:rPr lang="en-US" i="1" dirty="0" smtClean="0"/>
              <a:t>CC BY: This license lets others distribute, remix, tweak, and build upon your work, even commercially, as long as they credit you for the original creation. This is the most accommodating of licenses offered. Recommended for maximum dissemination and use of licensed materials. </a:t>
            </a:r>
          </a:p>
          <a:p>
            <a:endParaRPr lang="en-US" dirty="0">
              <a:solidFill>
                <a:schemeClr val="tx1">
                  <a:lumMod val="95000"/>
                  <a:lumOff val="5000"/>
                </a:schemeClr>
              </a:solidFill>
            </a:endParaRPr>
          </a:p>
        </p:txBody>
      </p:sp>
      <p:sp>
        <p:nvSpPr>
          <p:cNvPr id="10" name="Rectangle 9"/>
          <p:cNvSpPr/>
          <p:nvPr/>
        </p:nvSpPr>
        <p:spPr>
          <a:xfrm>
            <a:off x="8356211" y="5159719"/>
            <a:ext cx="3545058" cy="461665"/>
          </a:xfrm>
          <a:prstGeom prst="rect">
            <a:avLst/>
          </a:prstGeom>
        </p:spPr>
        <p:txBody>
          <a:bodyPr wrap="square">
            <a:spAutoFit/>
          </a:bodyPr>
          <a:lstStyle/>
          <a:p>
            <a:r>
              <a:rPr lang="en-US" sz="1200" dirty="0" smtClean="0">
                <a:solidFill>
                  <a:schemeClr val="bg1">
                    <a:lumMod val="50000"/>
                  </a:schemeClr>
                </a:solidFill>
              </a:rPr>
              <a:t>CC summary text copied from </a:t>
            </a:r>
          </a:p>
          <a:p>
            <a:r>
              <a:rPr lang="en-US" sz="1200" dirty="0" smtClean="0">
                <a:solidFill>
                  <a:schemeClr val="bg1">
                    <a:lumMod val="50000"/>
                  </a:schemeClr>
                </a:solidFill>
                <a:hlinkClick r:id="rId3"/>
              </a:rPr>
              <a:t>About the Licenses </a:t>
            </a:r>
            <a:r>
              <a:rPr lang="en-US" sz="1200" dirty="0" smtClean="0">
                <a:solidFill>
                  <a:schemeClr val="bg1">
                    <a:lumMod val="50000"/>
                  </a:schemeClr>
                </a:solidFill>
              </a:rPr>
              <a:t>by </a:t>
            </a:r>
            <a:r>
              <a:rPr lang="en-US" sz="1200" dirty="0" smtClean="0">
                <a:solidFill>
                  <a:schemeClr val="bg1">
                    <a:lumMod val="50000"/>
                  </a:schemeClr>
                </a:solidFill>
                <a:hlinkClick r:id="rId4"/>
              </a:rPr>
              <a:t>Creative Commons</a:t>
            </a:r>
            <a:r>
              <a:rPr lang="en-US" sz="1200" dirty="0" smtClean="0">
                <a:solidFill>
                  <a:schemeClr val="bg1">
                    <a:lumMod val="50000"/>
                  </a:schemeClr>
                </a:solidFill>
              </a:rPr>
              <a:t>. </a:t>
            </a:r>
            <a:r>
              <a:rPr lang="en-US" sz="1200" dirty="0" smtClean="0">
                <a:hlinkClick r:id="rId2"/>
              </a:rPr>
              <a:t>CCBY 4.0</a:t>
            </a:r>
            <a:endParaRPr lang="en-US" sz="1200" dirty="0">
              <a:solidFill>
                <a:schemeClr val="bg1">
                  <a:lumMod val="50000"/>
                </a:schemeClr>
              </a:solidFill>
            </a:endParaRPr>
          </a:p>
        </p:txBody>
      </p:sp>
    </p:spTree>
    <p:extLst>
      <p:ext uri="{BB962C8B-B14F-4D97-AF65-F5344CB8AC3E}">
        <p14:creationId xmlns:p14="http://schemas.microsoft.com/office/powerpoint/2010/main" val="1369760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are Creative Commons Licenses?</a:t>
            </a:r>
            <a:endParaRPr lang="en-US" dirty="0"/>
          </a:p>
        </p:txBody>
      </p:sp>
      <p:sp>
        <p:nvSpPr>
          <p:cNvPr id="2" name="Content Placeholder 1"/>
          <p:cNvSpPr>
            <a:spLocks noGrp="1"/>
          </p:cNvSpPr>
          <p:nvPr>
            <p:ph idx="1"/>
          </p:nvPr>
        </p:nvSpPr>
        <p:spPr>
          <a:xfrm>
            <a:off x="948906" y="1505243"/>
            <a:ext cx="10404894" cy="4047832"/>
          </a:xfrm>
        </p:spPr>
        <p:txBody>
          <a:bodyPr>
            <a:normAutofit fontScale="85000" lnSpcReduction="20000"/>
          </a:bodyPr>
          <a:lstStyle/>
          <a:p>
            <a:endParaRPr lang="en-US" dirty="0" smtClean="0">
              <a:solidFill>
                <a:schemeClr val="tx1">
                  <a:lumMod val="95000"/>
                  <a:lumOff val="5000"/>
                </a:schemeClr>
              </a:solidFill>
            </a:endParaRPr>
          </a:p>
          <a:p>
            <a:r>
              <a:rPr lang="en-US" dirty="0" smtClean="0">
                <a:solidFill>
                  <a:schemeClr val="tx1">
                    <a:lumMod val="95000"/>
                    <a:lumOff val="5000"/>
                  </a:schemeClr>
                </a:solidFill>
                <a:hlinkClick r:id="rId2"/>
              </a:rPr>
              <a:t>CC BY-SA</a:t>
            </a:r>
            <a:endParaRPr lang="en-US" dirty="0" smtClean="0">
              <a:solidFill>
                <a:schemeClr val="tx1">
                  <a:lumMod val="95000"/>
                  <a:lumOff val="5000"/>
                </a:schemeClr>
              </a:solidFill>
            </a:endParaRPr>
          </a:p>
          <a:p>
            <a:r>
              <a:rPr lang="en-US" dirty="0" smtClean="0">
                <a:solidFill>
                  <a:schemeClr val="tx1">
                    <a:lumMod val="95000"/>
                    <a:lumOff val="5000"/>
                  </a:schemeClr>
                </a:solidFill>
              </a:rPr>
              <a:t>Derivative must also be licensed CC BY-SA</a:t>
            </a:r>
          </a:p>
          <a:p>
            <a:endParaRPr lang="en-US" dirty="0" smtClean="0">
              <a:solidFill>
                <a:schemeClr val="tx1">
                  <a:lumMod val="95000"/>
                  <a:lumOff val="5000"/>
                </a:schemeClr>
              </a:solidFill>
            </a:endParaRPr>
          </a:p>
          <a:p>
            <a:endParaRPr lang="en-US" dirty="0" smtClean="0">
              <a:solidFill>
                <a:schemeClr val="tx1">
                  <a:lumMod val="95000"/>
                  <a:lumOff val="5000"/>
                </a:schemeClr>
              </a:solidFill>
            </a:endParaRPr>
          </a:p>
          <a:p>
            <a:r>
              <a:rPr lang="en-US" i="1" dirty="0" smtClean="0"/>
              <a:t>This license lets others remix, tweak, and build upon your work even for commercial purposes, as long as they credit you and license their new creations under the identical terms. This license is often compared to “</a:t>
            </a:r>
            <a:r>
              <a:rPr lang="en-US" i="1" dirty="0" err="1" smtClean="0"/>
              <a:t>copyleft</a:t>
            </a:r>
            <a:r>
              <a:rPr lang="en-US" i="1" dirty="0" smtClean="0"/>
              <a:t>” free and open source software licenses. All new works based on yours will carry the same license, so any derivatives will also allow commercial use. This is the license used by Wikipedia, and is recommended for materials that would benefit from incorporating content from Wikipedia and similarly licensed projects.</a:t>
            </a:r>
          </a:p>
          <a:p>
            <a:endParaRPr lang="en-US" dirty="0">
              <a:solidFill>
                <a:schemeClr val="tx1">
                  <a:lumMod val="95000"/>
                  <a:lumOff val="5000"/>
                </a:schemeClr>
              </a:solidFill>
            </a:endParaRPr>
          </a:p>
        </p:txBody>
      </p:sp>
      <p:sp>
        <p:nvSpPr>
          <p:cNvPr id="9" name="Rectangle 8"/>
          <p:cNvSpPr/>
          <p:nvPr/>
        </p:nvSpPr>
        <p:spPr>
          <a:xfrm>
            <a:off x="8356211" y="5159719"/>
            <a:ext cx="3545058" cy="461665"/>
          </a:xfrm>
          <a:prstGeom prst="rect">
            <a:avLst/>
          </a:prstGeom>
        </p:spPr>
        <p:txBody>
          <a:bodyPr wrap="square">
            <a:spAutoFit/>
          </a:bodyPr>
          <a:lstStyle/>
          <a:p>
            <a:r>
              <a:rPr lang="en-US" sz="1200" dirty="0" smtClean="0">
                <a:solidFill>
                  <a:schemeClr val="bg1">
                    <a:lumMod val="50000"/>
                  </a:schemeClr>
                </a:solidFill>
              </a:rPr>
              <a:t>CC summary text copied from </a:t>
            </a:r>
          </a:p>
          <a:p>
            <a:r>
              <a:rPr lang="en-US" sz="1200" dirty="0" smtClean="0">
                <a:solidFill>
                  <a:schemeClr val="bg1">
                    <a:lumMod val="50000"/>
                  </a:schemeClr>
                </a:solidFill>
                <a:hlinkClick r:id="rId3"/>
              </a:rPr>
              <a:t>About the Licenses </a:t>
            </a:r>
            <a:r>
              <a:rPr lang="en-US" sz="1200" dirty="0" smtClean="0">
                <a:solidFill>
                  <a:schemeClr val="bg1">
                    <a:lumMod val="50000"/>
                  </a:schemeClr>
                </a:solidFill>
              </a:rPr>
              <a:t>by </a:t>
            </a:r>
            <a:r>
              <a:rPr lang="en-US" sz="1200" dirty="0" smtClean="0">
                <a:solidFill>
                  <a:schemeClr val="bg1">
                    <a:lumMod val="50000"/>
                  </a:schemeClr>
                </a:solidFill>
                <a:hlinkClick r:id="rId4"/>
              </a:rPr>
              <a:t>Creative Commons</a:t>
            </a:r>
            <a:r>
              <a:rPr lang="en-US" sz="1200" dirty="0" smtClean="0">
                <a:solidFill>
                  <a:schemeClr val="bg1">
                    <a:lumMod val="50000"/>
                  </a:schemeClr>
                </a:solidFill>
              </a:rPr>
              <a:t>. </a:t>
            </a:r>
            <a:r>
              <a:rPr lang="en-US" sz="1200" dirty="0" smtClean="0">
                <a:hlinkClick r:id="rId5"/>
              </a:rPr>
              <a:t>CCBY 4.0</a:t>
            </a:r>
            <a:endParaRPr lang="en-US" sz="1200" dirty="0">
              <a:solidFill>
                <a:schemeClr val="bg1">
                  <a:lumMod val="50000"/>
                </a:schemeClr>
              </a:solidFill>
            </a:endParaRPr>
          </a:p>
        </p:txBody>
      </p:sp>
    </p:spTree>
    <p:extLst>
      <p:ext uri="{BB962C8B-B14F-4D97-AF65-F5344CB8AC3E}">
        <p14:creationId xmlns:p14="http://schemas.microsoft.com/office/powerpoint/2010/main" val="1425221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Share Alike Question</a:t>
            </a:r>
            <a:endParaRPr lang="en-US" dirty="0"/>
          </a:p>
        </p:txBody>
      </p:sp>
      <p:sp>
        <p:nvSpPr>
          <p:cNvPr id="2" name="Content Placeholder 1"/>
          <p:cNvSpPr>
            <a:spLocks noGrp="1"/>
          </p:cNvSpPr>
          <p:nvPr>
            <p:ph idx="1"/>
          </p:nvPr>
        </p:nvSpPr>
        <p:spPr>
          <a:xfrm>
            <a:off x="948906" y="1505243"/>
            <a:ext cx="10404894" cy="4047832"/>
          </a:xfrm>
        </p:spPr>
        <p:txBody>
          <a:bodyPr>
            <a:normAutofit/>
          </a:bodyPr>
          <a:lstStyle/>
          <a:p>
            <a:r>
              <a:rPr lang="en-US" dirty="0" smtClean="0">
                <a:solidFill>
                  <a:schemeClr val="tx1">
                    <a:lumMod val="95000"/>
                    <a:lumOff val="5000"/>
                  </a:schemeClr>
                </a:solidFill>
              </a:rPr>
              <a:t>Can a company include a CC BY SA photo on the cover of a collection of maps when the map collection is sold under all rights reserved and does not include a Creative Commons license?</a:t>
            </a:r>
          </a:p>
        </p:txBody>
      </p:sp>
    </p:spTree>
    <p:extLst>
      <p:ext uri="{BB962C8B-B14F-4D97-AF65-F5344CB8AC3E}">
        <p14:creationId xmlns:p14="http://schemas.microsoft.com/office/powerpoint/2010/main" val="350596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Share Alike Question</a:t>
            </a:r>
            <a:endParaRPr lang="en-US" dirty="0"/>
          </a:p>
        </p:txBody>
      </p:sp>
      <p:sp>
        <p:nvSpPr>
          <p:cNvPr id="2" name="Content Placeholder 1"/>
          <p:cNvSpPr>
            <a:spLocks noGrp="1"/>
          </p:cNvSpPr>
          <p:nvPr>
            <p:ph idx="1"/>
          </p:nvPr>
        </p:nvSpPr>
        <p:spPr>
          <a:xfrm>
            <a:off x="948906" y="1505243"/>
            <a:ext cx="10404894" cy="4047832"/>
          </a:xfrm>
        </p:spPr>
        <p:txBody>
          <a:bodyPr>
            <a:normAutofit/>
          </a:bodyPr>
          <a:lstStyle/>
          <a:p>
            <a:r>
              <a:rPr lang="en-US" dirty="0" err="1" smtClean="0">
                <a:solidFill>
                  <a:schemeClr val="tx1">
                    <a:lumMod val="95000"/>
                    <a:lumOff val="5000"/>
                  </a:schemeClr>
                </a:solidFill>
              </a:rPr>
              <a:t>Drauglis</a:t>
            </a:r>
            <a:r>
              <a:rPr lang="en-US" dirty="0" smtClean="0">
                <a:solidFill>
                  <a:schemeClr val="tx1">
                    <a:lumMod val="95000"/>
                    <a:lumOff val="5000"/>
                  </a:schemeClr>
                </a:solidFill>
              </a:rPr>
              <a:t> v. Kappa Map Group, LLC</a:t>
            </a:r>
          </a:p>
          <a:p>
            <a:r>
              <a:rPr lang="en-US" dirty="0">
                <a:solidFill>
                  <a:schemeClr val="tx1">
                    <a:lumMod val="95000"/>
                    <a:lumOff val="5000"/>
                  </a:schemeClr>
                </a:solidFill>
                <a:hlinkClick r:id="rId2"/>
              </a:rPr>
              <a:t>http://</a:t>
            </a:r>
            <a:r>
              <a:rPr lang="en-US" dirty="0" smtClean="0">
                <a:solidFill>
                  <a:schemeClr val="tx1">
                    <a:lumMod val="95000"/>
                    <a:lumOff val="5000"/>
                  </a:schemeClr>
                </a:solidFill>
                <a:hlinkClick r:id="rId2"/>
              </a:rPr>
              <a:t>us.creativecommons.org/archives/1152</a:t>
            </a:r>
            <a:endParaRPr lang="en-US" dirty="0" smtClean="0">
              <a:solidFill>
                <a:schemeClr val="tx1">
                  <a:lumMod val="95000"/>
                  <a:lumOff val="5000"/>
                </a:schemeClr>
              </a:solidFill>
            </a:endParaRPr>
          </a:p>
          <a:p>
            <a:r>
              <a:rPr lang="en-US" dirty="0" smtClean="0">
                <a:solidFill>
                  <a:schemeClr val="tx1">
                    <a:lumMod val="95000"/>
                    <a:lumOff val="5000"/>
                  </a:schemeClr>
                </a:solidFill>
              </a:rPr>
              <a:t>The work is a collective work and not a derivative work. Therefore, SA does not apply.</a:t>
            </a:r>
          </a:p>
          <a:p>
            <a:endParaRPr lang="en-US" dirty="0" smtClean="0">
              <a:solidFill>
                <a:schemeClr val="tx1">
                  <a:lumMod val="95000"/>
                  <a:lumOff val="5000"/>
                </a:schemeClr>
              </a:solidFill>
            </a:endParaRPr>
          </a:p>
          <a:p>
            <a:endParaRPr lang="en-US" dirty="0" smtClean="0">
              <a:solidFill>
                <a:schemeClr val="tx1">
                  <a:lumMod val="95000"/>
                  <a:lumOff val="5000"/>
                </a:schemeClr>
              </a:solidFill>
            </a:endParaRPr>
          </a:p>
        </p:txBody>
      </p:sp>
    </p:spTree>
    <p:extLst>
      <p:ext uri="{BB962C8B-B14F-4D97-AF65-F5344CB8AC3E}">
        <p14:creationId xmlns:p14="http://schemas.microsoft.com/office/powerpoint/2010/main" val="229793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Collective Works/Compilations</a:t>
            </a:r>
            <a:endParaRPr lang="en-US" dirty="0"/>
          </a:p>
        </p:txBody>
      </p:sp>
      <p:sp>
        <p:nvSpPr>
          <p:cNvPr id="2" name="Content Placeholder 1"/>
          <p:cNvSpPr>
            <a:spLocks noGrp="1"/>
          </p:cNvSpPr>
          <p:nvPr>
            <p:ph idx="1"/>
          </p:nvPr>
        </p:nvSpPr>
        <p:spPr>
          <a:xfrm>
            <a:off x="962974" y="2138289"/>
            <a:ext cx="10404894" cy="3488788"/>
          </a:xfrm>
        </p:spPr>
        <p:txBody>
          <a:bodyPr>
            <a:normAutofit/>
          </a:bodyPr>
          <a:lstStyle/>
          <a:p>
            <a:r>
              <a:rPr lang="en-US" dirty="0" smtClean="0">
                <a:solidFill>
                  <a:schemeClr val="tx1"/>
                </a:solidFill>
              </a:rPr>
              <a:t>Collective works: compilations of pre-existing works</a:t>
            </a:r>
          </a:p>
          <a:p>
            <a:pPr lvl="1"/>
            <a:r>
              <a:rPr lang="en-US" dirty="0" smtClean="0">
                <a:solidFill>
                  <a:schemeClr val="tx1"/>
                </a:solidFill>
              </a:rPr>
              <a:t>In a collective work, each work can stand alone. Examples include anthologies and encyclopedias</a:t>
            </a:r>
            <a:r>
              <a:rPr lang="en-US" dirty="0" smtClean="0">
                <a:solidFill>
                  <a:schemeClr val="tx1"/>
                </a:solidFill>
              </a:rPr>
              <a:t>. </a:t>
            </a:r>
            <a:endParaRPr lang="en-US" dirty="0" smtClean="0">
              <a:solidFill>
                <a:schemeClr val="tx1"/>
              </a:solidFill>
            </a:endParaRPr>
          </a:p>
          <a:p>
            <a:pPr lvl="1"/>
            <a:endParaRPr lang="en-US" dirty="0" smtClean="0">
              <a:solidFill>
                <a:schemeClr val="tx1"/>
              </a:solidFill>
            </a:endParaRPr>
          </a:p>
          <a:p>
            <a:pPr lvl="1"/>
            <a:r>
              <a:rPr lang="en-US" dirty="0" smtClean="0">
                <a:solidFill>
                  <a:schemeClr val="tx1"/>
                </a:solidFill>
              </a:rPr>
              <a:t>Any of the six CC licenses can be used in a collective work. However, you still cannot use NC content commercially even if it is part of a collection.</a:t>
            </a:r>
          </a:p>
          <a:p>
            <a:pPr marL="457200" lvl="1" indent="0">
              <a:buNone/>
            </a:pPr>
            <a:r>
              <a:rPr lang="en-US" dirty="0" smtClean="0"/>
              <a:t>					</a:t>
            </a:r>
          </a:p>
          <a:p>
            <a:pPr marL="457200" lvl="1" indent="0">
              <a:buNone/>
            </a:pPr>
            <a:r>
              <a:rPr lang="en-US" dirty="0" smtClean="0"/>
              <a:t>								</a:t>
            </a:r>
            <a:r>
              <a:rPr lang="en-US" dirty="0" smtClean="0">
                <a:solidFill>
                  <a:schemeClr val="bg1">
                    <a:lumMod val="50000"/>
                  </a:schemeClr>
                </a:solidFill>
              </a:rPr>
              <a:t>--</a:t>
            </a:r>
            <a:r>
              <a:rPr lang="en-US" sz="1400" dirty="0" smtClean="0">
                <a:solidFill>
                  <a:schemeClr val="bg1">
                    <a:lumMod val="50000"/>
                  </a:schemeClr>
                </a:solidFill>
              </a:rPr>
              <a:t>https://creativecommons.org/faq/</a:t>
            </a:r>
            <a:endParaRPr lang="en-US" sz="1400" b="1" dirty="0" smtClean="0">
              <a:solidFill>
                <a:schemeClr val="bg1">
                  <a:lumMod val="50000"/>
                </a:schemeClr>
              </a:solidFill>
            </a:endParaRPr>
          </a:p>
          <a:p>
            <a:pPr>
              <a:buNone/>
            </a:pPr>
            <a:endParaRPr lang="en-US" dirty="0" smtClean="0">
              <a:solidFill>
                <a:schemeClr val="tx1">
                  <a:lumMod val="95000"/>
                  <a:lumOff val="5000"/>
                </a:schemeClr>
              </a:solidFill>
            </a:endParaRPr>
          </a:p>
        </p:txBody>
      </p:sp>
    </p:spTree>
    <p:extLst>
      <p:ext uri="{BB962C8B-B14F-4D97-AF65-F5344CB8AC3E}">
        <p14:creationId xmlns:p14="http://schemas.microsoft.com/office/powerpoint/2010/main" val="1081585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a course be a collective work?</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50269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are Creative Commons Licenses?</a:t>
            </a:r>
            <a:endParaRPr lang="en-US" dirty="0"/>
          </a:p>
        </p:txBody>
      </p:sp>
      <p:sp>
        <p:nvSpPr>
          <p:cNvPr id="2" name="Content Placeholder 1"/>
          <p:cNvSpPr>
            <a:spLocks noGrp="1"/>
          </p:cNvSpPr>
          <p:nvPr>
            <p:ph idx="1"/>
          </p:nvPr>
        </p:nvSpPr>
        <p:spPr>
          <a:xfrm>
            <a:off x="948906" y="1730326"/>
            <a:ext cx="10404894" cy="3822749"/>
          </a:xfrm>
        </p:spPr>
        <p:txBody>
          <a:bodyPr>
            <a:normAutofit/>
          </a:bodyPr>
          <a:lstStyle/>
          <a:p>
            <a:endParaRPr lang="en-US" dirty="0" smtClean="0">
              <a:solidFill>
                <a:schemeClr val="tx1">
                  <a:lumMod val="95000"/>
                  <a:lumOff val="5000"/>
                </a:schemeClr>
              </a:solidFill>
              <a:hlinkClick r:id="rId2"/>
            </a:endParaRPr>
          </a:p>
          <a:p>
            <a:r>
              <a:rPr lang="en-US" dirty="0" smtClean="0">
                <a:solidFill>
                  <a:schemeClr val="tx1">
                    <a:lumMod val="95000"/>
                    <a:lumOff val="5000"/>
                  </a:schemeClr>
                </a:solidFill>
                <a:hlinkClick r:id="rId2"/>
              </a:rPr>
              <a:t>CC BY-ND</a:t>
            </a:r>
            <a:endParaRPr lang="en-US" dirty="0" smtClean="0">
              <a:solidFill>
                <a:schemeClr val="tx1">
                  <a:lumMod val="95000"/>
                  <a:lumOff val="5000"/>
                </a:schemeClr>
              </a:solidFill>
            </a:endParaRPr>
          </a:p>
          <a:p>
            <a:r>
              <a:rPr lang="en-US" dirty="0" smtClean="0">
                <a:solidFill>
                  <a:schemeClr val="tx1">
                    <a:lumMod val="95000"/>
                    <a:lumOff val="5000"/>
                  </a:schemeClr>
                </a:solidFill>
              </a:rPr>
              <a:t>No Derivatives; no remix</a:t>
            </a:r>
          </a:p>
          <a:p>
            <a:endParaRPr lang="en-US" dirty="0" smtClean="0">
              <a:solidFill>
                <a:schemeClr val="tx1">
                  <a:lumMod val="95000"/>
                  <a:lumOff val="5000"/>
                </a:schemeClr>
              </a:solidFill>
            </a:endParaRPr>
          </a:p>
          <a:p>
            <a:endParaRPr lang="en-US" dirty="0" smtClean="0">
              <a:solidFill>
                <a:schemeClr val="tx1">
                  <a:lumMod val="95000"/>
                  <a:lumOff val="5000"/>
                </a:schemeClr>
              </a:solidFill>
            </a:endParaRPr>
          </a:p>
          <a:p>
            <a:r>
              <a:rPr lang="en-US" i="1" dirty="0" smtClean="0"/>
              <a:t>This license allows for redistribution, commercial and non-commercial, as long as it is passed along unchanged and in whole, with credit to you.</a:t>
            </a:r>
          </a:p>
          <a:p>
            <a:endParaRPr lang="en-US" dirty="0">
              <a:solidFill>
                <a:schemeClr val="tx1">
                  <a:lumMod val="95000"/>
                  <a:lumOff val="5000"/>
                </a:schemeClr>
              </a:solidFill>
            </a:endParaRPr>
          </a:p>
        </p:txBody>
      </p:sp>
      <p:sp>
        <p:nvSpPr>
          <p:cNvPr id="6" name="Rectangle 5"/>
          <p:cNvSpPr/>
          <p:nvPr/>
        </p:nvSpPr>
        <p:spPr>
          <a:xfrm>
            <a:off x="8342142" y="5286327"/>
            <a:ext cx="3488787" cy="461665"/>
          </a:xfrm>
          <a:prstGeom prst="rect">
            <a:avLst/>
          </a:prstGeom>
        </p:spPr>
        <p:txBody>
          <a:bodyPr wrap="square">
            <a:spAutoFit/>
          </a:bodyPr>
          <a:lstStyle/>
          <a:p>
            <a:r>
              <a:rPr lang="en-US" sz="1200" dirty="0" smtClean="0">
                <a:solidFill>
                  <a:schemeClr val="bg1">
                    <a:lumMod val="50000"/>
                  </a:schemeClr>
                </a:solidFill>
              </a:rPr>
              <a:t>CC summary text copied from </a:t>
            </a:r>
          </a:p>
          <a:p>
            <a:r>
              <a:rPr lang="en-US" sz="1200" dirty="0" smtClean="0">
                <a:solidFill>
                  <a:schemeClr val="bg1">
                    <a:lumMod val="50000"/>
                  </a:schemeClr>
                </a:solidFill>
                <a:hlinkClick r:id="rId3"/>
              </a:rPr>
              <a:t>About the Licenses </a:t>
            </a:r>
            <a:r>
              <a:rPr lang="en-US" sz="1200" dirty="0" smtClean="0">
                <a:solidFill>
                  <a:schemeClr val="bg1">
                    <a:lumMod val="50000"/>
                  </a:schemeClr>
                </a:solidFill>
              </a:rPr>
              <a:t>by </a:t>
            </a:r>
            <a:r>
              <a:rPr lang="en-US" sz="1200" dirty="0" smtClean="0">
                <a:solidFill>
                  <a:schemeClr val="bg1">
                    <a:lumMod val="50000"/>
                  </a:schemeClr>
                </a:solidFill>
                <a:hlinkClick r:id="rId4"/>
              </a:rPr>
              <a:t>Creative Commons</a:t>
            </a:r>
            <a:r>
              <a:rPr lang="en-US" sz="1200" dirty="0" smtClean="0">
                <a:solidFill>
                  <a:schemeClr val="bg1">
                    <a:lumMod val="50000"/>
                  </a:schemeClr>
                </a:solidFill>
              </a:rPr>
              <a:t>. </a:t>
            </a:r>
            <a:r>
              <a:rPr lang="en-US" sz="1200" dirty="0" smtClean="0">
                <a:hlinkClick r:id="rId5"/>
              </a:rPr>
              <a:t>CCBY 4.0</a:t>
            </a:r>
            <a:endParaRPr lang="en-US" sz="1200" dirty="0">
              <a:solidFill>
                <a:schemeClr val="bg1">
                  <a:lumMod val="50000"/>
                </a:schemeClr>
              </a:solidFill>
            </a:endParaRPr>
          </a:p>
        </p:txBody>
      </p:sp>
    </p:spTree>
    <p:extLst>
      <p:ext uri="{BB962C8B-B14F-4D97-AF65-F5344CB8AC3E}">
        <p14:creationId xmlns:p14="http://schemas.microsoft.com/office/powerpoint/2010/main" val="4193092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are Creative Commons Licenses?</a:t>
            </a:r>
            <a:endParaRPr lang="en-US" dirty="0"/>
          </a:p>
        </p:txBody>
      </p:sp>
      <p:sp>
        <p:nvSpPr>
          <p:cNvPr id="2" name="Content Placeholder 1"/>
          <p:cNvSpPr>
            <a:spLocks noGrp="1"/>
          </p:cNvSpPr>
          <p:nvPr>
            <p:ph idx="1"/>
          </p:nvPr>
        </p:nvSpPr>
        <p:spPr>
          <a:xfrm>
            <a:off x="920771" y="1589649"/>
            <a:ext cx="10404894" cy="3967090"/>
          </a:xfrm>
        </p:spPr>
        <p:txBody>
          <a:bodyPr>
            <a:normAutofit/>
          </a:bodyPr>
          <a:lstStyle/>
          <a:p>
            <a:r>
              <a:rPr lang="en-US" dirty="0" smtClean="0">
                <a:solidFill>
                  <a:schemeClr val="tx1">
                    <a:lumMod val="95000"/>
                    <a:lumOff val="5000"/>
                  </a:schemeClr>
                </a:solidFill>
                <a:hlinkClick r:id="rId2"/>
              </a:rPr>
              <a:t>CC BY-NC</a:t>
            </a:r>
            <a:endParaRPr lang="en-US" dirty="0" smtClean="0">
              <a:solidFill>
                <a:schemeClr val="tx1">
                  <a:lumMod val="95000"/>
                  <a:lumOff val="5000"/>
                </a:schemeClr>
              </a:solidFill>
            </a:endParaRPr>
          </a:p>
          <a:p>
            <a:r>
              <a:rPr lang="en-US" dirty="0" smtClean="0">
                <a:solidFill>
                  <a:schemeClr val="tx1">
                    <a:lumMod val="95000"/>
                    <a:lumOff val="5000"/>
                  </a:schemeClr>
                </a:solidFill>
              </a:rPr>
              <a:t>Non commercial; no monetary compensation</a:t>
            </a:r>
          </a:p>
          <a:p>
            <a:pPr>
              <a:buNone/>
            </a:pPr>
            <a:endParaRPr lang="en-US" dirty="0" smtClean="0">
              <a:solidFill>
                <a:schemeClr val="tx1">
                  <a:lumMod val="95000"/>
                  <a:lumOff val="5000"/>
                </a:schemeClr>
              </a:solidFill>
            </a:endParaRPr>
          </a:p>
          <a:p>
            <a:endParaRPr lang="en-US" dirty="0" smtClean="0">
              <a:solidFill>
                <a:schemeClr val="tx1">
                  <a:lumMod val="95000"/>
                  <a:lumOff val="5000"/>
                </a:schemeClr>
              </a:solidFill>
            </a:endParaRPr>
          </a:p>
          <a:p>
            <a:r>
              <a:rPr lang="en-US" i="1" dirty="0" smtClean="0"/>
              <a:t>This license lets others remix, tweak, and build upon your work non-commercially, and although their new works must also acknowledge you and be non-commercial, they don’t have to license their derivative works on the same terms.</a:t>
            </a:r>
            <a:endParaRPr lang="en-US" i="1" dirty="0">
              <a:solidFill>
                <a:schemeClr val="tx1">
                  <a:lumMod val="95000"/>
                  <a:lumOff val="5000"/>
                </a:schemeClr>
              </a:solidFill>
            </a:endParaRPr>
          </a:p>
        </p:txBody>
      </p:sp>
      <p:sp>
        <p:nvSpPr>
          <p:cNvPr id="5" name="Rectangle 4"/>
          <p:cNvSpPr/>
          <p:nvPr/>
        </p:nvSpPr>
        <p:spPr>
          <a:xfrm>
            <a:off x="8271802" y="5089380"/>
            <a:ext cx="3587263" cy="461665"/>
          </a:xfrm>
          <a:prstGeom prst="rect">
            <a:avLst/>
          </a:prstGeom>
        </p:spPr>
        <p:txBody>
          <a:bodyPr wrap="square">
            <a:spAutoFit/>
          </a:bodyPr>
          <a:lstStyle/>
          <a:p>
            <a:r>
              <a:rPr lang="en-US" sz="1200" dirty="0" smtClean="0">
                <a:solidFill>
                  <a:schemeClr val="bg1">
                    <a:lumMod val="50000"/>
                  </a:schemeClr>
                </a:solidFill>
              </a:rPr>
              <a:t>CC summary text copied from </a:t>
            </a:r>
          </a:p>
          <a:p>
            <a:r>
              <a:rPr lang="en-US" sz="1200" dirty="0" smtClean="0">
                <a:solidFill>
                  <a:schemeClr val="bg1">
                    <a:lumMod val="50000"/>
                  </a:schemeClr>
                </a:solidFill>
                <a:hlinkClick r:id="rId3"/>
              </a:rPr>
              <a:t>About the Licenses </a:t>
            </a:r>
            <a:r>
              <a:rPr lang="en-US" sz="1200" dirty="0" smtClean="0">
                <a:solidFill>
                  <a:schemeClr val="bg1">
                    <a:lumMod val="50000"/>
                  </a:schemeClr>
                </a:solidFill>
              </a:rPr>
              <a:t>by </a:t>
            </a:r>
            <a:r>
              <a:rPr lang="en-US" sz="1200" dirty="0" smtClean="0">
                <a:solidFill>
                  <a:schemeClr val="bg1">
                    <a:lumMod val="50000"/>
                  </a:schemeClr>
                </a:solidFill>
                <a:hlinkClick r:id="rId4"/>
              </a:rPr>
              <a:t>Creative Commons</a:t>
            </a:r>
            <a:r>
              <a:rPr lang="en-US" sz="1200" dirty="0" smtClean="0">
                <a:solidFill>
                  <a:schemeClr val="bg1">
                    <a:lumMod val="50000"/>
                  </a:schemeClr>
                </a:solidFill>
              </a:rPr>
              <a:t>. </a:t>
            </a:r>
            <a:r>
              <a:rPr lang="en-US" sz="1200" dirty="0" smtClean="0">
                <a:hlinkClick r:id="rId5"/>
              </a:rPr>
              <a:t>CCBY 4.0</a:t>
            </a:r>
            <a:endParaRPr lang="en-US" sz="1200" dirty="0">
              <a:solidFill>
                <a:schemeClr val="bg1">
                  <a:lumMod val="50000"/>
                </a:schemeClr>
              </a:solidFill>
            </a:endParaRPr>
          </a:p>
        </p:txBody>
      </p:sp>
    </p:spTree>
    <p:extLst>
      <p:ext uri="{BB962C8B-B14F-4D97-AF65-F5344CB8AC3E}">
        <p14:creationId xmlns:p14="http://schemas.microsoft.com/office/powerpoint/2010/main" val="4028665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Non commercial question</a:t>
            </a:r>
            <a:endParaRPr lang="en-US" dirty="0"/>
          </a:p>
        </p:txBody>
      </p:sp>
      <p:sp>
        <p:nvSpPr>
          <p:cNvPr id="2" name="Content Placeholder 1"/>
          <p:cNvSpPr>
            <a:spLocks noGrp="1"/>
          </p:cNvSpPr>
          <p:nvPr>
            <p:ph idx="1"/>
          </p:nvPr>
        </p:nvSpPr>
        <p:spPr>
          <a:xfrm>
            <a:off x="920771" y="1589649"/>
            <a:ext cx="10404894" cy="3967090"/>
          </a:xfrm>
        </p:spPr>
        <p:txBody>
          <a:bodyPr>
            <a:normAutofit/>
          </a:bodyPr>
          <a:lstStyle/>
          <a:p>
            <a:r>
              <a:rPr lang="en-US" dirty="0" smtClean="0">
                <a:solidFill>
                  <a:schemeClr val="tx1">
                    <a:lumMod val="95000"/>
                    <a:lumOff val="5000"/>
                  </a:schemeClr>
                </a:solidFill>
              </a:rPr>
              <a:t>Should a printing company fill a customer’s order to make photocopies of NC content (and charge for the printing) if the NC licensed content is going to be used </a:t>
            </a:r>
            <a:r>
              <a:rPr lang="en-US" dirty="0" smtClean="0">
                <a:solidFill>
                  <a:schemeClr val="tx1">
                    <a:lumMod val="95000"/>
                    <a:lumOff val="5000"/>
                  </a:schemeClr>
                </a:solidFill>
              </a:rPr>
              <a:t>non-commercially?</a:t>
            </a:r>
            <a:endParaRPr lang="en-US" dirty="0">
              <a:solidFill>
                <a:schemeClr val="tx1">
                  <a:lumMod val="95000"/>
                  <a:lumOff val="5000"/>
                </a:schemeClr>
              </a:solidFill>
            </a:endParaRPr>
          </a:p>
        </p:txBody>
      </p:sp>
    </p:spTree>
    <p:extLst>
      <p:ext uri="{BB962C8B-B14F-4D97-AF65-F5344CB8AC3E}">
        <p14:creationId xmlns:p14="http://schemas.microsoft.com/office/powerpoint/2010/main" val="4247902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dirty="0" smtClean="0"/>
          </a:p>
          <a:p>
            <a:endParaRPr lang="en-US" dirty="0"/>
          </a:p>
        </p:txBody>
      </p:sp>
      <p:sp>
        <p:nvSpPr>
          <p:cNvPr id="2" name="TextBox 1"/>
          <p:cNvSpPr txBox="1"/>
          <p:nvPr/>
        </p:nvSpPr>
        <p:spPr>
          <a:xfrm>
            <a:off x="3450492" y="2321169"/>
            <a:ext cx="5291015" cy="2031325"/>
          </a:xfrm>
          <a:prstGeom prst="rect">
            <a:avLst/>
          </a:prstGeom>
          <a:noFill/>
        </p:spPr>
        <p:txBody>
          <a:bodyPr wrap="square" rtlCol="0">
            <a:spAutoFit/>
          </a:bodyPr>
          <a:lstStyle/>
          <a:p>
            <a:r>
              <a:rPr lang="en-US" dirty="0" smtClean="0"/>
              <a:t>I’m not a lawyer. The purpose of this presentation is for informational purposes only and not for the purpose of providing legal advice. I am here to share information and tools mostly from the creative commons website, and to have a conversation about how people are thinking about creative commons licenses.</a:t>
            </a:r>
            <a:endParaRPr lang="en-US" dirty="0"/>
          </a:p>
        </p:txBody>
      </p:sp>
    </p:spTree>
    <p:extLst>
      <p:ext uri="{BB962C8B-B14F-4D97-AF65-F5344CB8AC3E}">
        <p14:creationId xmlns:p14="http://schemas.microsoft.com/office/powerpoint/2010/main" val="2568324340"/>
      </p:ext>
    </p:extLst>
  </p:cSld>
  <p:clrMapOvr>
    <a:masterClrMapping/>
  </p:clrMapOvr>
  <p:transition advTm="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Non commercial question</a:t>
            </a:r>
            <a:endParaRPr lang="en-US" dirty="0"/>
          </a:p>
        </p:txBody>
      </p:sp>
      <p:sp>
        <p:nvSpPr>
          <p:cNvPr id="2" name="Content Placeholder 1"/>
          <p:cNvSpPr>
            <a:spLocks noGrp="1"/>
          </p:cNvSpPr>
          <p:nvPr>
            <p:ph idx="1"/>
          </p:nvPr>
        </p:nvSpPr>
        <p:spPr>
          <a:xfrm>
            <a:off x="920771" y="1589649"/>
            <a:ext cx="10404894" cy="3967090"/>
          </a:xfrm>
        </p:spPr>
        <p:txBody>
          <a:bodyPr>
            <a:normAutofit/>
          </a:bodyPr>
          <a:lstStyle/>
          <a:p>
            <a:r>
              <a:rPr lang="en-US" dirty="0" smtClean="0">
                <a:solidFill>
                  <a:schemeClr val="tx1">
                    <a:lumMod val="95000"/>
                    <a:lumOff val="5000"/>
                  </a:schemeClr>
                </a:solidFill>
              </a:rPr>
              <a:t>Great minds (</a:t>
            </a:r>
            <a:r>
              <a:rPr lang="en-US" dirty="0">
                <a:solidFill>
                  <a:schemeClr val="tx1">
                    <a:lumMod val="95000"/>
                    <a:lumOff val="5000"/>
                  </a:schemeClr>
                </a:solidFill>
              </a:rPr>
              <a:t>K</a:t>
            </a:r>
            <a:r>
              <a:rPr lang="en-US" dirty="0" smtClean="0">
                <a:solidFill>
                  <a:schemeClr val="tx1">
                    <a:lumMod val="95000"/>
                    <a:lumOff val="5000"/>
                  </a:schemeClr>
                </a:solidFill>
              </a:rPr>
              <a:t>-12 publisher) vs.  FedEx Office </a:t>
            </a:r>
          </a:p>
          <a:p>
            <a:r>
              <a:rPr lang="en-US" dirty="0">
                <a:solidFill>
                  <a:schemeClr val="tx1">
                    <a:lumMod val="95000"/>
                    <a:lumOff val="5000"/>
                  </a:schemeClr>
                </a:solidFill>
              </a:rPr>
              <a:t>(CC BY NC SA </a:t>
            </a:r>
            <a:r>
              <a:rPr lang="en-US" dirty="0" smtClean="0">
                <a:solidFill>
                  <a:schemeClr val="tx1">
                    <a:lumMod val="95000"/>
                    <a:lumOff val="5000"/>
                  </a:schemeClr>
                </a:solidFill>
              </a:rPr>
              <a:t>4.0)</a:t>
            </a:r>
            <a:endParaRPr lang="en-US" dirty="0">
              <a:solidFill>
                <a:schemeClr val="tx1">
                  <a:lumMod val="95000"/>
                  <a:lumOff val="5000"/>
                </a:schemeClr>
              </a:solidFill>
            </a:endParaRPr>
          </a:p>
          <a:p>
            <a:r>
              <a:rPr lang="en-US" dirty="0" smtClean="0">
                <a:solidFill>
                  <a:schemeClr val="tx1">
                    <a:lumMod val="95000"/>
                    <a:lumOff val="5000"/>
                  </a:schemeClr>
                </a:solidFill>
              </a:rPr>
              <a:t>Case dismissed</a:t>
            </a:r>
          </a:p>
          <a:p>
            <a:r>
              <a:rPr lang="en-US" dirty="0" smtClean="0">
                <a:solidFill>
                  <a:schemeClr val="tx1">
                    <a:lumMod val="95000"/>
                    <a:lumOff val="5000"/>
                  </a:schemeClr>
                </a:solidFill>
              </a:rPr>
              <a:t>CC argues that the intent of NC is to allow this.</a:t>
            </a:r>
          </a:p>
          <a:p>
            <a:r>
              <a:rPr lang="en-US" dirty="0">
                <a:solidFill>
                  <a:schemeClr val="tx1">
                    <a:lumMod val="95000"/>
                    <a:lumOff val="5000"/>
                  </a:schemeClr>
                </a:solidFill>
              </a:rPr>
              <a:t>https://creativecommons.org/2017/02/24/update-great-minds-v-fedex-office-litigation-involving-nc-sa/</a:t>
            </a:r>
          </a:p>
        </p:txBody>
      </p:sp>
    </p:spTree>
    <p:extLst>
      <p:ext uri="{BB962C8B-B14F-4D97-AF65-F5344CB8AC3E}">
        <p14:creationId xmlns:p14="http://schemas.microsoft.com/office/powerpoint/2010/main" val="2468674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Non commercial question</a:t>
            </a:r>
            <a:endParaRPr lang="en-US" dirty="0"/>
          </a:p>
        </p:txBody>
      </p:sp>
      <p:sp>
        <p:nvSpPr>
          <p:cNvPr id="2" name="Content Placeholder 1"/>
          <p:cNvSpPr>
            <a:spLocks noGrp="1"/>
          </p:cNvSpPr>
          <p:nvPr>
            <p:ph idx="1"/>
          </p:nvPr>
        </p:nvSpPr>
        <p:spPr>
          <a:xfrm>
            <a:off x="920771" y="1589649"/>
            <a:ext cx="10404894" cy="3967090"/>
          </a:xfrm>
        </p:spPr>
        <p:txBody>
          <a:bodyPr>
            <a:normAutofit/>
          </a:bodyPr>
          <a:lstStyle/>
          <a:p>
            <a:r>
              <a:rPr lang="en-US" dirty="0" smtClean="0">
                <a:solidFill>
                  <a:schemeClr val="tx1">
                    <a:lumMod val="95000"/>
                    <a:lumOff val="5000"/>
                  </a:schemeClr>
                </a:solidFill>
              </a:rPr>
              <a:t>What about college bookstores? Can they sell NC licensed textbooks?</a:t>
            </a:r>
            <a:endParaRPr lang="en-US" dirty="0">
              <a:solidFill>
                <a:schemeClr val="tx1">
                  <a:lumMod val="95000"/>
                  <a:lumOff val="5000"/>
                </a:schemeClr>
              </a:solidFill>
            </a:endParaRPr>
          </a:p>
        </p:txBody>
      </p:sp>
    </p:spTree>
    <p:extLst>
      <p:ext uri="{BB962C8B-B14F-4D97-AF65-F5344CB8AC3E}">
        <p14:creationId xmlns:p14="http://schemas.microsoft.com/office/powerpoint/2010/main" val="3793015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are Creative Commons Licenses?</a:t>
            </a:r>
            <a:endParaRPr lang="en-US" dirty="0"/>
          </a:p>
        </p:txBody>
      </p:sp>
      <p:sp>
        <p:nvSpPr>
          <p:cNvPr id="2" name="Content Placeholder 1"/>
          <p:cNvSpPr>
            <a:spLocks noGrp="1"/>
          </p:cNvSpPr>
          <p:nvPr>
            <p:ph idx="1"/>
          </p:nvPr>
        </p:nvSpPr>
        <p:spPr>
          <a:xfrm>
            <a:off x="1047380" y="1519311"/>
            <a:ext cx="10404894" cy="4107766"/>
          </a:xfrm>
        </p:spPr>
        <p:txBody>
          <a:bodyPr>
            <a:normAutofit/>
          </a:bodyPr>
          <a:lstStyle/>
          <a:p>
            <a:r>
              <a:rPr lang="en-US" dirty="0" smtClean="0">
                <a:solidFill>
                  <a:schemeClr val="tx1">
                    <a:lumMod val="95000"/>
                    <a:lumOff val="5000"/>
                  </a:schemeClr>
                </a:solidFill>
                <a:hlinkClick r:id="rId2"/>
              </a:rPr>
              <a:t>CC BY-NC-SA</a:t>
            </a:r>
            <a:endParaRPr lang="en-US" dirty="0" smtClean="0">
              <a:solidFill>
                <a:schemeClr val="tx1">
                  <a:lumMod val="95000"/>
                  <a:lumOff val="5000"/>
                </a:schemeClr>
              </a:solidFill>
            </a:endParaRPr>
          </a:p>
          <a:p>
            <a:r>
              <a:rPr lang="en-US" dirty="0" smtClean="0">
                <a:solidFill>
                  <a:schemeClr val="tx1">
                    <a:lumMod val="95000"/>
                    <a:lumOff val="5000"/>
                  </a:schemeClr>
                </a:solidFill>
              </a:rPr>
              <a:t>Non commercial; no monetary compensation</a:t>
            </a:r>
          </a:p>
          <a:p>
            <a:r>
              <a:rPr lang="en-US" dirty="0" smtClean="0">
                <a:solidFill>
                  <a:schemeClr val="tx1">
                    <a:lumMod val="95000"/>
                    <a:lumOff val="5000"/>
                  </a:schemeClr>
                </a:solidFill>
              </a:rPr>
              <a:t>Derivative works must also be licensed CC BY-NC-SA</a:t>
            </a:r>
          </a:p>
          <a:p>
            <a:pPr>
              <a:buNone/>
            </a:pPr>
            <a:endParaRPr lang="en-US" dirty="0" smtClean="0">
              <a:solidFill>
                <a:schemeClr val="tx1">
                  <a:lumMod val="95000"/>
                  <a:lumOff val="5000"/>
                </a:schemeClr>
              </a:solidFill>
            </a:endParaRPr>
          </a:p>
          <a:p>
            <a:r>
              <a:rPr lang="en-US" i="1" dirty="0" smtClean="0"/>
              <a:t>This license lets others remix, tweak, and build upon your work non-commercially, as long as they credit you and license their new creations under the identical terms.</a:t>
            </a:r>
            <a:endParaRPr lang="en-US" i="1" dirty="0">
              <a:solidFill>
                <a:schemeClr val="tx1">
                  <a:lumMod val="95000"/>
                  <a:lumOff val="5000"/>
                </a:schemeClr>
              </a:solidFill>
            </a:endParaRPr>
          </a:p>
        </p:txBody>
      </p:sp>
      <p:sp>
        <p:nvSpPr>
          <p:cNvPr id="5" name="Rectangle 4"/>
          <p:cNvSpPr/>
          <p:nvPr/>
        </p:nvSpPr>
        <p:spPr>
          <a:xfrm>
            <a:off x="8281181" y="5201921"/>
            <a:ext cx="3535680" cy="461665"/>
          </a:xfrm>
          <a:prstGeom prst="rect">
            <a:avLst/>
          </a:prstGeom>
        </p:spPr>
        <p:txBody>
          <a:bodyPr wrap="square">
            <a:spAutoFit/>
          </a:bodyPr>
          <a:lstStyle/>
          <a:p>
            <a:r>
              <a:rPr lang="en-US" sz="1200" dirty="0" smtClean="0">
                <a:solidFill>
                  <a:schemeClr val="bg1">
                    <a:lumMod val="50000"/>
                  </a:schemeClr>
                </a:solidFill>
              </a:rPr>
              <a:t>CC summary text copied from </a:t>
            </a:r>
          </a:p>
          <a:p>
            <a:r>
              <a:rPr lang="en-US" sz="1200" dirty="0" smtClean="0">
                <a:solidFill>
                  <a:schemeClr val="bg1">
                    <a:lumMod val="50000"/>
                  </a:schemeClr>
                </a:solidFill>
                <a:hlinkClick r:id="rId3"/>
              </a:rPr>
              <a:t>About the Licenses </a:t>
            </a:r>
            <a:r>
              <a:rPr lang="en-US" sz="1200" dirty="0" smtClean="0">
                <a:solidFill>
                  <a:schemeClr val="bg1">
                    <a:lumMod val="50000"/>
                  </a:schemeClr>
                </a:solidFill>
              </a:rPr>
              <a:t>by </a:t>
            </a:r>
            <a:r>
              <a:rPr lang="en-US" sz="1200" dirty="0" smtClean="0">
                <a:solidFill>
                  <a:schemeClr val="bg1">
                    <a:lumMod val="50000"/>
                  </a:schemeClr>
                </a:solidFill>
                <a:hlinkClick r:id="rId4"/>
              </a:rPr>
              <a:t>Creative Commons</a:t>
            </a:r>
            <a:r>
              <a:rPr lang="en-US" sz="1200" dirty="0" smtClean="0">
                <a:solidFill>
                  <a:schemeClr val="bg1">
                    <a:lumMod val="50000"/>
                  </a:schemeClr>
                </a:solidFill>
              </a:rPr>
              <a:t>. </a:t>
            </a:r>
            <a:r>
              <a:rPr lang="en-US" sz="1200" dirty="0" smtClean="0">
                <a:hlinkClick r:id="rId5"/>
              </a:rPr>
              <a:t>CCBY 4.0</a:t>
            </a:r>
            <a:endParaRPr lang="en-US" sz="1200" dirty="0">
              <a:solidFill>
                <a:schemeClr val="bg1">
                  <a:lumMod val="50000"/>
                </a:schemeClr>
              </a:solidFill>
            </a:endParaRPr>
          </a:p>
        </p:txBody>
      </p:sp>
    </p:spTree>
    <p:extLst>
      <p:ext uri="{BB962C8B-B14F-4D97-AF65-F5344CB8AC3E}">
        <p14:creationId xmlns:p14="http://schemas.microsoft.com/office/powerpoint/2010/main" val="3945980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are Creative Commons Licenses?</a:t>
            </a:r>
            <a:endParaRPr lang="en-US" dirty="0"/>
          </a:p>
        </p:txBody>
      </p:sp>
      <p:sp>
        <p:nvSpPr>
          <p:cNvPr id="2" name="Content Placeholder 1"/>
          <p:cNvSpPr>
            <a:spLocks noGrp="1"/>
          </p:cNvSpPr>
          <p:nvPr>
            <p:ph idx="1"/>
          </p:nvPr>
        </p:nvSpPr>
        <p:spPr>
          <a:xfrm>
            <a:off x="962974" y="1477108"/>
            <a:ext cx="10404894" cy="4149969"/>
          </a:xfrm>
        </p:spPr>
        <p:txBody>
          <a:bodyPr>
            <a:normAutofit lnSpcReduction="10000"/>
          </a:bodyPr>
          <a:lstStyle/>
          <a:p>
            <a:endParaRPr lang="en-US" dirty="0" smtClean="0">
              <a:solidFill>
                <a:schemeClr val="tx1">
                  <a:lumMod val="95000"/>
                  <a:lumOff val="5000"/>
                </a:schemeClr>
              </a:solidFill>
              <a:hlinkClick r:id="rId2"/>
            </a:endParaRPr>
          </a:p>
          <a:p>
            <a:r>
              <a:rPr lang="en-US" dirty="0" smtClean="0">
                <a:solidFill>
                  <a:schemeClr val="tx1">
                    <a:lumMod val="95000"/>
                    <a:lumOff val="5000"/>
                  </a:schemeClr>
                </a:solidFill>
                <a:hlinkClick r:id="rId2"/>
              </a:rPr>
              <a:t>CC BY-NC-ND</a:t>
            </a:r>
            <a:endParaRPr lang="en-US" dirty="0" smtClean="0">
              <a:solidFill>
                <a:schemeClr val="tx1">
                  <a:lumMod val="95000"/>
                  <a:lumOff val="5000"/>
                </a:schemeClr>
              </a:solidFill>
            </a:endParaRPr>
          </a:p>
          <a:p>
            <a:r>
              <a:rPr lang="en-US" dirty="0" smtClean="0">
                <a:solidFill>
                  <a:schemeClr val="tx1">
                    <a:lumMod val="95000"/>
                    <a:lumOff val="5000"/>
                  </a:schemeClr>
                </a:solidFill>
              </a:rPr>
              <a:t>Non commercial; no monetary compensation</a:t>
            </a:r>
          </a:p>
          <a:p>
            <a:r>
              <a:rPr lang="en-US" dirty="0" smtClean="0">
                <a:solidFill>
                  <a:schemeClr val="tx1">
                    <a:lumMod val="95000"/>
                    <a:lumOff val="5000"/>
                  </a:schemeClr>
                </a:solidFill>
              </a:rPr>
              <a:t>No derivative works</a:t>
            </a:r>
          </a:p>
          <a:p>
            <a:endParaRPr lang="en-US" dirty="0" smtClean="0">
              <a:solidFill>
                <a:schemeClr val="tx1">
                  <a:lumMod val="95000"/>
                  <a:lumOff val="5000"/>
                </a:schemeClr>
              </a:solidFill>
            </a:endParaRPr>
          </a:p>
          <a:p>
            <a:r>
              <a:rPr lang="en-US" i="1" dirty="0" smtClean="0"/>
              <a:t>This license is the most restrictive of our six main licenses, only allowing others to download your works and share them with others as long as they credit you, but they can’t change them in any way or use them commercially.</a:t>
            </a:r>
            <a:endParaRPr lang="en-US" i="1" dirty="0">
              <a:solidFill>
                <a:schemeClr val="tx1">
                  <a:lumMod val="95000"/>
                  <a:lumOff val="5000"/>
                </a:schemeClr>
              </a:solidFill>
            </a:endParaRPr>
          </a:p>
        </p:txBody>
      </p:sp>
      <p:sp>
        <p:nvSpPr>
          <p:cNvPr id="5" name="Rectangle 4"/>
          <p:cNvSpPr/>
          <p:nvPr/>
        </p:nvSpPr>
        <p:spPr>
          <a:xfrm>
            <a:off x="8346831" y="5103446"/>
            <a:ext cx="3606018" cy="461665"/>
          </a:xfrm>
          <a:prstGeom prst="rect">
            <a:avLst/>
          </a:prstGeom>
        </p:spPr>
        <p:txBody>
          <a:bodyPr wrap="square">
            <a:spAutoFit/>
          </a:bodyPr>
          <a:lstStyle/>
          <a:p>
            <a:r>
              <a:rPr lang="en-US" sz="1200" dirty="0" smtClean="0">
                <a:solidFill>
                  <a:schemeClr val="bg1">
                    <a:lumMod val="50000"/>
                  </a:schemeClr>
                </a:solidFill>
              </a:rPr>
              <a:t>CC summary text copied from </a:t>
            </a:r>
          </a:p>
          <a:p>
            <a:r>
              <a:rPr lang="en-US" sz="1200" dirty="0" smtClean="0">
                <a:solidFill>
                  <a:schemeClr val="bg1">
                    <a:lumMod val="50000"/>
                  </a:schemeClr>
                </a:solidFill>
                <a:hlinkClick r:id="rId3"/>
              </a:rPr>
              <a:t>About the Licenses </a:t>
            </a:r>
            <a:r>
              <a:rPr lang="en-US" sz="1200" dirty="0" smtClean="0">
                <a:solidFill>
                  <a:schemeClr val="bg1">
                    <a:lumMod val="50000"/>
                  </a:schemeClr>
                </a:solidFill>
              </a:rPr>
              <a:t>by </a:t>
            </a:r>
            <a:r>
              <a:rPr lang="en-US" sz="1200" dirty="0" smtClean="0">
                <a:solidFill>
                  <a:schemeClr val="bg1">
                    <a:lumMod val="50000"/>
                  </a:schemeClr>
                </a:solidFill>
                <a:hlinkClick r:id="rId4"/>
              </a:rPr>
              <a:t>Creative Commons</a:t>
            </a:r>
            <a:r>
              <a:rPr lang="en-US" sz="1200" dirty="0" smtClean="0">
                <a:solidFill>
                  <a:schemeClr val="bg1">
                    <a:lumMod val="50000"/>
                  </a:schemeClr>
                </a:solidFill>
              </a:rPr>
              <a:t>. </a:t>
            </a:r>
            <a:r>
              <a:rPr lang="en-US" sz="1200" dirty="0" smtClean="0">
                <a:hlinkClick r:id="rId5"/>
              </a:rPr>
              <a:t>CCBY 4.0</a:t>
            </a:r>
            <a:endParaRPr lang="en-US" sz="1200" dirty="0">
              <a:solidFill>
                <a:schemeClr val="bg1">
                  <a:lumMod val="50000"/>
                </a:schemeClr>
              </a:solidFill>
            </a:endParaRPr>
          </a:p>
        </p:txBody>
      </p:sp>
    </p:spTree>
    <p:extLst>
      <p:ext uri="{BB962C8B-B14F-4D97-AF65-F5344CB8AC3E}">
        <p14:creationId xmlns:p14="http://schemas.microsoft.com/office/powerpoint/2010/main" val="10815855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Adapting/Remixing </a:t>
            </a:r>
            <a:r>
              <a:rPr lang="en-US" dirty="0" smtClean="0"/>
              <a:t>Works</a:t>
            </a:r>
            <a:endParaRPr lang="en-US" dirty="0"/>
          </a:p>
        </p:txBody>
      </p:sp>
      <p:sp>
        <p:nvSpPr>
          <p:cNvPr id="2" name="Content Placeholder 1"/>
          <p:cNvSpPr>
            <a:spLocks noGrp="1"/>
          </p:cNvSpPr>
          <p:nvPr>
            <p:ph idx="1"/>
          </p:nvPr>
        </p:nvSpPr>
        <p:spPr>
          <a:xfrm>
            <a:off x="962974" y="1477108"/>
            <a:ext cx="10404894" cy="4149969"/>
          </a:xfrm>
        </p:spPr>
        <p:txBody>
          <a:bodyPr>
            <a:normAutofit lnSpcReduction="10000"/>
          </a:bodyPr>
          <a:lstStyle/>
          <a:p>
            <a:r>
              <a:rPr lang="en-US" dirty="0" smtClean="0">
                <a:solidFill>
                  <a:schemeClr val="tx1"/>
                </a:solidFill>
              </a:rPr>
              <a:t>SA (Share Alike) licenses </a:t>
            </a:r>
          </a:p>
          <a:p>
            <a:pPr lvl="1"/>
            <a:r>
              <a:rPr lang="en-US" dirty="0" smtClean="0">
                <a:solidFill>
                  <a:schemeClr val="tx1"/>
                </a:solidFill>
              </a:rPr>
              <a:t>The share alike part of the license is only applicable to adapted/derivative content.</a:t>
            </a:r>
          </a:p>
          <a:p>
            <a:pPr lvl="1"/>
            <a:endParaRPr lang="en-US" dirty="0" smtClean="0">
              <a:solidFill>
                <a:schemeClr val="tx1"/>
              </a:solidFill>
            </a:endParaRPr>
          </a:p>
          <a:p>
            <a:pPr marL="342900" lvl="1" indent="-342900"/>
            <a:r>
              <a:rPr lang="en-US" dirty="0" smtClean="0">
                <a:solidFill>
                  <a:schemeClr val="tx1"/>
                </a:solidFill>
              </a:rPr>
              <a:t>When you license your adapted work, you are only licensing the changes that you made.</a:t>
            </a:r>
          </a:p>
          <a:p>
            <a:pPr marL="342900" lvl="1" indent="-342900"/>
            <a:endParaRPr lang="en-US" dirty="0" smtClean="0">
              <a:solidFill>
                <a:schemeClr val="tx1"/>
              </a:solidFill>
            </a:endParaRPr>
          </a:p>
          <a:p>
            <a:pPr marL="342900" lvl="1" indent="-342900"/>
            <a:r>
              <a:rPr lang="en-US" dirty="0" smtClean="0">
                <a:solidFill>
                  <a:schemeClr val="tx1"/>
                </a:solidFill>
              </a:rPr>
              <a:t>“In all license versions, synching CC-licensed audio in timed relation with a video to create an audiovisual work </a:t>
            </a:r>
            <a:r>
              <a:rPr lang="en-US" dirty="0" smtClean="0">
                <a:solidFill>
                  <a:schemeClr val="tx1"/>
                </a:solidFill>
                <a:hlinkClick r:id="rId2" tooltip="Frequently Asked Questions"/>
              </a:rPr>
              <a:t>creates an adaptation</a:t>
            </a:r>
            <a:r>
              <a:rPr lang="en-US" dirty="0" smtClean="0">
                <a:solidFill>
                  <a:schemeClr val="tx1"/>
                </a:solidFill>
              </a:rPr>
              <a:t> of that audio work for purposes of the license…” --https://wiki.creativecommons.org/wiki/License_Versions#Adapted_material_usable_under_conditions_of_adapter.27s_license</a:t>
            </a:r>
          </a:p>
          <a:p>
            <a:pPr>
              <a:buNone/>
            </a:pPr>
            <a:endParaRPr lang="en-US" dirty="0" smtClean="0">
              <a:solidFill>
                <a:schemeClr val="tx1">
                  <a:lumMod val="95000"/>
                  <a:lumOff val="5000"/>
                </a:schemeClr>
              </a:solidFill>
            </a:endParaRPr>
          </a:p>
        </p:txBody>
      </p:sp>
    </p:spTree>
    <p:extLst>
      <p:ext uri="{BB962C8B-B14F-4D97-AF65-F5344CB8AC3E}">
        <p14:creationId xmlns:p14="http://schemas.microsoft.com/office/powerpoint/2010/main" val="1081585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extBox 6"/>
          <p:cNvSpPr txBox="1"/>
          <p:nvPr/>
        </p:nvSpPr>
        <p:spPr>
          <a:xfrm>
            <a:off x="0" y="287402"/>
            <a:ext cx="12192000" cy="3351537"/>
          </a:xfrm>
          <a:prstGeom prst="rect">
            <a:avLst/>
          </a:prstGeom>
          <a:solidFill>
            <a:schemeClr val="bg1">
              <a:lumMod val="95000"/>
            </a:schemeClr>
          </a:solidFill>
        </p:spPr>
        <p:txBody>
          <a:bodyPr wrap="square" rtlCol="0">
            <a:spAutoFit/>
          </a:bodyPr>
          <a:lstStyle/>
          <a:p>
            <a:endParaRPr lang="en-US" dirty="0"/>
          </a:p>
        </p:txBody>
      </p:sp>
      <p:pic>
        <p:nvPicPr>
          <p:cNvPr id="6" name="Picture 5"/>
          <p:cNvPicPr>
            <a:picLocks noChangeAspect="1"/>
          </p:cNvPicPr>
          <p:nvPr/>
        </p:nvPicPr>
        <p:blipFill>
          <a:blip r:embed="rId2" cstate="print"/>
          <a:stretch>
            <a:fillRect/>
          </a:stretch>
        </p:blipFill>
        <p:spPr>
          <a:xfrm>
            <a:off x="0" y="2128217"/>
            <a:ext cx="12192000" cy="9881609"/>
          </a:xfrm>
          <a:prstGeom prst="rect">
            <a:avLst/>
          </a:prstGeom>
        </p:spPr>
      </p:pic>
      <p:sp>
        <p:nvSpPr>
          <p:cNvPr id="2" name="Title 1"/>
          <p:cNvSpPr>
            <a:spLocks noGrp="1"/>
          </p:cNvSpPr>
          <p:nvPr>
            <p:ph type="title"/>
          </p:nvPr>
        </p:nvSpPr>
        <p:spPr>
          <a:xfrm>
            <a:off x="838200" y="365126"/>
            <a:ext cx="10515600" cy="861158"/>
          </a:xfrm>
        </p:spPr>
        <p:txBody>
          <a:bodyPr>
            <a:normAutofit/>
          </a:bodyPr>
          <a:lstStyle/>
          <a:p>
            <a:r>
              <a:rPr lang="en-US" dirty="0" smtClean="0"/>
              <a:t>Adapting content and license compatibility</a:t>
            </a:r>
            <a:endParaRPr lang="en-US" dirty="0"/>
          </a:p>
        </p:txBody>
      </p:sp>
      <p:sp>
        <p:nvSpPr>
          <p:cNvPr id="3" name="Content Placeholder 2"/>
          <p:cNvSpPr>
            <a:spLocks noGrp="1"/>
          </p:cNvSpPr>
          <p:nvPr>
            <p:ph idx="1"/>
          </p:nvPr>
        </p:nvSpPr>
        <p:spPr>
          <a:xfrm>
            <a:off x="1231624" y="1226283"/>
            <a:ext cx="9728752" cy="1934813"/>
          </a:xfrm>
        </p:spPr>
        <p:txBody>
          <a:bodyPr/>
          <a:lstStyle/>
          <a:p>
            <a:pPr marL="0" indent="0">
              <a:buNone/>
            </a:pPr>
            <a:r>
              <a:rPr lang="en-US" dirty="0" smtClean="0"/>
              <a:t>Creative Commons Compatibility Wizards:</a:t>
            </a:r>
            <a:endParaRPr lang="en-US" dirty="0" smtClean="0">
              <a:hlinkClick r:id="rId3"/>
            </a:endParaRPr>
          </a:p>
          <a:p>
            <a:pPr marL="0" indent="0">
              <a:buNone/>
            </a:pPr>
            <a:r>
              <a:rPr lang="en-US" dirty="0" smtClean="0">
                <a:hlinkClick r:id="rId3"/>
              </a:rPr>
              <a:t>http</a:t>
            </a:r>
            <a:r>
              <a:rPr lang="en-US" dirty="0">
                <a:hlinkClick r:id="rId3"/>
              </a:rPr>
              <a:t>://www.web2rights.com/OERIPRSupport/creativecommons</a:t>
            </a:r>
            <a:r>
              <a:rPr lang="en-US" dirty="0" smtClean="0">
                <a:hlinkClick r:id="rId3"/>
              </a:rPr>
              <a:t>/</a:t>
            </a:r>
            <a:endParaRPr lang="en-US" dirty="0" smtClean="0"/>
          </a:p>
          <a:p>
            <a:r>
              <a:rPr lang="en-US" sz="2000" dirty="0"/>
              <a:t>	</a:t>
            </a:r>
            <a:r>
              <a:rPr lang="en-US" sz="2000" dirty="0" smtClean="0"/>
              <a:t>Wizard 1: Which resources are compatible with one another</a:t>
            </a:r>
          </a:p>
          <a:p>
            <a:r>
              <a:rPr lang="en-US" sz="2000" dirty="0"/>
              <a:t>	</a:t>
            </a:r>
            <a:r>
              <a:rPr lang="en-US" sz="2000" dirty="0" smtClean="0"/>
              <a:t>Wizard 2: I know how I want to license my work, what resources can I remix</a:t>
            </a:r>
          </a:p>
          <a:p>
            <a:endParaRPr lang="en-US" dirty="0"/>
          </a:p>
        </p:txBody>
      </p:sp>
      <p:sp>
        <p:nvSpPr>
          <p:cNvPr id="8" name="TextBox 7"/>
          <p:cNvSpPr txBox="1"/>
          <p:nvPr/>
        </p:nvSpPr>
        <p:spPr>
          <a:xfrm>
            <a:off x="7713306" y="6479555"/>
            <a:ext cx="4478694" cy="276999"/>
          </a:xfrm>
          <a:prstGeom prst="rect">
            <a:avLst/>
          </a:prstGeom>
          <a:noFill/>
        </p:spPr>
        <p:txBody>
          <a:bodyPr wrap="square" rtlCol="0">
            <a:spAutoFit/>
          </a:bodyPr>
          <a:lstStyle/>
          <a:p>
            <a:r>
              <a:rPr lang="en-US" sz="1200" dirty="0" smtClean="0"/>
              <a:t>Image adapted from </a:t>
            </a:r>
            <a:r>
              <a:rPr lang="en-US" sz="1200" dirty="0" smtClean="0">
                <a:hlinkClick r:id="rId4"/>
              </a:rPr>
              <a:t>Day #142 Remix </a:t>
            </a:r>
            <a:r>
              <a:rPr lang="en-US" sz="1200" dirty="0" smtClean="0"/>
              <a:t>by </a:t>
            </a:r>
            <a:r>
              <a:rPr lang="en-US" sz="1200" dirty="0" smtClean="0">
                <a:hlinkClick r:id="rId5"/>
              </a:rPr>
              <a:t>Martin Weller </a:t>
            </a:r>
            <a:r>
              <a:rPr lang="en-US" sz="1200" dirty="0" smtClean="0">
                <a:hlinkClick r:id="rId6"/>
              </a:rPr>
              <a:t>CC BY NC 2.0</a:t>
            </a:r>
            <a:endParaRPr lang="en-US" sz="1200" dirty="0"/>
          </a:p>
        </p:txBody>
      </p:sp>
    </p:spTree>
    <p:extLst>
      <p:ext uri="{BB962C8B-B14F-4D97-AF65-F5344CB8AC3E}">
        <p14:creationId xmlns:p14="http://schemas.microsoft.com/office/powerpoint/2010/main" val="6636847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3216" y="6299438"/>
            <a:ext cx="8029665" cy="276999"/>
          </a:xfrm>
          <a:prstGeom prst="rect">
            <a:avLst/>
          </a:prstGeom>
          <a:noFill/>
        </p:spPr>
        <p:txBody>
          <a:bodyPr wrap="square" rtlCol="0">
            <a:spAutoFit/>
          </a:bodyPr>
          <a:lstStyle/>
          <a:p>
            <a:r>
              <a:rPr lang="en-US" sz="1200" dirty="0">
                <a:hlinkClick r:id="rId2"/>
              </a:rPr>
              <a:t>https://</a:t>
            </a:r>
            <a:r>
              <a:rPr lang="en-US" sz="1200" dirty="0" smtClean="0">
                <a:hlinkClick r:id="rId2"/>
              </a:rPr>
              <a:t>wiki.creativecommons.org/wiki/Wiki/cc_license_compatibility</a:t>
            </a:r>
            <a:r>
              <a:rPr lang="en-US" sz="1200" dirty="0" smtClean="0"/>
              <a:t>: </a:t>
            </a:r>
            <a:r>
              <a:rPr lang="en-US" sz="1200" dirty="0"/>
              <a:t>Created by </a:t>
            </a:r>
            <a:r>
              <a:rPr lang="en-US" sz="1200" dirty="0" err="1"/>
              <a:t>Kennisland</a:t>
            </a:r>
            <a:r>
              <a:rPr lang="en-US" sz="1200" dirty="0"/>
              <a:t> published under a CC0 license.</a:t>
            </a:r>
            <a:endParaRPr lang="en-US" sz="1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281" y="426127"/>
            <a:ext cx="9752381" cy="5761905"/>
          </a:xfrm>
          <a:prstGeom prst="rect">
            <a:avLst/>
          </a:prstGeom>
        </p:spPr>
      </p:pic>
    </p:spTree>
    <p:extLst>
      <p:ext uri="{BB962C8B-B14F-4D97-AF65-F5344CB8AC3E}">
        <p14:creationId xmlns:p14="http://schemas.microsoft.com/office/powerpoint/2010/main" val="16880873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License Compatibility Question</a:t>
            </a:r>
            <a:endParaRPr lang="en-US" dirty="0"/>
          </a:p>
        </p:txBody>
      </p:sp>
      <p:sp>
        <p:nvSpPr>
          <p:cNvPr id="2" name="Content Placeholder 1"/>
          <p:cNvSpPr>
            <a:spLocks noGrp="1"/>
          </p:cNvSpPr>
          <p:nvPr>
            <p:ph idx="1"/>
          </p:nvPr>
        </p:nvSpPr>
        <p:spPr>
          <a:xfrm>
            <a:off x="962974" y="1828800"/>
            <a:ext cx="10404894" cy="3798277"/>
          </a:xfrm>
        </p:spPr>
        <p:txBody>
          <a:bodyPr>
            <a:normAutofit/>
          </a:bodyPr>
          <a:lstStyle/>
          <a:p>
            <a:r>
              <a:rPr lang="en-US" dirty="0" smtClean="0">
                <a:solidFill>
                  <a:schemeClr val="tx1"/>
                </a:solidFill>
              </a:rPr>
              <a:t>In my </a:t>
            </a:r>
            <a:r>
              <a:rPr lang="en-US" dirty="0" smtClean="0">
                <a:solidFill>
                  <a:schemeClr val="tx1"/>
                </a:solidFill>
              </a:rPr>
              <a:t>adaptation</a:t>
            </a:r>
            <a:r>
              <a:rPr lang="en-US" dirty="0" smtClean="0">
                <a:solidFill>
                  <a:schemeClr val="tx1"/>
                </a:solidFill>
              </a:rPr>
              <a:t>, </a:t>
            </a:r>
            <a:r>
              <a:rPr lang="en-US" dirty="0" smtClean="0">
                <a:solidFill>
                  <a:schemeClr val="tx1"/>
                </a:solidFill>
              </a:rPr>
              <a:t>can I combine a photo licensed CC-BYNC </a:t>
            </a:r>
            <a:r>
              <a:rPr lang="en-US" smtClean="0">
                <a:solidFill>
                  <a:schemeClr val="tx1"/>
                </a:solidFill>
              </a:rPr>
              <a:t>with </a:t>
            </a:r>
            <a:r>
              <a:rPr lang="en-US" smtClean="0">
                <a:solidFill>
                  <a:schemeClr val="tx1"/>
                </a:solidFill>
              </a:rPr>
              <a:t>text </a:t>
            </a:r>
            <a:r>
              <a:rPr lang="en-US" dirty="0" smtClean="0">
                <a:solidFill>
                  <a:schemeClr val="tx1"/>
                </a:solidFill>
              </a:rPr>
              <a:t>that’s licensed CC-BYSA?</a:t>
            </a:r>
          </a:p>
          <a:p>
            <a:endParaRPr lang="en-US" dirty="0" smtClean="0">
              <a:solidFill>
                <a:schemeClr val="tx1"/>
              </a:solidFill>
            </a:endParaRPr>
          </a:p>
          <a:p>
            <a:pPr>
              <a:buNone/>
            </a:pPr>
            <a:endParaRPr lang="en-US" dirty="0" smtClean="0">
              <a:solidFill>
                <a:schemeClr val="tx1">
                  <a:lumMod val="95000"/>
                  <a:lumOff val="5000"/>
                </a:schemeClr>
              </a:solidFill>
            </a:endParaRPr>
          </a:p>
        </p:txBody>
      </p:sp>
    </p:spTree>
    <p:extLst>
      <p:ext uri="{BB962C8B-B14F-4D97-AF65-F5344CB8AC3E}">
        <p14:creationId xmlns:p14="http://schemas.microsoft.com/office/powerpoint/2010/main" val="1081585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License Compatibility Question</a:t>
            </a:r>
            <a:endParaRPr lang="en-US" dirty="0"/>
          </a:p>
        </p:txBody>
      </p:sp>
      <p:sp>
        <p:nvSpPr>
          <p:cNvPr id="2" name="Content Placeholder 1"/>
          <p:cNvSpPr>
            <a:spLocks noGrp="1"/>
          </p:cNvSpPr>
          <p:nvPr>
            <p:ph idx="1"/>
          </p:nvPr>
        </p:nvSpPr>
        <p:spPr>
          <a:xfrm>
            <a:off x="962974" y="1828800"/>
            <a:ext cx="10404894" cy="3798277"/>
          </a:xfrm>
        </p:spPr>
        <p:txBody>
          <a:bodyPr>
            <a:normAutofit/>
          </a:bodyPr>
          <a:lstStyle/>
          <a:p>
            <a:r>
              <a:rPr lang="en-US" dirty="0" smtClean="0">
                <a:solidFill>
                  <a:schemeClr val="tx1"/>
                </a:solidFill>
              </a:rPr>
              <a:t>Keep in mind that you can always ask permission.</a:t>
            </a:r>
          </a:p>
          <a:p>
            <a:endParaRPr lang="en-US" dirty="0" smtClean="0">
              <a:solidFill>
                <a:schemeClr val="tx1"/>
              </a:solidFill>
            </a:endParaRPr>
          </a:p>
          <a:p>
            <a:pPr>
              <a:buNone/>
            </a:pPr>
            <a:endParaRPr lang="en-US" dirty="0" smtClean="0">
              <a:solidFill>
                <a:schemeClr val="tx1">
                  <a:lumMod val="95000"/>
                  <a:lumOff val="5000"/>
                </a:schemeClr>
              </a:solidFill>
            </a:endParaRPr>
          </a:p>
        </p:txBody>
      </p:sp>
    </p:spTree>
    <p:extLst>
      <p:ext uri="{BB962C8B-B14F-4D97-AF65-F5344CB8AC3E}">
        <p14:creationId xmlns:p14="http://schemas.microsoft.com/office/powerpoint/2010/main" val="10815855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2" name="Content Placeholder 1"/>
          <p:cNvSpPr>
            <a:spLocks noGrp="1"/>
          </p:cNvSpPr>
          <p:nvPr>
            <p:ph idx="1"/>
          </p:nvPr>
        </p:nvSpPr>
        <p:spPr>
          <a:xfrm>
            <a:off x="962974" y="1828800"/>
            <a:ext cx="10404894" cy="3798277"/>
          </a:xfrm>
        </p:spPr>
        <p:txBody>
          <a:bodyPr>
            <a:normAutofit/>
          </a:bodyPr>
          <a:lstStyle/>
          <a:p>
            <a:r>
              <a:rPr lang="en-US" dirty="0" smtClean="0">
                <a:solidFill>
                  <a:schemeClr val="tx1"/>
                </a:solidFill>
              </a:rPr>
              <a:t>If I am creating an anthology of readings where I am not making any changes to the content, can I combine CC-BYNC with CC-BYSA?</a:t>
            </a:r>
          </a:p>
          <a:p>
            <a:pPr>
              <a:buNone/>
            </a:pPr>
            <a:endParaRPr lang="en-US" dirty="0" smtClean="0">
              <a:solidFill>
                <a:schemeClr val="tx1"/>
              </a:solidFill>
            </a:endParaRPr>
          </a:p>
          <a:p>
            <a:endParaRPr lang="en-US" dirty="0" smtClean="0">
              <a:solidFill>
                <a:schemeClr val="tx1"/>
              </a:solidFill>
            </a:endParaRPr>
          </a:p>
          <a:p>
            <a:pPr>
              <a:buNone/>
            </a:pPr>
            <a:endParaRPr lang="en-US" dirty="0" smtClean="0">
              <a:solidFill>
                <a:schemeClr val="tx1">
                  <a:lumMod val="95000"/>
                  <a:lumOff val="5000"/>
                </a:schemeClr>
              </a:solidFill>
            </a:endParaRPr>
          </a:p>
        </p:txBody>
      </p:sp>
    </p:spTree>
    <p:extLst>
      <p:ext uri="{BB962C8B-B14F-4D97-AF65-F5344CB8AC3E}">
        <p14:creationId xmlns:p14="http://schemas.microsoft.com/office/powerpoint/2010/main" val="1081585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 licenses</a:t>
            </a:r>
            <a:endParaRPr lang="en-US" dirty="0"/>
          </a:p>
        </p:txBody>
      </p:sp>
      <p:sp>
        <p:nvSpPr>
          <p:cNvPr id="5" name="Content Placeholder 4"/>
          <p:cNvSpPr>
            <a:spLocks noGrp="1"/>
          </p:cNvSpPr>
          <p:nvPr>
            <p:ph idx="1"/>
          </p:nvPr>
        </p:nvSpPr>
        <p:spPr/>
        <p:txBody>
          <a:bodyPr/>
          <a:lstStyle/>
          <a:p>
            <a:endParaRPr lang="en-US" dirty="0" smtClean="0"/>
          </a:p>
          <a:p>
            <a:r>
              <a:rPr lang="en-US" dirty="0" smtClean="0">
                <a:solidFill>
                  <a:schemeClr val="tx1">
                    <a:lumMod val="95000"/>
                    <a:lumOff val="5000"/>
                  </a:schemeClr>
                </a:solidFill>
              </a:rPr>
              <a:t>Several types of open licenses</a:t>
            </a:r>
          </a:p>
          <a:p>
            <a:r>
              <a:rPr lang="en-US" dirty="0" smtClean="0">
                <a:solidFill>
                  <a:schemeClr val="tx1">
                    <a:lumMod val="95000"/>
                    <a:lumOff val="5000"/>
                  </a:schemeClr>
                </a:solidFill>
              </a:rPr>
              <a:t>We will be talking specifically about Creative Commons (CC) licenses</a:t>
            </a:r>
          </a:p>
          <a:p>
            <a:r>
              <a:rPr lang="en-US" dirty="0" smtClean="0">
                <a:solidFill>
                  <a:schemeClr val="tx1">
                    <a:lumMod val="95000"/>
                    <a:lumOff val="5000"/>
                  </a:schemeClr>
                </a:solidFill>
              </a:rPr>
              <a:t>CC licenses are not recommended for computer software and hardware</a:t>
            </a:r>
            <a:endParaRPr lang="en-US" dirty="0">
              <a:solidFill>
                <a:schemeClr val="tx1">
                  <a:lumMod val="95000"/>
                  <a:lumOff val="5000"/>
                </a:schemeClr>
              </a:solidFill>
            </a:endParaRPr>
          </a:p>
        </p:txBody>
      </p:sp>
    </p:spTree>
    <p:extLst>
      <p:ext uri="{BB962C8B-B14F-4D97-AF65-F5344CB8AC3E}">
        <p14:creationId xmlns:p14="http://schemas.microsoft.com/office/powerpoint/2010/main" val="2448871773"/>
      </p:ext>
    </p:extLst>
  </p:cSld>
  <p:clrMapOvr>
    <a:masterClrMapping/>
  </p:clrMapOvr>
  <p:transition advTm="5273"/>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License Compatibility Question</a:t>
            </a:r>
            <a:endParaRPr lang="en-US" dirty="0"/>
          </a:p>
        </p:txBody>
      </p:sp>
      <p:sp>
        <p:nvSpPr>
          <p:cNvPr id="2" name="Content Placeholder 1"/>
          <p:cNvSpPr>
            <a:spLocks noGrp="1"/>
          </p:cNvSpPr>
          <p:nvPr>
            <p:ph idx="1"/>
          </p:nvPr>
        </p:nvSpPr>
        <p:spPr>
          <a:xfrm>
            <a:off x="962974" y="1828800"/>
            <a:ext cx="10404894" cy="3798277"/>
          </a:xfrm>
        </p:spPr>
        <p:txBody>
          <a:bodyPr>
            <a:normAutofit/>
          </a:bodyPr>
          <a:lstStyle/>
          <a:p>
            <a:r>
              <a:rPr lang="en-US" dirty="0" smtClean="0">
                <a:solidFill>
                  <a:schemeClr val="tx1"/>
                </a:solidFill>
              </a:rPr>
              <a:t>I am using CC-BY content and CC-BYSA content in my adaptation.  How should I license my work?</a:t>
            </a:r>
          </a:p>
          <a:p>
            <a:pPr>
              <a:buNone/>
            </a:pPr>
            <a:endParaRPr lang="en-US" dirty="0" smtClean="0">
              <a:solidFill>
                <a:schemeClr val="tx1">
                  <a:lumMod val="95000"/>
                  <a:lumOff val="5000"/>
                </a:schemeClr>
              </a:solidFill>
            </a:endParaRPr>
          </a:p>
        </p:txBody>
      </p:sp>
    </p:spTree>
    <p:extLst>
      <p:ext uri="{BB962C8B-B14F-4D97-AF65-F5344CB8AC3E}">
        <p14:creationId xmlns:p14="http://schemas.microsoft.com/office/powerpoint/2010/main" val="10815855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CC License Chooser Tool</a:t>
            </a:r>
            <a:endParaRPr lang="en-US" dirty="0"/>
          </a:p>
        </p:txBody>
      </p:sp>
      <p:sp>
        <p:nvSpPr>
          <p:cNvPr id="2" name="Content Placeholder 1"/>
          <p:cNvSpPr>
            <a:spLocks noGrp="1"/>
          </p:cNvSpPr>
          <p:nvPr>
            <p:ph idx="1"/>
          </p:nvPr>
        </p:nvSpPr>
        <p:spPr>
          <a:xfrm>
            <a:off x="962974" y="1477108"/>
            <a:ext cx="10404894" cy="4149969"/>
          </a:xfrm>
        </p:spPr>
        <p:txBody>
          <a:bodyPr>
            <a:normAutofit/>
          </a:bodyPr>
          <a:lstStyle/>
          <a:p>
            <a:pPr marL="0" indent="0">
              <a:buNone/>
            </a:pPr>
            <a:r>
              <a:rPr lang="en-US" dirty="0" smtClean="0">
                <a:hlinkClick r:id="rId2"/>
              </a:rPr>
              <a:t>https://creativecommons.org/choose/</a:t>
            </a:r>
            <a:endParaRPr lang="en-US" dirty="0" smtClean="0"/>
          </a:p>
          <a:p>
            <a:pPr marL="0" indent="0">
              <a:buNone/>
            </a:pPr>
            <a:endParaRPr lang="en-US" dirty="0" smtClean="0">
              <a:solidFill>
                <a:schemeClr val="tx1"/>
              </a:solidFill>
            </a:endParaRPr>
          </a:p>
          <a:p>
            <a:pPr lvl="1"/>
            <a:r>
              <a:rPr lang="en-US" dirty="0" smtClean="0">
                <a:solidFill>
                  <a:schemeClr val="tx1"/>
                </a:solidFill>
              </a:rPr>
              <a:t>Asks simple questions to determine which license to use</a:t>
            </a:r>
          </a:p>
          <a:p>
            <a:pPr marL="457200" lvl="1" indent="0">
              <a:buNone/>
            </a:pPr>
            <a:endParaRPr lang="en-US" dirty="0" smtClean="0">
              <a:solidFill>
                <a:schemeClr val="tx1"/>
              </a:solidFill>
            </a:endParaRPr>
          </a:p>
          <a:p>
            <a:pPr lvl="1"/>
            <a:r>
              <a:rPr lang="en-US" dirty="0" smtClean="0">
                <a:solidFill>
                  <a:schemeClr val="tx1"/>
                </a:solidFill>
              </a:rPr>
              <a:t>Provides imbed code to make the license machine readable (metadata)</a:t>
            </a:r>
          </a:p>
          <a:p>
            <a:pPr marL="457200" lvl="1" indent="0">
              <a:buNone/>
            </a:pPr>
            <a:endParaRPr lang="en-US" dirty="0" smtClean="0">
              <a:solidFill>
                <a:schemeClr val="tx1"/>
              </a:solidFill>
            </a:endParaRPr>
          </a:p>
          <a:p>
            <a:pPr lvl="1"/>
            <a:r>
              <a:rPr lang="en-US" dirty="0" smtClean="0">
                <a:solidFill>
                  <a:schemeClr val="tx1"/>
                </a:solidFill>
              </a:rPr>
              <a:t>Has option for inclusion of standard attribution of your work</a:t>
            </a:r>
          </a:p>
          <a:p>
            <a:pPr>
              <a:buNone/>
            </a:pPr>
            <a:endParaRPr lang="en-US" dirty="0" smtClean="0">
              <a:solidFill>
                <a:schemeClr val="tx1">
                  <a:lumMod val="95000"/>
                  <a:lumOff val="5000"/>
                </a:schemeClr>
              </a:solidFill>
            </a:endParaRPr>
          </a:p>
        </p:txBody>
      </p:sp>
    </p:spTree>
    <p:extLst>
      <p:ext uri="{BB962C8B-B14F-4D97-AF65-F5344CB8AC3E}">
        <p14:creationId xmlns:p14="http://schemas.microsoft.com/office/powerpoint/2010/main" val="10815855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0" y="-20328"/>
            <a:ext cx="12192000" cy="5830285"/>
          </a:xfrm>
          <a:prstGeom prst="rect">
            <a:avLst/>
          </a:prstGeom>
        </p:spPr>
      </p:pic>
      <p:sp>
        <p:nvSpPr>
          <p:cNvPr id="4" name="Title 3"/>
          <p:cNvSpPr>
            <a:spLocks noGrp="1"/>
          </p:cNvSpPr>
          <p:nvPr>
            <p:ph type="title"/>
          </p:nvPr>
        </p:nvSpPr>
        <p:spPr/>
        <p:txBody>
          <a:bodyPr/>
          <a:lstStyle/>
          <a:p>
            <a:r>
              <a:rPr lang="en-US" dirty="0" smtClean="0"/>
              <a:t>Attribution</a:t>
            </a:r>
            <a:endParaRPr lang="en-US" dirty="0"/>
          </a:p>
        </p:txBody>
      </p:sp>
      <p:sp>
        <p:nvSpPr>
          <p:cNvPr id="2" name="Content Placeholder 1"/>
          <p:cNvSpPr>
            <a:spLocks noGrp="1"/>
          </p:cNvSpPr>
          <p:nvPr>
            <p:ph idx="1"/>
          </p:nvPr>
        </p:nvSpPr>
        <p:spPr>
          <a:xfrm>
            <a:off x="962974" y="1477108"/>
            <a:ext cx="10404894" cy="4149969"/>
          </a:xfrm>
        </p:spPr>
        <p:txBody>
          <a:bodyPr>
            <a:normAutofit fontScale="92500" lnSpcReduction="10000"/>
          </a:bodyPr>
          <a:lstStyle/>
          <a:p>
            <a:r>
              <a:rPr lang="en-US" sz="2400" dirty="0" smtClean="0">
                <a:solidFill>
                  <a:schemeClr val="tx1"/>
                </a:solidFill>
              </a:rPr>
              <a:t>Sometimes the copyright owner tells you how they want their work cited.</a:t>
            </a:r>
          </a:p>
          <a:p>
            <a:pPr>
              <a:buNone/>
            </a:pPr>
            <a:endParaRPr lang="en-US" sz="2400" dirty="0" smtClean="0">
              <a:solidFill>
                <a:schemeClr val="tx1"/>
              </a:solidFill>
            </a:endParaRPr>
          </a:p>
          <a:p>
            <a:r>
              <a:rPr lang="en-US" sz="2400" dirty="0" smtClean="0">
                <a:solidFill>
                  <a:schemeClr val="tx1"/>
                </a:solidFill>
              </a:rPr>
              <a:t>Pooling Ideas: We are what we share-Attributing Creative Commons Materials: </a:t>
            </a:r>
            <a:r>
              <a:rPr lang="en-US" sz="2400" dirty="0" smtClean="0">
                <a:solidFill>
                  <a:schemeClr val="tx1"/>
                </a:solidFill>
                <a:hlinkClick r:id="rId3"/>
              </a:rPr>
              <a:t>http://creativecommons.org.au/materials/attribution.pdf</a:t>
            </a:r>
            <a:endParaRPr lang="en-US" sz="2400" dirty="0" smtClean="0">
              <a:solidFill>
                <a:schemeClr val="tx1"/>
              </a:solidFill>
            </a:endParaRPr>
          </a:p>
          <a:p>
            <a:pPr>
              <a:buNone/>
            </a:pPr>
            <a:endParaRPr lang="en-US" sz="2400" dirty="0" smtClean="0">
              <a:solidFill>
                <a:schemeClr val="tx1"/>
              </a:solidFill>
            </a:endParaRPr>
          </a:p>
          <a:p>
            <a:r>
              <a:rPr lang="en-US" sz="2400" dirty="0" smtClean="0">
                <a:solidFill>
                  <a:schemeClr val="tx1"/>
                </a:solidFill>
              </a:rPr>
              <a:t>Best practices for attribution: </a:t>
            </a:r>
            <a:r>
              <a:rPr lang="en-US" sz="2400" dirty="0" smtClean="0">
                <a:solidFill>
                  <a:schemeClr val="tx1"/>
                </a:solidFill>
                <a:hlinkClick r:id="rId4"/>
              </a:rPr>
              <a:t>https://wiki.creativecommons.org/wiki/Best_practices_for_attribution</a:t>
            </a:r>
            <a:endParaRPr lang="en-US" sz="2400" dirty="0" smtClean="0">
              <a:solidFill>
                <a:schemeClr val="tx1"/>
              </a:solidFill>
            </a:endParaRPr>
          </a:p>
          <a:p>
            <a:pPr lvl="1"/>
            <a:r>
              <a:rPr lang="en-US" sz="2000" dirty="0" smtClean="0">
                <a:solidFill>
                  <a:schemeClr val="tx1"/>
                </a:solidFill>
              </a:rPr>
              <a:t>TASL:  Title, Author, Source, License…and anything the user should know</a:t>
            </a:r>
          </a:p>
          <a:p>
            <a:endParaRPr lang="en-US" sz="2400" dirty="0" smtClean="0">
              <a:solidFill>
                <a:schemeClr val="tx1"/>
              </a:solidFill>
            </a:endParaRPr>
          </a:p>
          <a:p>
            <a:r>
              <a:rPr lang="en-US" sz="2400" dirty="0" smtClean="0">
                <a:solidFill>
                  <a:schemeClr val="tx1"/>
                </a:solidFill>
              </a:rPr>
              <a:t>Different versions of CC licenses have different requirements for attribution: </a:t>
            </a:r>
            <a:r>
              <a:rPr lang="en-US" sz="2400" dirty="0" smtClean="0">
                <a:solidFill>
                  <a:schemeClr val="tx1"/>
                </a:solidFill>
                <a:hlinkClick r:id="rId5"/>
              </a:rPr>
              <a:t>https://wiki.creativecommons.org/wiki/License_Versions#Detailed_attribution_comparison_chart</a:t>
            </a:r>
            <a:endParaRPr lang="en-US" sz="2400" dirty="0" smtClean="0">
              <a:solidFill>
                <a:schemeClr val="tx1"/>
              </a:solidFill>
            </a:endParaRPr>
          </a:p>
          <a:p>
            <a:pPr>
              <a:buNone/>
            </a:pPr>
            <a:endParaRPr lang="en-US" dirty="0" smtClean="0">
              <a:solidFill>
                <a:schemeClr val="tx1">
                  <a:lumMod val="95000"/>
                  <a:lumOff val="5000"/>
                </a:schemeClr>
              </a:solidFill>
            </a:endParaRPr>
          </a:p>
        </p:txBody>
      </p:sp>
      <p:sp>
        <p:nvSpPr>
          <p:cNvPr id="6" name="TextBox 5"/>
          <p:cNvSpPr txBox="1"/>
          <p:nvPr/>
        </p:nvSpPr>
        <p:spPr>
          <a:xfrm rot="16200000">
            <a:off x="9869704" y="3330445"/>
            <a:ext cx="3981603" cy="276999"/>
          </a:xfrm>
          <a:prstGeom prst="rect">
            <a:avLst/>
          </a:prstGeom>
          <a:noFill/>
        </p:spPr>
        <p:txBody>
          <a:bodyPr wrap="none" rtlCol="0">
            <a:spAutoFit/>
          </a:bodyPr>
          <a:lstStyle/>
          <a:p>
            <a:r>
              <a:rPr lang="en-US" sz="1200" dirty="0" smtClean="0">
                <a:solidFill>
                  <a:schemeClr val="bg1">
                    <a:lumMod val="50000"/>
                  </a:schemeClr>
                </a:solidFill>
              </a:rPr>
              <a:t>Background image adapted from </a:t>
            </a:r>
            <a:r>
              <a:rPr lang="en-US" sz="1200" dirty="0" smtClean="0">
                <a:hlinkClick r:id="rId6"/>
              </a:rPr>
              <a:t>Sky</a:t>
            </a:r>
            <a:r>
              <a:rPr lang="en-US" sz="1200" dirty="0" smtClean="0"/>
              <a:t> </a:t>
            </a:r>
            <a:r>
              <a:rPr lang="en-US" sz="1200" dirty="0" smtClean="0">
                <a:solidFill>
                  <a:schemeClr val="bg1">
                    <a:lumMod val="50000"/>
                  </a:schemeClr>
                </a:solidFill>
              </a:rPr>
              <a:t>by</a:t>
            </a:r>
            <a:r>
              <a:rPr lang="en-US" sz="1200" dirty="0" smtClean="0"/>
              <a:t> </a:t>
            </a:r>
            <a:r>
              <a:rPr lang="en-US" sz="1200" dirty="0" smtClean="0">
                <a:hlinkClick r:id="rId7"/>
              </a:rPr>
              <a:t>Sunny Goo </a:t>
            </a:r>
            <a:r>
              <a:rPr lang="en-US" sz="1200" dirty="0" smtClean="0"/>
              <a:t>  </a:t>
            </a:r>
            <a:r>
              <a:rPr lang="en-US" sz="1200" dirty="0" smtClean="0">
                <a:hlinkClick r:id="rId8"/>
              </a:rPr>
              <a:t>CCBY2.0</a:t>
            </a:r>
            <a:endParaRPr lang="en-US" sz="1200" dirty="0"/>
          </a:p>
        </p:txBody>
      </p:sp>
    </p:spTree>
    <p:extLst>
      <p:ext uri="{BB962C8B-B14F-4D97-AF65-F5344CB8AC3E}">
        <p14:creationId xmlns:p14="http://schemas.microsoft.com/office/powerpoint/2010/main" val="10815855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Lawsuits</a:t>
            </a:r>
            <a:endParaRPr lang="en-US" dirty="0"/>
          </a:p>
        </p:txBody>
      </p:sp>
      <p:sp>
        <p:nvSpPr>
          <p:cNvPr id="2" name="Content Placeholder 1"/>
          <p:cNvSpPr>
            <a:spLocks noGrp="1"/>
          </p:cNvSpPr>
          <p:nvPr>
            <p:ph idx="1"/>
          </p:nvPr>
        </p:nvSpPr>
        <p:spPr>
          <a:xfrm>
            <a:off x="985482" y="1560576"/>
            <a:ext cx="4976406" cy="3992499"/>
          </a:xfrm>
        </p:spPr>
        <p:txBody>
          <a:bodyPr>
            <a:normAutofit fontScale="85000" lnSpcReduction="20000"/>
          </a:bodyPr>
          <a:lstStyle/>
          <a:p>
            <a:pPr marL="0" indent="0">
              <a:buNone/>
            </a:pPr>
            <a:r>
              <a:rPr lang="en-US" sz="2400" i="1" dirty="0">
                <a:solidFill>
                  <a:schemeClr val="tx1"/>
                </a:solidFill>
              </a:rPr>
              <a:t>Great Minds v </a:t>
            </a:r>
            <a:r>
              <a:rPr lang="en-US" sz="2400" i="1" dirty="0" err="1">
                <a:solidFill>
                  <a:schemeClr val="tx1"/>
                </a:solidFill>
              </a:rPr>
              <a:t>Fedex</a:t>
            </a:r>
            <a:r>
              <a:rPr lang="en-US" sz="2400" i="1" dirty="0">
                <a:solidFill>
                  <a:schemeClr val="tx1"/>
                </a:solidFill>
              </a:rPr>
              <a:t> Office</a:t>
            </a:r>
          </a:p>
          <a:p>
            <a:pPr marL="0" indent="0">
              <a:buNone/>
            </a:pPr>
            <a:r>
              <a:rPr lang="en-US" sz="2400" i="1" dirty="0">
                <a:solidFill>
                  <a:schemeClr val="tx1"/>
                </a:solidFill>
                <a:hlinkClick r:id="rId2"/>
              </a:rPr>
              <a:t>http://us.creativecommons.org/archives/1159</a:t>
            </a:r>
            <a:endParaRPr lang="en-US" sz="2400" i="1" dirty="0">
              <a:solidFill>
                <a:schemeClr val="tx1"/>
              </a:solidFill>
            </a:endParaRPr>
          </a:p>
          <a:p>
            <a:pPr marL="0" indent="0">
              <a:buNone/>
            </a:pPr>
            <a:endParaRPr lang="en-US" sz="2400" i="1" dirty="0">
              <a:solidFill>
                <a:schemeClr val="tx1"/>
              </a:solidFill>
            </a:endParaRPr>
          </a:p>
          <a:p>
            <a:pPr marL="0" indent="0">
              <a:buNone/>
            </a:pPr>
            <a:r>
              <a:rPr lang="en-US" sz="2400" i="1" dirty="0" err="1">
                <a:solidFill>
                  <a:schemeClr val="tx1"/>
                </a:solidFill>
              </a:rPr>
              <a:t>Drauglis</a:t>
            </a:r>
            <a:r>
              <a:rPr lang="en-US" sz="2400" i="1" dirty="0">
                <a:solidFill>
                  <a:schemeClr val="tx1"/>
                </a:solidFill>
              </a:rPr>
              <a:t> v. Kappa Map Group, LLC, 128 F. Supp.3d 46 (D.D.C. 2015)</a:t>
            </a:r>
          </a:p>
          <a:p>
            <a:pPr marL="0" indent="0">
              <a:buNone/>
            </a:pPr>
            <a:r>
              <a:rPr lang="en-US" sz="2400" i="1" dirty="0">
                <a:solidFill>
                  <a:schemeClr val="tx1"/>
                </a:solidFill>
                <a:hlinkClick r:id="rId3"/>
              </a:rPr>
              <a:t>http://us.creativecommons.org/archives/1152</a:t>
            </a:r>
            <a:endParaRPr lang="en-US" sz="2400" i="1" dirty="0">
              <a:solidFill>
                <a:schemeClr val="tx1"/>
              </a:solidFill>
            </a:endParaRPr>
          </a:p>
          <a:p>
            <a:pPr marL="457200" lvl="1" indent="0">
              <a:buNone/>
            </a:pPr>
            <a:endParaRPr lang="en-US" i="1" dirty="0">
              <a:solidFill>
                <a:schemeClr val="tx1"/>
              </a:solidFill>
            </a:endParaRPr>
          </a:p>
          <a:p>
            <a:pPr marL="457200" lvl="1" indent="0">
              <a:buNone/>
            </a:pPr>
            <a:endParaRPr lang="en-US" i="1" dirty="0">
              <a:solidFill>
                <a:schemeClr val="tx1"/>
              </a:solidFill>
            </a:endParaRPr>
          </a:p>
          <a:p>
            <a:pPr marL="0" lvl="1" indent="0">
              <a:buNone/>
            </a:pPr>
            <a:r>
              <a:rPr lang="en-US" i="1" dirty="0">
                <a:solidFill>
                  <a:schemeClr val="tx1"/>
                </a:solidFill>
              </a:rPr>
              <a:t>Chang v Virgin Mobile: (photo used in Australian phone advertisement) CC doesn’t cover publicity or privacy rights</a:t>
            </a:r>
          </a:p>
          <a:p>
            <a:pPr marL="0" lvl="1" indent="0">
              <a:buNone/>
            </a:pPr>
            <a:r>
              <a:rPr lang="en-US" i="1" dirty="0">
                <a:solidFill>
                  <a:schemeClr val="tx1"/>
                </a:solidFill>
                <a:hlinkClick r:id="rId4"/>
              </a:rPr>
              <a:t>https://wiki.creativecommons.org/wiki/Chang_v._Virgin_Mobile</a:t>
            </a:r>
            <a:endParaRPr lang="en-US" i="1" dirty="0">
              <a:solidFill>
                <a:schemeClr val="tx1"/>
              </a:solidFill>
            </a:endParaRPr>
          </a:p>
          <a:p>
            <a:pPr>
              <a:buNone/>
            </a:pPr>
            <a:endParaRPr lang="en-US" dirty="0" smtClean="0">
              <a:solidFill>
                <a:schemeClr val="tx1">
                  <a:lumMod val="95000"/>
                  <a:lumOff val="5000"/>
                </a:schemeClr>
              </a:solidFill>
            </a:endParaRPr>
          </a:p>
        </p:txBody>
      </p:sp>
      <p:sp>
        <p:nvSpPr>
          <p:cNvPr id="5" name="Content Placeholder 4"/>
          <p:cNvSpPr>
            <a:spLocks noGrp="1"/>
          </p:cNvSpPr>
          <p:nvPr>
            <p:ph sz="half" idx="4294967295"/>
          </p:nvPr>
        </p:nvSpPr>
        <p:spPr>
          <a:xfrm>
            <a:off x="6864096" y="1669653"/>
            <a:ext cx="5010912" cy="4039394"/>
          </a:xfrm>
        </p:spPr>
        <p:txBody>
          <a:bodyPr>
            <a:normAutofit/>
          </a:bodyPr>
          <a:lstStyle/>
          <a:p>
            <a:pPr marL="0" indent="0">
              <a:buNone/>
            </a:pPr>
            <a:r>
              <a:rPr lang="en-US" sz="2000" i="1" dirty="0">
                <a:latin typeface="Gill Sans MT" panose="020B0502020104020203" pitchFamily="34" charset="0"/>
              </a:rPr>
              <a:t>Curry v. </a:t>
            </a:r>
            <a:r>
              <a:rPr lang="en-US" sz="2000" i="1" dirty="0" err="1">
                <a:latin typeface="Gill Sans MT" panose="020B0502020104020203" pitchFamily="34" charset="0"/>
              </a:rPr>
              <a:t>Audax</a:t>
            </a:r>
            <a:r>
              <a:rPr lang="en-US" sz="2000" i="1" dirty="0">
                <a:latin typeface="Gill Sans MT" panose="020B0502020104020203" pitchFamily="34" charset="0"/>
              </a:rPr>
              <a:t> (Dutch): Curry’s BYNCSA photos posted on Flickr were used in  a commercial tabloid. The court upheld the CC license.</a:t>
            </a:r>
          </a:p>
          <a:p>
            <a:pPr marL="0" indent="0">
              <a:buNone/>
            </a:pPr>
            <a:r>
              <a:rPr lang="en-US" sz="2000" i="1" dirty="0">
                <a:latin typeface="Gill Sans MT" panose="020B0502020104020203" pitchFamily="34" charset="0"/>
                <a:hlinkClick r:id="rId5"/>
              </a:rPr>
              <a:t>https://wiki.creativecommons.org/wiki/Curry_v._</a:t>
            </a:r>
            <a:r>
              <a:rPr lang="en-US" sz="2000" i="1" dirty="0" smtClean="0">
                <a:latin typeface="Gill Sans MT" panose="020B0502020104020203" pitchFamily="34" charset="0"/>
                <a:hlinkClick r:id="rId5"/>
              </a:rPr>
              <a:t>Audax</a:t>
            </a:r>
            <a:endParaRPr lang="en-US" sz="2000" i="1" dirty="0" smtClean="0">
              <a:latin typeface="Gill Sans MT" panose="020B0502020104020203" pitchFamily="34" charset="0"/>
            </a:endParaRPr>
          </a:p>
          <a:p>
            <a:pPr marL="0" indent="0">
              <a:buNone/>
            </a:pPr>
            <a:endParaRPr lang="en-US" sz="2000" i="1" dirty="0">
              <a:latin typeface="Gill Sans MT" panose="020B0502020104020203" pitchFamily="34" charset="0"/>
            </a:endParaRPr>
          </a:p>
          <a:p>
            <a:pPr marL="0" indent="0">
              <a:buNone/>
            </a:pPr>
            <a:r>
              <a:rPr lang="en-US" sz="2000" i="1" dirty="0">
                <a:latin typeface="Gill Sans MT" panose="020B0502020104020203" pitchFamily="34" charset="0"/>
              </a:rPr>
              <a:t>No. 71036 N. v. Newspaper (Israel): A newspaper used BYSA photographs without proper attribution. Photographer  won was awarded 3500 </a:t>
            </a:r>
            <a:r>
              <a:rPr lang="en-US" sz="2000" i="1" dirty="0" err="1">
                <a:latin typeface="Gill Sans MT" panose="020B0502020104020203" pitchFamily="34" charset="0"/>
              </a:rPr>
              <a:t>Shequels</a:t>
            </a:r>
            <a:r>
              <a:rPr lang="en-US" sz="2000" i="1" dirty="0">
                <a:latin typeface="Gill Sans MT" panose="020B0502020104020203" pitchFamily="34" charset="0"/>
              </a:rPr>
              <a:t>.</a:t>
            </a:r>
          </a:p>
          <a:p>
            <a:pPr marL="0" indent="0">
              <a:buNone/>
            </a:pPr>
            <a:r>
              <a:rPr lang="en-US" sz="2000" i="1" dirty="0">
                <a:latin typeface="Gill Sans MT" panose="020B0502020104020203" pitchFamily="34" charset="0"/>
                <a:hlinkClick r:id="rId6"/>
              </a:rPr>
              <a:t>https://wiki.creativecommons.org/wiki/No._71036_N._v._Newspaper</a:t>
            </a:r>
            <a:endParaRPr lang="en-US" sz="2000" i="1" dirty="0">
              <a:latin typeface="Gill Sans MT" panose="020B0502020104020203" pitchFamily="34" charset="0"/>
            </a:endParaRPr>
          </a:p>
          <a:p>
            <a:endParaRPr lang="en-US" dirty="0"/>
          </a:p>
        </p:txBody>
      </p:sp>
      <p:sp>
        <p:nvSpPr>
          <p:cNvPr id="6" name="TextBox 5"/>
          <p:cNvSpPr txBox="1"/>
          <p:nvPr/>
        </p:nvSpPr>
        <p:spPr>
          <a:xfrm>
            <a:off x="6492726" y="279781"/>
            <a:ext cx="4861074" cy="646331"/>
          </a:xfrm>
          <a:prstGeom prst="rect">
            <a:avLst/>
          </a:prstGeom>
          <a:noFill/>
        </p:spPr>
        <p:txBody>
          <a:bodyPr wrap="none" rtlCol="0">
            <a:spAutoFit/>
          </a:bodyPr>
          <a:lstStyle/>
          <a:p>
            <a:r>
              <a:rPr lang="en-US" dirty="0">
                <a:hlinkClick r:id="rId7"/>
              </a:rPr>
              <a:t>https://wiki.creativecommons.org/wiki/Case_Law</a:t>
            </a:r>
            <a:r>
              <a:rPr lang="en-US" dirty="0"/>
              <a:t/>
            </a:r>
            <a:br>
              <a:rPr lang="en-US" dirty="0"/>
            </a:br>
            <a:r>
              <a:rPr lang="en-US" dirty="0">
                <a:hlinkClick r:id="rId8"/>
              </a:rPr>
              <a:t>http://us.creativecommons.org</a:t>
            </a:r>
            <a:endParaRPr lang="en-US" dirty="0"/>
          </a:p>
        </p:txBody>
      </p:sp>
    </p:spTree>
    <p:extLst>
      <p:ext uri="{BB962C8B-B14F-4D97-AF65-F5344CB8AC3E}">
        <p14:creationId xmlns:p14="http://schemas.microsoft.com/office/powerpoint/2010/main" val="1366658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smtClean="0"/>
          </a:p>
          <a:p>
            <a:endParaRPr lang="en-US" dirty="0"/>
          </a:p>
        </p:txBody>
      </p:sp>
      <p:sp>
        <p:nvSpPr>
          <p:cNvPr id="6" name="Rectangle 5"/>
          <p:cNvSpPr/>
          <p:nvPr/>
        </p:nvSpPr>
        <p:spPr>
          <a:xfrm>
            <a:off x="1716258" y="1856936"/>
            <a:ext cx="8102991" cy="830997"/>
          </a:xfrm>
          <a:prstGeom prst="rect">
            <a:avLst/>
          </a:prstGeom>
        </p:spPr>
        <p:txBody>
          <a:bodyPr wrap="square">
            <a:spAutoFit/>
          </a:bodyPr>
          <a:lstStyle/>
          <a:p>
            <a:pPr algn="ctr"/>
            <a:r>
              <a:rPr lang="en-US" sz="4800" b="1" dirty="0">
                <a:solidFill>
                  <a:schemeClr val="bg1">
                    <a:lumMod val="50000"/>
                  </a:schemeClr>
                </a:solidFill>
              </a:rPr>
              <a:t>creativecommons.org</a:t>
            </a:r>
          </a:p>
        </p:txBody>
      </p:sp>
      <p:sp>
        <p:nvSpPr>
          <p:cNvPr id="10" name="Rectangle 9"/>
          <p:cNvSpPr/>
          <p:nvPr/>
        </p:nvSpPr>
        <p:spPr>
          <a:xfrm>
            <a:off x="3530992" y="2727571"/>
            <a:ext cx="4487594" cy="1785104"/>
          </a:xfrm>
          <a:prstGeom prst="rect">
            <a:avLst/>
          </a:prstGeom>
        </p:spPr>
        <p:txBody>
          <a:bodyPr wrap="square">
            <a:spAutoFit/>
          </a:bodyPr>
          <a:lstStyle/>
          <a:p>
            <a:pPr algn="ctr"/>
            <a:endParaRPr lang="en-US" dirty="0" smtClean="0"/>
          </a:p>
          <a:p>
            <a:pPr algn="ctr"/>
            <a:r>
              <a:rPr lang="en-US" sz="2000" b="1" dirty="0" smtClean="0">
                <a:solidFill>
                  <a:schemeClr val="bg1">
                    <a:lumMod val="50000"/>
                  </a:schemeClr>
                </a:solidFill>
              </a:rPr>
              <a:t>creativecommons.org/</a:t>
            </a:r>
            <a:r>
              <a:rPr lang="en-US" sz="2000" b="1" dirty="0" err="1" smtClean="0">
                <a:solidFill>
                  <a:schemeClr val="bg1">
                    <a:lumMod val="50000"/>
                  </a:schemeClr>
                </a:solidFill>
              </a:rPr>
              <a:t>faq</a:t>
            </a:r>
            <a:r>
              <a:rPr lang="en-US" sz="2000" b="1" dirty="0" smtClean="0">
                <a:solidFill>
                  <a:schemeClr val="bg1">
                    <a:lumMod val="50000"/>
                  </a:schemeClr>
                </a:solidFill>
              </a:rPr>
              <a:t>/</a:t>
            </a:r>
          </a:p>
          <a:p>
            <a:pPr algn="ctr"/>
            <a:endParaRPr lang="en-US" sz="2000" b="1" dirty="0" smtClean="0">
              <a:solidFill>
                <a:schemeClr val="bg1">
                  <a:lumMod val="50000"/>
                </a:schemeClr>
              </a:solidFill>
            </a:endParaRPr>
          </a:p>
          <a:p>
            <a:pPr algn="ctr"/>
            <a:r>
              <a:rPr lang="en-US" sz="2000" b="1" dirty="0" smtClean="0">
                <a:solidFill>
                  <a:schemeClr val="bg1">
                    <a:lumMod val="50000"/>
                  </a:schemeClr>
                </a:solidFill>
              </a:rPr>
              <a:t>wiki.creativecommons.org</a:t>
            </a:r>
            <a:endParaRPr lang="en-US" sz="2000" b="1" dirty="0">
              <a:solidFill>
                <a:schemeClr val="bg1">
                  <a:lumMod val="50000"/>
                </a:schemeClr>
              </a:solidFill>
            </a:endParaRPr>
          </a:p>
          <a:p>
            <a:pPr algn="ctr"/>
            <a:endParaRPr lang="en-US" sz="1600" dirty="0" smtClean="0">
              <a:solidFill>
                <a:schemeClr val="bg1">
                  <a:lumMod val="50000"/>
                </a:schemeClr>
              </a:solidFill>
            </a:endParaRPr>
          </a:p>
          <a:p>
            <a:pPr algn="ctr"/>
            <a:endParaRPr lang="en-US" sz="1600" dirty="0">
              <a:solidFill>
                <a:schemeClr val="bg1">
                  <a:lumMod val="50000"/>
                </a:schemeClr>
              </a:solidFill>
            </a:endParaRPr>
          </a:p>
        </p:txBody>
      </p:sp>
    </p:spTree>
    <p:extLst>
      <p:ext uri="{BB962C8B-B14F-4D97-AF65-F5344CB8AC3E}">
        <p14:creationId xmlns:p14="http://schemas.microsoft.com/office/powerpoint/2010/main" val="3439056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do you think Creative Commons Licenses are about?</a:t>
            </a:r>
            <a:endParaRPr lang="en-US" dirty="0"/>
          </a:p>
        </p:txBody>
      </p:sp>
      <p:sp>
        <p:nvSpPr>
          <p:cNvPr id="5" name="Content Placeholder 4"/>
          <p:cNvSpPr>
            <a:spLocks noGrp="1"/>
          </p:cNvSpPr>
          <p:nvPr>
            <p:ph idx="1"/>
          </p:nvPr>
        </p:nvSpPr>
        <p:spPr>
          <a:xfrm>
            <a:off x="948906" y="2124221"/>
            <a:ext cx="10404894" cy="3428853"/>
          </a:xfrm>
        </p:spPr>
        <p:txBody>
          <a:bodyPr/>
          <a:lstStyle/>
          <a:p>
            <a:endParaRPr lang="en-US" dirty="0" smtClean="0"/>
          </a:p>
          <a:p>
            <a:pPr marL="514350" indent="-514350">
              <a:buFont typeface="+mj-lt"/>
              <a:buAutoNum type="alphaUcPeriod"/>
            </a:pPr>
            <a:r>
              <a:rPr lang="en-US" dirty="0">
                <a:solidFill>
                  <a:schemeClr val="tx1"/>
                </a:solidFill>
              </a:rPr>
              <a:t>Limiting how content may be </a:t>
            </a:r>
            <a:r>
              <a:rPr lang="en-US" dirty="0" smtClean="0">
                <a:solidFill>
                  <a:schemeClr val="tx1"/>
                </a:solidFill>
              </a:rPr>
              <a:t>shared</a:t>
            </a:r>
          </a:p>
          <a:p>
            <a:pPr marL="514350" indent="-514350">
              <a:buFont typeface="+mj-lt"/>
              <a:buAutoNum type="alphaUcPeriod"/>
            </a:pPr>
            <a:r>
              <a:rPr lang="en-US" dirty="0" smtClean="0">
                <a:solidFill>
                  <a:schemeClr val="tx1"/>
                </a:solidFill>
              </a:rPr>
              <a:t>Providing a standardized way of letting others know how the author/creator wants to share content</a:t>
            </a:r>
            <a:endParaRPr lang="en-US" dirty="0">
              <a:solidFill>
                <a:schemeClr val="tx1"/>
              </a:solidFill>
            </a:endParaRPr>
          </a:p>
          <a:p>
            <a:pPr marL="514350" indent="-514350">
              <a:buFont typeface="+mj-lt"/>
              <a:buAutoNum type="alphaUcPeriod"/>
            </a:pPr>
            <a:r>
              <a:rPr lang="en-US" dirty="0" smtClean="0">
                <a:solidFill>
                  <a:schemeClr val="tx1"/>
                </a:solidFill>
              </a:rPr>
              <a:t>The purpose is </a:t>
            </a:r>
            <a:r>
              <a:rPr lang="en-US" i="1" dirty="0" smtClean="0">
                <a:solidFill>
                  <a:schemeClr val="tx1"/>
                </a:solidFill>
              </a:rPr>
              <a:t>To promote the progress of Science and useful Arts by securing for limited times to authors and inventors the exclusive right to their writings and discoveries</a:t>
            </a:r>
            <a:r>
              <a:rPr lang="en-US" dirty="0" smtClean="0">
                <a:solidFill>
                  <a:schemeClr val="tx1"/>
                </a:solidFill>
              </a:rPr>
              <a:t>.</a:t>
            </a:r>
          </a:p>
          <a:p>
            <a:pPr>
              <a:buNone/>
            </a:pPr>
            <a:endParaRPr lang="en-US" dirty="0" smtClean="0"/>
          </a:p>
          <a:p>
            <a:endParaRPr lang="en-US" dirty="0" smtClean="0"/>
          </a:p>
          <a:p>
            <a:endParaRPr lang="en-US" dirty="0"/>
          </a:p>
        </p:txBody>
      </p:sp>
      <p:sp>
        <p:nvSpPr>
          <p:cNvPr id="7" name="TextBox 6"/>
          <p:cNvSpPr txBox="1"/>
          <p:nvPr/>
        </p:nvSpPr>
        <p:spPr>
          <a:xfrm>
            <a:off x="5717110" y="4906743"/>
            <a:ext cx="2869810" cy="646331"/>
          </a:xfrm>
          <a:prstGeom prst="rect">
            <a:avLst/>
          </a:prstGeom>
          <a:noFill/>
        </p:spPr>
        <p:txBody>
          <a:bodyPr wrap="square" rtlCol="0">
            <a:spAutoFit/>
          </a:bodyPr>
          <a:lstStyle/>
          <a:p>
            <a:r>
              <a:rPr lang="en-US" dirty="0" smtClean="0"/>
              <a:t>--U.S.C. Const. Art. I § 8, cl. 8 </a:t>
            </a:r>
          </a:p>
          <a:p>
            <a:endParaRPr lang="en-US" dirty="0"/>
          </a:p>
        </p:txBody>
      </p:sp>
    </p:spTree>
    <p:extLst>
      <p:ext uri="{BB962C8B-B14F-4D97-AF65-F5344CB8AC3E}">
        <p14:creationId xmlns:p14="http://schemas.microsoft.com/office/powerpoint/2010/main" val="3439056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are Creative Commons Licenses?</a:t>
            </a:r>
            <a:endParaRPr lang="en-US" dirty="0"/>
          </a:p>
        </p:txBody>
      </p:sp>
      <p:sp>
        <p:nvSpPr>
          <p:cNvPr id="5" name="Content Placeholder 4"/>
          <p:cNvSpPr>
            <a:spLocks noGrp="1"/>
          </p:cNvSpPr>
          <p:nvPr>
            <p:ph idx="1"/>
          </p:nvPr>
        </p:nvSpPr>
        <p:spPr/>
        <p:txBody>
          <a:bodyPr/>
          <a:lstStyle/>
          <a:p>
            <a:r>
              <a:rPr lang="en-US" dirty="0" smtClean="0">
                <a:solidFill>
                  <a:schemeClr val="tx1">
                    <a:lumMod val="95000"/>
                    <a:lumOff val="5000"/>
                  </a:schemeClr>
                </a:solidFill>
              </a:rPr>
              <a:t>Provides options for sharing and reusing content</a:t>
            </a:r>
          </a:p>
          <a:p>
            <a:r>
              <a:rPr lang="en-US" dirty="0" smtClean="0">
                <a:solidFill>
                  <a:schemeClr val="tx1">
                    <a:lumMod val="95000"/>
                    <a:lumOff val="5000"/>
                  </a:schemeClr>
                </a:solidFill>
              </a:rPr>
              <a:t>You can apply the license only if you have the rights/are the copyright holder</a:t>
            </a:r>
          </a:p>
          <a:p>
            <a:r>
              <a:rPr lang="en-US" dirty="0" smtClean="0">
                <a:solidFill>
                  <a:schemeClr val="tx1">
                    <a:lumMod val="95000"/>
                    <a:lumOff val="5000"/>
                  </a:schemeClr>
                </a:solidFill>
              </a:rPr>
              <a:t>There’s no need to register content you create with a CC license</a:t>
            </a:r>
          </a:p>
          <a:p>
            <a:r>
              <a:rPr lang="en-US" dirty="0" smtClean="0">
                <a:solidFill>
                  <a:schemeClr val="tx1">
                    <a:lumMod val="95000"/>
                    <a:lumOff val="5000"/>
                  </a:schemeClr>
                </a:solidFill>
              </a:rPr>
              <a:t>Label with text and/or metadata or use the CC License Chooser Tool</a:t>
            </a:r>
          </a:p>
          <a:p>
            <a:r>
              <a:rPr lang="en-US" dirty="0" smtClean="0">
                <a:solidFill>
                  <a:schemeClr val="tx1">
                    <a:lumMod val="95000"/>
                    <a:lumOff val="5000"/>
                  </a:schemeClr>
                </a:solidFill>
              </a:rPr>
              <a:t>Not revocable (Could change it/relicense it but doesn’t revoke the original terms.)</a:t>
            </a:r>
          </a:p>
        </p:txBody>
      </p:sp>
    </p:spTree>
    <p:extLst>
      <p:ext uri="{BB962C8B-B14F-4D97-AF65-F5344CB8AC3E}">
        <p14:creationId xmlns:p14="http://schemas.microsoft.com/office/powerpoint/2010/main" val="2862819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are Creative Commons Licenses?</a:t>
            </a:r>
            <a:endParaRPr lang="en-US" dirty="0"/>
          </a:p>
        </p:txBody>
      </p:sp>
      <p:sp>
        <p:nvSpPr>
          <p:cNvPr id="5" name="Content Placeholder 4"/>
          <p:cNvSpPr>
            <a:spLocks noGrp="1"/>
          </p:cNvSpPr>
          <p:nvPr>
            <p:ph idx="1"/>
          </p:nvPr>
        </p:nvSpPr>
        <p:spPr/>
        <p:txBody>
          <a:bodyPr/>
          <a:lstStyle/>
          <a:p>
            <a:endParaRPr lang="en-US" dirty="0" smtClean="0"/>
          </a:p>
          <a:p>
            <a:r>
              <a:rPr lang="en-US" dirty="0" smtClean="0">
                <a:solidFill>
                  <a:schemeClr val="tx1">
                    <a:lumMod val="95000"/>
                    <a:lumOff val="5000"/>
                  </a:schemeClr>
                </a:solidFill>
              </a:rPr>
              <a:t>Six main licenses: </a:t>
            </a:r>
          </a:p>
        </p:txBody>
      </p:sp>
    </p:spTree>
    <p:extLst>
      <p:ext uri="{BB962C8B-B14F-4D97-AF65-F5344CB8AC3E}">
        <p14:creationId xmlns:p14="http://schemas.microsoft.com/office/powerpoint/2010/main" val="4011225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are Creative Commons Licenses?</a:t>
            </a:r>
            <a:endParaRPr lang="en-US" dirty="0"/>
          </a:p>
        </p:txBody>
      </p:sp>
      <p:sp>
        <p:nvSpPr>
          <p:cNvPr id="5" name="Content Placeholder 4"/>
          <p:cNvSpPr>
            <a:spLocks noGrp="1"/>
          </p:cNvSpPr>
          <p:nvPr>
            <p:ph idx="1"/>
          </p:nvPr>
        </p:nvSpPr>
        <p:spPr/>
        <p:txBody>
          <a:bodyPr/>
          <a:lstStyle/>
          <a:p>
            <a:endParaRPr lang="en-US" dirty="0" smtClean="0"/>
          </a:p>
          <a:p>
            <a:r>
              <a:rPr lang="en-US" dirty="0" smtClean="0">
                <a:solidFill>
                  <a:schemeClr val="tx1">
                    <a:lumMod val="95000"/>
                    <a:lumOff val="5000"/>
                  </a:schemeClr>
                </a:solidFill>
              </a:rPr>
              <a:t>Six main licenses</a:t>
            </a:r>
          </a:p>
          <a:p>
            <a:r>
              <a:rPr lang="en-US" dirty="0" smtClean="0">
                <a:solidFill>
                  <a:schemeClr val="tx1">
                    <a:lumMod val="95000"/>
                    <a:lumOff val="5000"/>
                  </a:schemeClr>
                </a:solidFill>
              </a:rPr>
              <a:t>CC for Creative Commons</a:t>
            </a:r>
            <a:endParaRPr lang="en-US" dirty="0">
              <a:solidFill>
                <a:schemeClr val="tx1">
                  <a:lumMod val="95000"/>
                  <a:lumOff val="5000"/>
                </a:schemeClr>
              </a:solidFill>
            </a:endParaRPr>
          </a:p>
        </p:txBody>
      </p:sp>
    </p:spTree>
    <p:extLst>
      <p:ext uri="{BB962C8B-B14F-4D97-AF65-F5344CB8AC3E}">
        <p14:creationId xmlns:p14="http://schemas.microsoft.com/office/powerpoint/2010/main" val="1024075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are Creative Commons Licenses?</a:t>
            </a:r>
            <a:endParaRPr lang="en-US" dirty="0"/>
          </a:p>
        </p:txBody>
      </p:sp>
      <p:sp>
        <p:nvSpPr>
          <p:cNvPr id="5" name="Content Placeholder 4"/>
          <p:cNvSpPr>
            <a:spLocks noGrp="1"/>
          </p:cNvSpPr>
          <p:nvPr>
            <p:ph idx="1"/>
          </p:nvPr>
        </p:nvSpPr>
        <p:spPr/>
        <p:txBody>
          <a:bodyPr/>
          <a:lstStyle/>
          <a:p>
            <a:endParaRPr lang="en-US" dirty="0" smtClean="0"/>
          </a:p>
          <a:p>
            <a:r>
              <a:rPr lang="en-US" dirty="0" smtClean="0">
                <a:solidFill>
                  <a:schemeClr val="tx1">
                    <a:lumMod val="95000"/>
                    <a:lumOff val="5000"/>
                  </a:schemeClr>
                </a:solidFill>
              </a:rPr>
              <a:t>Six main licenses:</a:t>
            </a:r>
          </a:p>
          <a:p>
            <a:r>
              <a:rPr lang="en-US" dirty="0" smtClean="0">
                <a:solidFill>
                  <a:schemeClr val="tx1">
                    <a:lumMod val="95000"/>
                    <a:lumOff val="5000"/>
                  </a:schemeClr>
                </a:solidFill>
              </a:rPr>
              <a:t>CC for Creative Commons</a:t>
            </a:r>
          </a:p>
          <a:p>
            <a:r>
              <a:rPr lang="en-US" dirty="0" smtClean="0">
                <a:solidFill>
                  <a:schemeClr val="tx1">
                    <a:lumMod val="95000"/>
                    <a:lumOff val="5000"/>
                  </a:schemeClr>
                </a:solidFill>
              </a:rPr>
              <a:t>BY for attribution</a:t>
            </a:r>
            <a:endParaRPr lang="en-US" dirty="0">
              <a:solidFill>
                <a:schemeClr val="tx1">
                  <a:lumMod val="95000"/>
                  <a:lumOff val="5000"/>
                </a:schemeClr>
              </a:solidFill>
            </a:endParaRPr>
          </a:p>
        </p:txBody>
      </p:sp>
    </p:spTree>
    <p:extLst>
      <p:ext uri="{BB962C8B-B14F-4D97-AF65-F5344CB8AC3E}">
        <p14:creationId xmlns:p14="http://schemas.microsoft.com/office/powerpoint/2010/main" val="2880581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3728</TotalTime>
  <Words>1783</Words>
  <Application>Microsoft Office PowerPoint</Application>
  <PresentationFormat>Widescreen</PresentationFormat>
  <Paragraphs>189</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Gill Sans MT</vt:lpstr>
      <vt:lpstr>Office Theme</vt:lpstr>
      <vt:lpstr>    An Introduction to Open Licenses</vt:lpstr>
      <vt:lpstr>PowerPoint Presentation</vt:lpstr>
      <vt:lpstr>Open licenses</vt:lpstr>
      <vt:lpstr>PowerPoint Presentation</vt:lpstr>
      <vt:lpstr>What do you think Creative Commons Licenses are about?</vt:lpstr>
      <vt:lpstr>What are Creative Commons Licenses?</vt:lpstr>
      <vt:lpstr>What are Creative Commons Licenses?</vt:lpstr>
      <vt:lpstr>What are Creative Commons Licenses?</vt:lpstr>
      <vt:lpstr>What are Creative Commons Licenses?</vt:lpstr>
      <vt:lpstr>What are Creative Commons Licenses?</vt:lpstr>
      <vt:lpstr>What are Creative Commons Licenses?</vt:lpstr>
      <vt:lpstr>What are Creative Commons Licenses?</vt:lpstr>
      <vt:lpstr>Share Alike Question</vt:lpstr>
      <vt:lpstr>Share Alike Question</vt:lpstr>
      <vt:lpstr>Collective Works/Compilations</vt:lpstr>
      <vt:lpstr>Can a course be a collective work?</vt:lpstr>
      <vt:lpstr>What are Creative Commons Licenses?</vt:lpstr>
      <vt:lpstr>What are Creative Commons Licenses?</vt:lpstr>
      <vt:lpstr>Non commercial question</vt:lpstr>
      <vt:lpstr>Non commercial question</vt:lpstr>
      <vt:lpstr>Non commercial question</vt:lpstr>
      <vt:lpstr>What are Creative Commons Licenses?</vt:lpstr>
      <vt:lpstr>What are Creative Commons Licenses?</vt:lpstr>
      <vt:lpstr>Adapting/Remixing Works</vt:lpstr>
      <vt:lpstr>Adapting content and license compatibility</vt:lpstr>
      <vt:lpstr>PowerPoint Presentation</vt:lpstr>
      <vt:lpstr>License Compatibility Question</vt:lpstr>
      <vt:lpstr>License Compatibility Question</vt:lpstr>
      <vt:lpstr>PowerPoint Presentation</vt:lpstr>
      <vt:lpstr>License Compatibility Question</vt:lpstr>
      <vt:lpstr>CC License Chooser Tool</vt:lpstr>
      <vt:lpstr>Attribution</vt:lpstr>
      <vt:lpstr>Lawsuits</vt:lpstr>
    </vt:vector>
  </TitlesOfParts>
  <Company>GSU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Creative Commons Licenses</dc:title>
  <dc:creator>Denise Dimsdale</dc:creator>
  <cp:lastModifiedBy>Denise Dimsdale</cp:lastModifiedBy>
  <cp:revision>247</cp:revision>
  <dcterms:created xsi:type="dcterms:W3CDTF">2016-07-15T20:01:50Z</dcterms:created>
  <dcterms:modified xsi:type="dcterms:W3CDTF">2017-03-29T15:04:44Z</dcterms:modified>
</cp:coreProperties>
</file>