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80" r:id="rId5"/>
    <p:sldId id="290" r:id="rId6"/>
    <p:sldId id="291" r:id="rId7"/>
    <p:sldId id="281" r:id="rId8"/>
    <p:sldId id="282" r:id="rId9"/>
    <p:sldId id="283" r:id="rId10"/>
    <p:sldId id="284" r:id="rId11"/>
    <p:sldId id="285" r:id="rId12"/>
    <p:sldId id="286" r:id="rId13"/>
    <p:sldId id="287" r:id="rId14"/>
    <p:sldId id="288" r:id="rId15"/>
    <p:sldId id="28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6" d="100"/>
          <a:sy n="76" d="100"/>
        </p:scale>
        <p:origin x="12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2500D4-B423-4E9B-A465-F575BD6FEBED}" type="datetimeFigureOut">
              <a:rPr lang="en-US" smtClean="0"/>
              <a:t>4/7/2015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5559B4-0583-4E2E-806F-DFAC258D63D5}" type="slidenum">
              <a:rPr lang="en-US" smtClean="0"/>
              <a:t>‹#›</a:t>
            </a:fld>
            <a:endParaRPr lang="en-US"/>
          </a:p>
        </p:txBody>
      </p:sp>
    </p:spTree>
    <p:extLst>
      <p:ext uri="{BB962C8B-B14F-4D97-AF65-F5344CB8AC3E}">
        <p14:creationId xmlns:p14="http://schemas.microsoft.com/office/powerpoint/2010/main" val="2308888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5559B4-0583-4E2E-806F-DFAC258D63D5}" type="slidenum">
              <a:rPr lang="en-US" smtClean="0"/>
              <a:t>1</a:t>
            </a:fld>
            <a:endParaRPr lang="en-US"/>
          </a:p>
        </p:txBody>
      </p:sp>
    </p:spTree>
    <p:extLst>
      <p:ext uri="{BB962C8B-B14F-4D97-AF65-F5344CB8AC3E}">
        <p14:creationId xmlns:p14="http://schemas.microsoft.com/office/powerpoint/2010/main" val="522368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2D8092-666F-4B5D-9343-FED6277ACEA8}"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50D83-C17B-479C-9877-4594BF1ECE49}" type="slidenum">
              <a:rPr lang="en-US" smtClean="0"/>
              <a:t>‹#›</a:t>
            </a:fld>
            <a:endParaRPr lang="en-US"/>
          </a:p>
        </p:txBody>
      </p:sp>
    </p:spTree>
    <p:extLst>
      <p:ext uri="{BB962C8B-B14F-4D97-AF65-F5344CB8AC3E}">
        <p14:creationId xmlns:p14="http://schemas.microsoft.com/office/powerpoint/2010/main" val="10361901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D8092-666F-4B5D-9343-FED6277ACEA8}"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50D83-C17B-479C-9877-4594BF1ECE49}" type="slidenum">
              <a:rPr lang="en-US" smtClean="0"/>
              <a:t>‹#›</a:t>
            </a:fld>
            <a:endParaRPr lang="en-US"/>
          </a:p>
        </p:txBody>
      </p:sp>
    </p:spTree>
    <p:extLst>
      <p:ext uri="{BB962C8B-B14F-4D97-AF65-F5344CB8AC3E}">
        <p14:creationId xmlns:p14="http://schemas.microsoft.com/office/powerpoint/2010/main" val="4140543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D8092-666F-4B5D-9343-FED6277ACEA8}"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50D83-C17B-479C-9877-4594BF1ECE49}" type="slidenum">
              <a:rPr lang="en-US" smtClean="0"/>
              <a:t>‹#›</a:t>
            </a:fld>
            <a:endParaRPr lang="en-US"/>
          </a:p>
        </p:txBody>
      </p:sp>
    </p:spTree>
    <p:extLst>
      <p:ext uri="{BB962C8B-B14F-4D97-AF65-F5344CB8AC3E}">
        <p14:creationId xmlns:p14="http://schemas.microsoft.com/office/powerpoint/2010/main" val="24588722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010653" y="1491916"/>
            <a:ext cx="10741793" cy="4610951"/>
          </a:xfrm>
        </p:spPr>
        <p:txBody>
          <a:bodyPr anchor="ct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22D8092-666F-4B5D-9343-FED6277ACEA8}"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50D83-C17B-479C-9877-4594BF1ECE49}" type="slidenum">
              <a:rPr lang="en-US" smtClean="0"/>
              <a:t>‹#›</a:t>
            </a:fld>
            <a:endParaRPr lang="en-US"/>
          </a:p>
        </p:txBody>
      </p:sp>
    </p:spTree>
    <p:extLst>
      <p:ext uri="{BB962C8B-B14F-4D97-AF65-F5344CB8AC3E}">
        <p14:creationId xmlns:p14="http://schemas.microsoft.com/office/powerpoint/2010/main" val="542653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D8092-666F-4B5D-9343-FED6277ACEA8}"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50D83-C17B-479C-9877-4594BF1ECE49}" type="slidenum">
              <a:rPr lang="en-US" smtClean="0"/>
              <a:t>‹#›</a:t>
            </a:fld>
            <a:endParaRPr lang="en-US"/>
          </a:p>
        </p:txBody>
      </p:sp>
    </p:spTree>
    <p:extLst>
      <p:ext uri="{BB962C8B-B14F-4D97-AF65-F5344CB8AC3E}">
        <p14:creationId xmlns:p14="http://schemas.microsoft.com/office/powerpoint/2010/main" val="1210103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2D8092-666F-4B5D-9343-FED6277ACEA8}"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50D83-C17B-479C-9877-4594BF1ECE49}" type="slidenum">
              <a:rPr lang="en-US" smtClean="0"/>
              <a:t>‹#›</a:t>
            </a:fld>
            <a:endParaRPr lang="en-US"/>
          </a:p>
        </p:txBody>
      </p:sp>
    </p:spTree>
    <p:extLst>
      <p:ext uri="{BB962C8B-B14F-4D97-AF65-F5344CB8AC3E}">
        <p14:creationId xmlns:p14="http://schemas.microsoft.com/office/powerpoint/2010/main" val="3612780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2D8092-666F-4B5D-9343-FED6277ACEA8}" type="datetimeFigureOut">
              <a:rPr lang="en-US" smtClean="0"/>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950D83-C17B-479C-9877-4594BF1ECE49}" type="slidenum">
              <a:rPr lang="en-US" smtClean="0"/>
              <a:t>‹#›</a:t>
            </a:fld>
            <a:endParaRPr lang="en-US"/>
          </a:p>
        </p:txBody>
      </p:sp>
    </p:spTree>
    <p:extLst>
      <p:ext uri="{BB962C8B-B14F-4D97-AF65-F5344CB8AC3E}">
        <p14:creationId xmlns:p14="http://schemas.microsoft.com/office/powerpoint/2010/main" val="39199763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2D8092-666F-4B5D-9343-FED6277ACEA8}" type="datetimeFigureOut">
              <a:rPr lang="en-US" smtClean="0"/>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950D83-C17B-479C-9877-4594BF1ECE49}" type="slidenum">
              <a:rPr lang="en-US" smtClean="0"/>
              <a:t>‹#›</a:t>
            </a:fld>
            <a:endParaRPr lang="en-US"/>
          </a:p>
        </p:txBody>
      </p:sp>
    </p:spTree>
    <p:extLst>
      <p:ext uri="{BB962C8B-B14F-4D97-AF65-F5344CB8AC3E}">
        <p14:creationId xmlns:p14="http://schemas.microsoft.com/office/powerpoint/2010/main" val="3023249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D8092-666F-4B5D-9343-FED6277ACEA8}" type="datetimeFigureOut">
              <a:rPr lang="en-US" smtClean="0"/>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950D83-C17B-479C-9877-4594BF1ECE49}" type="slidenum">
              <a:rPr lang="en-US" smtClean="0"/>
              <a:t>‹#›</a:t>
            </a:fld>
            <a:endParaRPr lang="en-US"/>
          </a:p>
        </p:txBody>
      </p:sp>
    </p:spTree>
    <p:extLst>
      <p:ext uri="{BB962C8B-B14F-4D97-AF65-F5344CB8AC3E}">
        <p14:creationId xmlns:p14="http://schemas.microsoft.com/office/powerpoint/2010/main" val="3006101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D8092-666F-4B5D-9343-FED6277ACEA8}"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50D83-C17B-479C-9877-4594BF1ECE49}" type="slidenum">
              <a:rPr lang="en-US" smtClean="0"/>
              <a:t>‹#›</a:t>
            </a:fld>
            <a:endParaRPr lang="en-US"/>
          </a:p>
        </p:txBody>
      </p:sp>
    </p:spTree>
    <p:extLst>
      <p:ext uri="{BB962C8B-B14F-4D97-AF65-F5344CB8AC3E}">
        <p14:creationId xmlns:p14="http://schemas.microsoft.com/office/powerpoint/2010/main" val="2124958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D8092-666F-4B5D-9343-FED6277ACEA8}"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50D83-C17B-479C-9877-4594BF1ECE49}" type="slidenum">
              <a:rPr lang="en-US" smtClean="0"/>
              <a:t>‹#›</a:t>
            </a:fld>
            <a:endParaRPr lang="en-US"/>
          </a:p>
        </p:txBody>
      </p:sp>
    </p:spTree>
    <p:extLst>
      <p:ext uri="{BB962C8B-B14F-4D97-AF65-F5344CB8AC3E}">
        <p14:creationId xmlns:p14="http://schemas.microsoft.com/office/powerpoint/2010/main" val="4242046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73617" y="96251"/>
            <a:ext cx="7478829"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10653" y="1491916"/>
            <a:ext cx="10741793" cy="4639827"/>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2D8092-666F-4B5D-9343-FED6277ACEA8}" type="datetimeFigureOut">
              <a:rPr lang="en-US" smtClean="0"/>
              <a:t>4/7/2015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50D83-C17B-479C-9877-4594BF1ECE49}" type="slidenum">
              <a:rPr lang="en-US" smtClean="0"/>
              <a:t>‹#›</a:t>
            </a:fld>
            <a:endParaRPr lang="en-US"/>
          </a:p>
        </p:txBody>
      </p:sp>
    </p:spTree>
    <p:extLst>
      <p:ext uri="{BB962C8B-B14F-4D97-AF65-F5344CB8AC3E}">
        <p14:creationId xmlns:p14="http://schemas.microsoft.com/office/powerpoint/2010/main" val="4237207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49154" y="1732547"/>
            <a:ext cx="10135402" cy="2926591"/>
          </a:xfrm>
        </p:spPr>
        <p:txBody>
          <a:bodyPr anchor="t">
            <a:normAutofit/>
          </a:bodyPr>
          <a:lstStyle/>
          <a:p>
            <a:r>
              <a:rPr lang="en-US" sz="4900" dirty="0" smtClean="0"/>
              <a:t>Textbook Transformation Grants R1:</a:t>
            </a:r>
            <a:br>
              <a:rPr lang="en-US" sz="4900" dirty="0" smtClean="0"/>
            </a:br>
            <a:r>
              <a:rPr lang="en-US" sz="4900" dirty="0" smtClean="0"/>
              <a:t>Final Report Review</a:t>
            </a:r>
            <a:r>
              <a:rPr lang="en-US" sz="4000" b="1" dirty="0" smtClean="0"/>
              <a:t/>
            </a:r>
            <a:br>
              <a:rPr lang="en-US" sz="4000" b="1" dirty="0" smtClean="0"/>
            </a:br>
            <a:r>
              <a:rPr lang="en-US" sz="2400" b="1" dirty="0" smtClean="0"/>
              <a:t/>
            </a:r>
            <a:br>
              <a:rPr lang="en-US" sz="2400" b="1" dirty="0" smtClean="0"/>
            </a:br>
            <a:r>
              <a:rPr lang="en-US" sz="2400" b="1" dirty="0" smtClean="0"/>
              <a:t>Lauren </a:t>
            </a:r>
            <a:r>
              <a:rPr lang="en-US" sz="2400" b="1" dirty="0" err="1" smtClean="0"/>
              <a:t>Fancher</a:t>
            </a:r>
            <a:r>
              <a:rPr lang="en-US" sz="2400" b="1" dirty="0" smtClean="0"/>
              <a:t>, Director, Affordable Learning Georgia</a:t>
            </a:r>
            <a:br>
              <a:rPr lang="en-US" sz="2400" b="1" dirty="0" smtClean="0"/>
            </a:br>
            <a:r>
              <a:rPr lang="en-US" sz="2400" b="1" dirty="0" smtClean="0"/>
              <a:t>Jeff Gallant, Visiting Program Officer for OER, Affordable Learning Georgia</a:t>
            </a:r>
            <a:endParaRPr lang="en-US" sz="3600" b="1" dirty="0"/>
          </a:p>
        </p:txBody>
      </p:sp>
    </p:spTree>
    <p:extLst>
      <p:ext uri="{BB962C8B-B14F-4D97-AF65-F5344CB8AC3E}">
        <p14:creationId xmlns:p14="http://schemas.microsoft.com/office/powerpoint/2010/main" val="393311005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Sustainability Plan</a:t>
            </a:r>
            <a:endParaRPr lang="en-US" dirty="0"/>
          </a:p>
        </p:txBody>
      </p:sp>
      <p:sp>
        <p:nvSpPr>
          <p:cNvPr id="3" name="Content Placeholder 2"/>
          <p:cNvSpPr>
            <a:spLocks noGrp="1"/>
          </p:cNvSpPr>
          <p:nvPr>
            <p:ph idx="1"/>
          </p:nvPr>
        </p:nvSpPr>
        <p:spPr>
          <a:xfrm>
            <a:off x="1010653" y="1491916"/>
            <a:ext cx="10741793" cy="5052817"/>
          </a:xfrm>
        </p:spPr>
        <p:txBody>
          <a:bodyPr>
            <a:normAutofit/>
          </a:bodyPr>
          <a:lstStyle/>
          <a:p>
            <a:pPr marL="0" lvl="0" indent="0">
              <a:buNone/>
            </a:pPr>
            <a:r>
              <a:rPr lang="en-US" dirty="0"/>
              <a:t>Describe how your project team or department will offer the materials in the course(s) in the future, including the maintenance and updating of course materials. </a:t>
            </a:r>
          </a:p>
          <a:p>
            <a:pPr marL="0" indent="0">
              <a:buNone/>
            </a:pPr>
            <a:endParaRPr lang="en-US" dirty="0"/>
          </a:p>
        </p:txBody>
      </p:sp>
    </p:spTree>
    <p:extLst>
      <p:ext uri="{BB962C8B-B14F-4D97-AF65-F5344CB8AC3E}">
        <p14:creationId xmlns:p14="http://schemas.microsoft.com/office/powerpoint/2010/main" val="505281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Future Plans</a:t>
            </a:r>
            <a:endParaRPr lang="en-US" dirty="0"/>
          </a:p>
        </p:txBody>
      </p:sp>
      <p:sp>
        <p:nvSpPr>
          <p:cNvPr id="3" name="Content Placeholder 2"/>
          <p:cNvSpPr>
            <a:spLocks noGrp="1"/>
          </p:cNvSpPr>
          <p:nvPr>
            <p:ph idx="1"/>
          </p:nvPr>
        </p:nvSpPr>
        <p:spPr/>
        <p:txBody>
          <a:bodyPr/>
          <a:lstStyle/>
          <a:p>
            <a:pPr marL="0" lvl="0" indent="0">
              <a:buNone/>
            </a:pPr>
            <a:r>
              <a:rPr lang="en-US" dirty="0"/>
              <a:t>Describe any impacts or influences this project has had on your thinking about or selection of learning materials in this and other courses that you will teach in the future.</a:t>
            </a:r>
          </a:p>
          <a:p>
            <a:pPr marL="0" lvl="0" indent="0">
              <a:buNone/>
            </a:pPr>
            <a:endParaRPr lang="en-US" dirty="0" smtClean="0"/>
          </a:p>
          <a:p>
            <a:pPr marL="0" lvl="0" indent="0">
              <a:buNone/>
            </a:pPr>
            <a:r>
              <a:rPr lang="en-US" dirty="0" smtClean="0"/>
              <a:t>Describe </a:t>
            </a:r>
            <a:r>
              <a:rPr lang="en-US" dirty="0"/>
              <a:t>any planned or actual papers, presentations, publications, or other professional activities that you expect to produce that reflect your work on this project.</a:t>
            </a:r>
          </a:p>
          <a:p>
            <a:pPr marL="0" indent="0">
              <a:buNone/>
            </a:pPr>
            <a:endParaRPr lang="en-US" dirty="0"/>
          </a:p>
        </p:txBody>
      </p:sp>
    </p:spTree>
    <p:extLst>
      <p:ext uri="{BB962C8B-B14F-4D97-AF65-F5344CB8AC3E}">
        <p14:creationId xmlns:p14="http://schemas.microsoft.com/office/powerpoint/2010/main" val="39716870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Description of Photograph</a:t>
            </a:r>
            <a:endParaRPr lang="en-US" dirty="0"/>
          </a:p>
        </p:txBody>
      </p:sp>
      <p:sp>
        <p:nvSpPr>
          <p:cNvPr id="3" name="Content Placeholder 2"/>
          <p:cNvSpPr>
            <a:spLocks noGrp="1"/>
          </p:cNvSpPr>
          <p:nvPr>
            <p:ph idx="1"/>
          </p:nvPr>
        </p:nvSpPr>
        <p:spPr/>
        <p:txBody>
          <a:bodyPr/>
          <a:lstStyle/>
          <a:p>
            <a:pPr marL="0" lvl="0" indent="0">
              <a:buNone/>
            </a:pPr>
            <a:r>
              <a:rPr lang="en-US" dirty="0"/>
              <a:t>List the names of the people in the separately uploaded photograph and their </a:t>
            </a:r>
            <a:r>
              <a:rPr lang="en-US" dirty="0" smtClean="0"/>
              <a:t>roles, e.g.:  </a:t>
            </a:r>
          </a:p>
          <a:p>
            <a:pPr marL="0" lvl="0" indent="0">
              <a:buNone/>
            </a:pPr>
            <a:r>
              <a:rPr lang="en-US" dirty="0" smtClean="0"/>
              <a:t>(</a:t>
            </a:r>
            <a:r>
              <a:rPr lang="en-US" dirty="0"/>
              <a:t>left-right) Dr. Transformer, team lead and instructor of record; Agent Graphic, instructional designer; Dr. Philomath, subject matter </a:t>
            </a:r>
            <a:r>
              <a:rPr lang="en-US" dirty="0" smtClean="0"/>
              <a:t>expert</a:t>
            </a:r>
            <a:r>
              <a:rPr lang="en-US" dirty="0"/>
              <a:t>; B. Bibliophile, librarian; </a:t>
            </a:r>
            <a:r>
              <a:rPr lang="en-US" dirty="0" smtClean="0"/>
              <a:t>A. Einstein, </a:t>
            </a:r>
            <a:r>
              <a:rPr lang="en-US" dirty="0"/>
              <a:t>Student.</a:t>
            </a:r>
          </a:p>
          <a:p>
            <a:pPr marL="0" indent="0">
              <a:buNone/>
            </a:pPr>
            <a:endParaRPr lang="en-US" dirty="0"/>
          </a:p>
        </p:txBody>
      </p:sp>
    </p:spTree>
    <p:extLst>
      <p:ext uri="{BB962C8B-B14F-4D97-AF65-F5344CB8AC3E}">
        <p14:creationId xmlns:p14="http://schemas.microsoft.com/office/powerpoint/2010/main" val="2406211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to the Report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461" y="1298352"/>
            <a:ext cx="10103539" cy="5324838"/>
          </a:xfrm>
          <a:prstGeom prst="rect">
            <a:avLst/>
          </a:prstGeom>
        </p:spPr>
      </p:pic>
      <p:sp>
        <p:nvSpPr>
          <p:cNvPr id="5" name="Frame 4"/>
          <p:cNvSpPr/>
          <p:nvPr/>
        </p:nvSpPr>
        <p:spPr>
          <a:xfrm>
            <a:off x="2209800" y="4838700"/>
            <a:ext cx="4673600" cy="1854200"/>
          </a:xfrm>
          <a:prstGeom prst="frame">
            <a:avLst>
              <a:gd name="adj1" fmla="val 291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9025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advTm="15000">
        <p15:prstTrans prst="drape"/>
      </p:transition>
    </mc:Choice>
    <mc:Fallback>
      <p:transition spd="slow" advTm="1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to the Report</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24082" b="-2963"/>
          <a:stretch/>
        </p:blipFill>
        <p:spPr>
          <a:xfrm>
            <a:off x="2534783" y="1448386"/>
            <a:ext cx="6919233" cy="5409614"/>
          </a:xfrm>
          <a:prstGeom prst="rect">
            <a:avLst/>
          </a:prstGeom>
        </p:spPr>
      </p:pic>
    </p:spTree>
    <p:extLst>
      <p:ext uri="{BB962C8B-B14F-4D97-AF65-F5344CB8AC3E}">
        <p14:creationId xmlns:p14="http://schemas.microsoft.com/office/powerpoint/2010/main" val="36689682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advTm="15000">
        <p15:prstTrans prst="drape"/>
      </p:transition>
    </mc:Choice>
    <mc:Fallback>
      <p:transition spd="slow" advTm="15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Report Overview</a:t>
            </a:r>
            <a:endParaRPr lang="en-US" dirty="0"/>
          </a:p>
        </p:txBody>
      </p:sp>
      <p:sp>
        <p:nvSpPr>
          <p:cNvPr id="3" name="Content Placeholder 2"/>
          <p:cNvSpPr>
            <a:spLocks noGrp="1"/>
          </p:cNvSpPr>
          <p:nvPr>
            <p:ph idx="1"/>
          </p:nvPr>
        </p:nvSpPr>
        <p:spPr>
          <a:xfrm>
            <a:off x="1010653" y="1491916"/>
            <a:ext cx="10741793" cy="4875017"/>
          </a:xfrm>
        </p:spPr>
        <p:txBody>
          <a:bodyPr>
            <a:normAutofit/>
          </a:bodyPr>
          <a:lstStyle/>
          <a:p>
            <a:pPr marL="0" indent="0">
              <a:buNone/>
            </a:pPr>
            <a:r>
              <a:rPr lang="en-US" dirty="0" smtClean="0"/>
              <a:t>Due Date: June 1, 2015</a:t>
            </a:r>
          </a:p>
          <a:p>
            <a:pPr marL="0" indent="0">
              <a:buNone/>
            </a:pPr>
            <a:r>
              <a:rPr lang="en-US" dirty="0" smtClean="0"/>
              <a:t>Your </a:t>
            </a:r>
            <a:r>
              <a:rPr lang="en-US" dirty="0"/>
              <a:t>final report submission must include </a:t>
            </a:r>
            <a:r>
              <a:rPr lang="en-US" b="1" dirty="0"/>
              <a:t>three</a:t>
            </a:r>
            <a:r>
              <a:rPr lang="en-US" dirty="0"/>
              <a:t> separate component files:</a:t>
            </a:r>
          </a:p>
          <a:p>
            <a:r>
              <a:rPr lang="en-US" dirty="0" smtClean="0"/>
              <a:t>Completed </a:t>
            </a:r>
            <a:r>
              <a:rPr lang="en-US" dirty="0"/>
              <a:t>report form.  </a:t>
            </a:r>
            <a:r>
              <a:rPr lang="en-US" dirty="0" smtClean="0"/>
              <a:t>Complete this form per </a:t>
            </a:r>
            <a:r>
              <a:rPr lang="en-US" dirty="0"/>
              <a:t>inline </a:t>
            </a:r>
            <a:r>
              <a:rPr lang="en-US" dirty="0" smtClean="0"/>
              <a:t>instructions. Italicized </a:t>
            </a:r>
            <a:r>
              <a:rPr lang="en-US" dirty="0"/>
              <a:t>text is provided for your assistance; please delete the italicized text before submitting your report. </a:t>
            </a:r>
          </a:p>
          <a:p>
            <a:r>
              <a:rPr lang="en-US" dirty="0" smtClean="0"/>
              <a:t>Supporting </a:t>
            </a:r>
            <a:r>
              <a:rPr lang="en-US" dirty="0"/>
              <a:t>data on the impact of your Textbook Transformation (survey, analyzed data collected, etc.)</a:t>
            </a:r>
          </a:p>
          <a:p>
            <a:r>
              <a:rPr lang="en-US" dirty="0" smtClean="0"/>
              <a:t>A </a:t>
            </a:r>
            <a:r>
              <a:rPr lang="en-US" dirty="0"/>
              <a:t>photograph of your team and/or your students for use in ALG website and materials</a:t>
            </a:r>
          </a:p>
          <a:p>
            <a:endParaRPr lang="en-US" dirty="0"/>
          </a:p>
        </p:txBody>
      </p:sp>
    </p:spTree>
    <p:extLst>
      <p:ext uri="{BB962C8B-B14F-4D97-AF65-F5344CB8AC3E}">
        <p14:creationId xmlns:p14="http://schemas.microsoft.com/office/powerpoint/2010/main" val="1236047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Project Information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Date:</a:t>
            </a:r>
          </a:p>
          <a:p>
            <a:pPr marL="0" indent="0">
              <a:buNone/>
            </a:pPr>
            <a:r>
              <a:rPr lang="en-US" dirty="0"/>
              <a:t>Grant Number:</a:t>
            </a:r>
          </a:p>
          <a:p>
            <a:pPr marL="0" indent="0">
              <a:buNone/>
            </a:pPr>
            <a:r>
              <a:rPr lang="en-US" dirty="0"/>
              <a:t>Institution Name(s):</a:t>
            </a:r>
          </a:p>
          <a:p>
            <a:pPr marL="0" indent="0">
              <a:buNone/>
            </a:pPr>
            <a:r>
              <a:rPr lang="en-US" dirty="0"/>
              <a:t>Team Members (Name, Title, Department, Institutions if different, and email address for each):</a:t>
            </a:r>
          </a:p>
          <a:p>
            <a:pPr marL="0" indent="0">
              <a:buNone/>
            </a:pPr>
            <a:r>
              <a:rPr lang="en-US" dirty="0"/>
              <a:t>Project Lead:</a:t>
            </a:r>
          </a:p>
          <a:p>
            <a:pPr marL="0" indent="0">
              <a:buNone/>
            </a:pPr>
            <a:r>
              <a:rPr lang="en-US" dirty="0"/>
              <a:t>Course Name(s) and Course Numbers:</a:t>
            </a:r>
          </a:p>
          <a:p>
            <a:pPr marL="0" indent="0">
              <a:buNone/>
            </a:pPr>
            <a:r>
              <a:rPr lang="en-US" dirty="0"/>
              <a:t>Semester Project Began:</a:t>
            </a:r>
          </a:p>
          <a:p>
            <a:pPr marL="0" indent="0">
              <a:buNone/>
            </a:pPr>
            <a:r>
              <a:rPr lang="en-US" dirty="0"/>
              <a:t>Semester of Implementation:</a:t>
            </a:r>
          </a:p>
          <a:p>
            <a:pPr marL="0" indent="0">
              <a:buNone/>
            </a:pPr>
            <a:r>
              <a:rPr lang="en-US" dirty="0"/>
              <a:t>Average Number of Students Per Course Section:</a:t>
            </a:r>
          </a:p>
          <a:p>
            <a:pPr marL="0" indent="0">
              <a:buNone/>
            </a:pPr>
            <a:r>
              <a:rPr lang="en-US" dirty="0"/>
              <a:t>Number of Course Sections Affected by Implementation:</a:t>
            </a:r>
          </a:p>
          <a:p>
            <a:pPr marL="0" indent="0">
              <a:buNone/>
            </a:pPr>
            <a:r>
              <a:rPr lang="en-US" dirty="0"/>
              <a:t>Total Number of Students Affected by Implementation:</a:t>
            </a:r>
          </a:p>
          <a:p>
            <a:pPr marL="0" indent="0">
              <a:buNone/>
            </a:pPr>
            <a:endParaRPr lang="en-US" dirty="0"/>
          </a:p>
        </p:txBody>
      </p:sp>
    </p:spTree>
    <p:extLst>
      <p:ext uri="{BB962C8B-B14F-4D97-AF65-F5344CB8AC3E}">
        <p14:creationId xmlns:p14="http://schemas.microsoft.com/office/powerpoint/2010/main" val="41436143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List of Resources Used in the Textbook Transformation</a:t>
            </a:r>
            <a:endParaRPr lang="en-US" dirty="0"/>
          </a:p>
        </p:txBody>
      </p:sp>
      <p:sp>
        <p:nvSpPr>
          <p:cNvPr id="3" name="Content Placeholder 2"/>
          <p:cNvSpPr>
            <a:spLocks noGrp="1"/>
          </p:cNvSpPr>
          <p:nvPr>
            <p:ph idx="1"/>
          </p:nvPr>
        </p:nvSpPr>
        <p:spPr/>
        <p:txBody>
          <a:bodyPr/>
          <a:lstStyle/>
          <a:p>
            <a:pPr lvl="0"/>
            <a:r>
              <a:rPr lang="en-US" dirty="0" smtClean="0"/>
              <a:t>For each resource, give the title, author, Creative Commons licenses (if appropriate), and freely accessible URL to the material.</a:t>
            </a:r>
          </a:p>
          <a:p>
            <a:pPr lvl="0"/>
            <a:r>
              <a:rPr lang="en-US" dirty="0" smtClean="0"/>
              <a:t>Include all open-access links to all adopted, adapted, and newly created course materials. </a:t>
            </a:r>
          </a:p>
          <a:p>
            <a:pPr marL="0" indent="0">
              <a:buNone/>
            </a:pPr>
            <a:endParaRPr lang="en-US" dirty="0"/>
          </a:p>
        </p:txBody>
      </p:sp>
    </p:spTree>
    <p:extLst>
      <p:ext uri="{BB962C8B-B14F-4D97-AF65-F5344CB8AC3E}">
        <p14:creationId xmlns:p14="http://schemas.microsoft.com/office/powerpoint/2010/main" val="25869621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Narrative</a:t>
            </a:r>
            <a:endParaRPr lang="en-US" dirty="0"/>
          </a:p>
        </p:txBody>
      </p:sp>
      <p:sp>
        <p:nvSpPr>
          <p:cNvPr id="3" name="Content Placeholder 2"/>
          <p:cNvSpPr>
            <a:spLocks noGrp="1"/>
          </p:cNvSpPr>
          <p:nvPr>
            <p:ph idx="1"/>
          </p:nvPr>
        </p:nvSpPr>
        <p:spPr>
          <a:xfrm>
            <a:off x="1010653" y="1491917"/>
            <a:ext cx="10741793" cy="4248484"/>
          </a:xfrm>
        </p:spPr>
        <p:txBody>
          <a:bodyPr/>
          <a:lstStyle/>
          <a:p>
            <a:pPr marL="0" indent="0">
              <a:buNone/>
            </a:pPr>
            <a:r>
              <a:rPr lang="en-US" dirty="0"/>
              <a:t>A.  Describe the key outcomes, whether positive, negative, or interesting, of your project.  Include:</a:t>
            </a:r>
          </a:p>
          <a:p>
            <a:pPr lvl="0"/>
            <a:r>
              <a:rPr lang="en-US" dirty="0"/>
              <a:t>Summary of your transformation experience, including challenges and accomplishments</a:t>
            </a:r>
          </a:p>
          <a:p>
            <a:pPr lvl="0"/>
            <a:r>
              <a:rPr lang="en-US" dirty="0"/>
              <a:t>Transformative impacts on your instruction</a:t>
            </a:r>
          </a:p>
          <a:p>
            <a:pPr lvl="0"/>
            <a:r>
              <a:rPr lang="en-US" dirty="0"/>
              <a:t>Transformative impacts on your students and their performance</a:t>
            </a:r>
          </a:p>
          <a:p>
            <a:pPr marL="0" indent="0">
              <a:buNone/>
            </a:pPr>
            <a:r>
              <a:rPr lang="en-US" dirty="0"/>
              <a:t>B. Describe lessons learned, including any things you would do differently next time.  </a:t>
            </a:r>
          </a:p>
        </p:txBody>
      </p:sp>
    </p:spTree>
    <p:extLst>
      <p:ext uri="{BB962C8B-B14F-4D97-AF65-F5344CB8AC3E}">
        <p14:creationId xmlns:p14="http://schemas.microsoft.com/office/powerpoint/2010/main" val="1872039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Quotes</a:t>
            </a:r>
            <a:endParaRPr lang="en-US" dirty="0"/>
          </a:p>
        </p:txBody>
      </p:sp>
      <p:sp>
        <p:nvSpPr>
          <p:cNvPr id="3" name="Content Placeholder 2"/>
          <p:cNvSpPr>
            <a:spLocks noGrp="1"/>
          </p:cNvSpPr>
          <p:nvPr>
            <p:ph idx="1"/>
          </p:nvPr>
        </p:nvSpPr>
        <p:spPr/>
        <p:txBody>
          <a:bodyPr/>
          <a:lstStyle/>
          <a:p>
            <a:pPr marL="0" lvl="0" indent="0">
              <a:buNone/>
            </a:pPr>
            <a:r>
              <a:rPr lang="en-US" dirty="0"/>
              <a:t>Provide three quotes from students evaluating their experience with the no-cost learning materials.</a:t>
            </a:r>
          </a:p>
          <a:p>
            <a:pPr marL="0" indent="0">
              <a:buNone/>
            </a:pPr>
            <a:endParaRPr lang="en-US" dirty="0"/>
          </a:p>
        </p:txBody>
      </p:sp>
    </p:spTree>
    <p:extLst>
      <p:ext uri="{BB962C8B-B14F-4D97-AF65-F5344CB8AC3E}">
        <p14:creationId xmlns:p14="http://schemas.microsoft.com/office/powerpoint/2010/main" val="258553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Quantitative and </a:t>
            </a:r>
            <a:br>
              <a:rPr lang="en-US" dirty="0" smtClean="0"/>
            </a:br>
            <a:r>
              <a:rPr lang="en-US" dirty="0" smtClean="0"/>
              <a:t>Qualitative Measures</a:t>
            </a:r>
            <a:endParaRPr lang="en-US" dirty="0"/>
          </a:p>
        </p:txBody>
      </p:sp>
      <p:sp>
        <p:nvSpPr>
          <p:cNvPr id="3" name="Content Placeholder 2"/>
          <p:cNvSpPr>
            <a:spLocks noGrp="1"/>
          </p:cNvSpPr>
          <p:nvPr>
            <p:ph idx="1"/>
          </p:nvPr>
        </p:nvSpPr>
        <p:spPr>
          <a:xfrm>
            <a:off x="1010653" y="1491916"/>
            <a:ext cx="10741793" cy="5052817"/>
          </a:xfrm>
        </p:spPr>
        <p:txBody>
          <a:bodyPr>
            <a:normAutofit fontScale="85000" lnSpcReduction="20000"/>
          </a:bodyPr>
          <a:lstStyle/>
          <a:p>
            <a:pPr marL="0" lvl="0" indent="0">
              <a:buNone/>
            </a:pPr>
            <a:r>
              <a:rPr lang="en-US" dirty="0"/>
              <a:t>In this section, summarize the supporting impact data that you are submitting, including all quantitative and qualitative measures of impact on student success and experience. Include all measures as described in your proposal, along with any measures developed after the proposal submission. Include measures such as:</a:t>
            </a:r>
            <a:endParaRPr lang="en-US" sz="2400" dirty="0"/>
          </a:p>
          <a:p>
            <a:r>
              <a:rPr lang="en-US" dirty="0"/>
              <a:t>Drop, fail, withdraw (DFW) delta rates</a:t>
            </a:r>
          </a:p>
          <a:p>
            <a:r>
              <a:rPr lang="en-US" dirty="0"/>
              <a:t>Course retention and completion rates</a:t>
            </a:r>
          </a:p>
          <a:p>
            <a:r>
              <a:rPr lang="en-US" dirty="0"/>
              <a:t>Average GPA</a:t>
            </a:r>
          </a:p>
          <a:p>
            <a:r>
              <a:rPr lang="en-US" dirty="0"/>
              <a:t>Pre-and post-transformation DFW comparison</a:t>
            </a:r>
          </a:p>
          <a:p>
            <a:r>
              <a:rPr lang="en-US" dirty="0"/>
              <a:t>Student success in learning objectives</a:t>
            </a:r>
          </a:p>
          <a:p>
            <a:r>
              <a:rPr lang="en-US" dirty="0"/>
              <a:t>Surveys, interviews, and other qualitative measures</a:t>
            </a:r>
          </a:p>
          <a:p>
            <a:pPr marL="0" lvl="0" indent="0">
              <a:buNone/>
            </a:pPr>
            <a:endParaRPr lang="en-US" dirty="0" smtClean="0"/>
          </a:p>
          <a:p>
            <a:pPr marL="0" lvl="0" indent="0">
              <a:buNone/>
            </a:pPr>
            <a:r>
              <a:rPr lang="en-US" dirty="0" smtClean="0"/>
              <a:t>When </a:t>
            </a:r>
            <a:r>
              <a:rPr lang="en-US" dirty="0"/>
              <a:t>submitting your final report, as noted above, you will also need to provide the separate file of supporting data on the impact of your Textbook Transformation (surveys, analyzed data collected, etc.)</a:t>
            </a:r>
            <a:endParaRPr lang="en-US" sz="2400" dirty="0"/>
          </a:p>
          <a:p>
            <a:pPr marL="0" indent="0">
              <a:buNone/>
            </a:pPr>
            <a:endParaRPr lang="en-US" dirty="0"/>
          </a:p>
        </p:txBody>
      </p:sp>
    </p:spTree>
    <p:extLst>
      <p:ext uri="{BB962C8B-B14F-4D97-AF65-F5344CB8AC3E}">
        <p14:creationId xmlns:p14="http://schemas.microsoft.com/office/powerpoint/2010/main" val="31857215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advTm="15000">
        <p15:prstTrans prst="drape"/>
      </p:transition>
    </mc:Choice>
    <mc:Fallback xmlns="">
      <p:transition spd="slow" advTm="15000">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BE514352F014143A8A6B8DB3E405CD3" ma:contentTypeVersion="0" ma:contentTypeDescription="Create a new document." ma:contentTypeScope="" ma:versionID="70546f6757bfe83d5f55c3fba5091e1c">
  <xsd:schema xmlns:xsd="http://www.w3.org/2001/XMLSchema" xmlns:xs="http://www.w3.org/2001/XMLSchema" xmlns:p="http://schemas.microsoft.com/office/2006/metadata/properties" targetNamespace="http://schemas.microsoft.com/office/2006/metadata/properties" ma:root="true" ma:fieldsID="26e82fe23a177e46fa4c32deaeb4256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70CEAA-C61F-4822-91C1-2D270381A7C2}">
  <ds:schemaRefs>
    <ds:schemaRef ds:uri="http://schemas.microsoft.com/sharepoint/v3/contenttype/forms"/>
  </ds:schemaRefs>
</ds:datastoreItem>
</file>

<file path=customXml/itemProps2.xml><?xml version="1.0" encoding="utf-8"?>
<ds:datastoreItem xmlns:ds="http://schemas.openxmlformats.org/officeDocument/2006/customXml" ds:itemID="{5323724D-3FF0-412F-B965-25308380B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0FA22D6-A837-4E33-AA0F-251A812EA540}">
  <ds:schemaRefs>
    <ds:schemaRef ds:uri="http://purl.org/dc/terms/"/>
    <ds:schemaRef ds:uri="http://schemas.microsoft.com/office/infopath/2007/PartnerControls"/>
    <ds:schemaRef ds:uri="http://purl.org/dc/elements/1.1/"/>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485</TotalTime>
  <Words>589</Words>
  <Application>Microsoft Office PowerPoint</Application>
  <PresentationFormat>Widescreen</PresentationFormat>
  <Paragraphs>52</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Textbook Transformation Grants R1: Final Report Review  Lauren Fancher, Director, Affordable Learning Georgia Jeff Gallant, Visiting Program Officer for OER, Affordable Learning Georgia</vt:lpstr>
      <vt:lpstr>How to Get to the Report</vt:lpstr>
      <vt:lpstr>How to Get to the Report</vt:lpstr>
      <vt:lpstr>Final Report Overview</vt:lpstr>
      <vt:lpstr>Basic Project Information </vt:lpstr>
      <vt:lpstr>1. List of Resources Used in the Textbook Transformation</vt:lpstr>
      <vt:lpstr>2. Narrative</vt:lpstr>
      <vt:lpstr>3. Quotes</vt:lpstr>
      <vt:lpstr>4. Quantitative and  Qualitative Measures</vt:lpstr>
      <vt:lpstr>5. Sustainability Plan</vt:lpstr>
      <vt:lpstr>6. Future Plans</vt:lpstr>
      <vt:lpstr>7. Description of Photograph</vt:lpstr>
    </vt:vector>
  </TitlesOfParts>
  <Company>Valdosta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Round 1 Grantees Check-In Meeting</dc:title>
  <dc:creator>Jeff Gallant</dc:creator>
  <cp:lastModifiedBy>Jeff Gallant</cp:lastModifiedBy>
  <cp:revision>61</cp:revision>
  <dcterms:created xsi:type="dcterms:W3CDTF">2014-12-03T20:49:36Z</dcterms:created>
  <dcterms:modified xsi:type="dcterms:W3CDTF">2015-04-07T19:35:33Z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0x0101008BE514352F014143A8A6B8DB3E405CD3</vt:lpwstr>
  </property>
</Properties>
</file>