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custDataLst>
    <p:tags r:id="rId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8" d="100"/>
          <a:sy n="68" d="100"/>
        </p:scale>
        <p:origin x="8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4/8/2016</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4/8/2016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4/8/2016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4/8/2016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4/8/2016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4/8/2016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4/8/2016</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fcc.gov/public-safety-and-homeland-security/policy-and-licensing-division/alerting/general/state-eas-plan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This is a test</a:t>
            </a:r>
            <a:endParaRPr lang="en-US" dirty="0"/>
          </a:p>
        </p:txBody>
      </p:sp>
      <p:sp>
        <p:nvSpPr>
          <p:cNvPr id="3" name="Subtitle 2"/>
          <p:cNvSpPr>
            <a:spLocks noGrp="1"/>
          </p:cNvSpPr>
          <p:nvPr>
            <p:ph type="subTitle" idx="1"/>
          </p:nvPr>
        </p:nvSpPr>
        <p:spPr/>
        <p:txBody>
          <a:bodyPr/>
          <a:lstStyle/>
          <a:p>
            <a:r>
              <a:rPr lang="en-US" dirty="0" smtClean="0"/>
              <a:t>Of the emergency broadcast system…this is only a test</a:t>
            </a:r>
            <a:endParaRPr lang="en-US" dirty="0"/>
          </a:p>
        </p:txBody>
      </p:sp>
    </p:spTree>
    <p:extLst>
      <p:ext uri="{BB962C8B-B14F-4D97-AF65-F5344CB8AC3E}">
        <p14:creationId xmlns:p14="http://schemas.microsoft.com/office/powerpoint/2010/main" val="3042945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in charge of the EAS?</a:t>
            </a:r>
            <a:endParaRPr lang="en-US" dirty="0"/>
          </a:p>
        </p:txBody>
      </p:sp>
      <p:pic>
        <p:nvPicPr>
          <p:cNvPr id="4" name="Content Placeholder 3"/>
          <p:cNvPicPr>
            <a:picLocks noGrp="1" noChangeAspect="1"/>
          </p:cNvPicPr>
          <p:nvPr>
            <p:ph sz="quarter" idx="13"/>
          </p:nvPr>
        </p:nvPicPr>
        <p:blipFill>
          <a:blip r:embed="rId2"/>
          <a:stretch>
            <a:fillRect/>
          </a:stretch>
        </p:blipFill>
        <p:spPr>
          <a:xfrm>
            <a:off x="685801" y="2722107"/>
            <a:ext cx="10424239" cy="2263549"/>
          </a:xfrm>
          <a:prstGeom prst="rect">
            <a:avLst/>
          </a:prstGeom>
        </p:spPr>
      </p:pic>
    </p:spTree>
    <p:extLst>
      <p:ext uri="{BB962C8B-B14F-4D97-AF65-F5344CB8AC3E}">
        <p14:creationId xmlns:p14="http://schemas.microsoft.com/office/powerpoint/2010/main" val="1774589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EAC do?</a:t>
            </a:r>
            <a:endParaRPr lang="en-US" dirty="0"/>
          </a:p>
        </p:txBody>
      </p:sp>
      <p:sp>
        <p:nvSpPr>
          <p:cNvPr id="3" name="Content Placeholder 2"/>
          <p:cNvSpPr>
            <a:spLocks noGrp="1"/>
          </p:cNvSpPr>
          <p:nvPr>
            <p:ph sz="quarter" idx="13"/>
          </p:nvPr>
        </p:nvSpPr>
        <p:spPr>
          <a:xfrm>
            <a:off x="685800" y="2063396"/>
            <a:ext cx="10394707" cy="3553633"/>
          </a:xfrm>
        </p:spPr>
        <p:txBody>
          <a:bodyPr>
            <a:normAutofit/>
          </a:bodyPr>
          <a:lstStyle/>
          <a:p>
            <a:r>
              <a:rPr lang="en-US" cap="none" dirty="0">
                <a:latin typeface="Magneto" panose="04030805050802020D02" pitchFamily="82" charset="0"/>
              </a:rPr>
              <a:t>The Emergency Alert System (EAS) is a national public warning system that requires broadcasters, cable television systems, wireless cable systems, satellite digital audio radio service (SDARS) providers, and direct broadcast satellite (DBS) providers to provide the communications capability to the President to address the American public during a national emergency. The system also may be used by state and local authorities to deliver important emergency information, such as AMBER alerts and weather information targeted to specific areas.</a:t>
            </a:r>
          </a:p>
        </p:txBody>
      </p:sp>
    </p:spTree>
    <p:extLst>
      <p:ext uri="{BB962C8B-B14F-4D97-AF65-F5344CB8AC3E}">
        <p14:creationId xmlns:p14="http://schemas.microsoft.com/office/powerpoint/2010/main" val="1469033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my local </a:t>
            </a:r>
            <a:r>
              <a:rPr lang="en-US" dirty="0" err="1" smtClean="0"/>
              <a:t>eas</a:t>
            </a:r>
            <a:r>
              <a:rPr lang="en-US" smtClean="0"/>
              <a:t> office?</a:t>
            </a:r>
            <a:endParaRPr lang="en-US" dirty="0"/>
          </a:p>
        </p:txBody>
      </p:sp>
      <p:sp>
        <p:nvSpPr>
          <p:cNvPr id="3" name="Content Placeholder 2"/>
          <p:cNvSpPr>
            <a:spLocks noGrp="1"/>
          </p:cNvSpPr>
          <p:nvPr>
            <p:ph sz="quarter" idx="13"/>
          </p:nvPr>
        </p:nvSpPr>
        <p:spPr/>
        <p:txBody>
          <a:bodyPr/>
          <a:lstStyle/>
          <a:p>
            <a:r>
              <a:rPr lang="en-US" dirty="0">
                <a:solidFill>
                  <a:schemeClr val="accent4">
                    <a:lumMod val="40000"/>
                    <a:lumOff val="60000"/>
                  </a:schemeClr>
                </a:solidFill>
                <a:hlinkClick r:id="rId2"/>
              </a:rPr>
              <a:t>https://</a:t>
            </a:r>
            <a:r>
              <a:rPr lang="en-US" dirty="0" smtClean="0">
                <a:solidFill>
                  <a:schemeClr val="accent4">
                    <a:lumMod val="40000"/>
                    <a:lumOff val="60000"/>
                  </a:schemeClr>
                </a:solidFill>
                <a:hlinkClick r:id="rId2"/>
              </a:rPr>
              <a:t>www.fcc.gov/public-safety-and-homeland-security/policy-and-licensing-division/alerting/general/state-eas-plans</a:t>
            </a:r>
            <a:r>
              <a:rPr lang="en-US" dirty="0" smtClean="0">
                <a:solidFill>
                  <a:schemeClr val="accent4">
                    <a:lumMod val="40000"/>
                    <a:lumOff val="60000"/>
                  </a:schemeClr>
                </a:solidFill>
              </a:rPr>
              <a:t> </a:t>
            </a:r>
            <a:endParaRPr lang="en-US" dirty="0">
              <a:solidFill>
                <a:schemeClr val="accent4">
                  <a:lumMod val="40000"/>
                  <a:lumOff val="60000"/>
                </a:schemeClr>
              </a:solidFill>
            </a:endParaRPr>
          </a:p>
        </p:txBody>
      </p:sp>
    </p:spTree>
    <p:extLst>
      <p:ext uri="{BB962C8B-B14F-4D97-AF65-F5344CB8AC3E}">
        <p14:creationId xmlns:p14="http://schemas.microsoft.com/office/powerpoint/2010/main" val="3488848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kern="200" spc="-300" dirty="0" smtClean="0"/>
              <a:t>When was the emergency broadcast system activated?</a:t>
            </a:r>
            <a:endParaRPr lang="en-US" kern="200" spc="-300" dirty="0"/>
          </a:p>
        </p:txBody>
      </p:sp>
      <p:pic>
        <p:nvPicPr>
          <p:cNvPr id="4" name="Content Placeholder 3"/>
          <p:cNvPicPr>
            <a:picLocks noGrp="1" noChangeAspect="1"/>
          </p:cNvPicPr>
          <p:nvPr>
            <p:ph sz="quarter" idx="13"/>
          </p:nvPr>
        </p:nvPicPr>
        <p:blipFill>
          <a:blip r:embed="rId2"/>
          <a:stretch>
            <a:fillRect/>
          </a:stretch>
        </p:blipFill>
        <p:spPr>
          <a:xfrm>
            <a:off x="2387600" y="3200400"/>
            <a:ext cx="6991350" cy="1038225"/>
          </a:xfrm>
          <a:prstGeom prst="rect">
            <a:avLst/>
          </a:prstGeom>
        </p:spPr>
      </p:pic>
    </p:spTree>
    <p:extLst>
      <p:ext uri="{BB962C8B-B14F-4D97-AF65-F5344CB8AC3E}">
        <p14:creationId xmlns:p14="http://schemas.microsoft.com/office/powerpoint/2010/main" val="2080599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there fees for </a:t>
            </a:r>
            <a:r>
              <a:rPr lang="en-US" dirty="0" err="1" smtClean="0"/>
              <a:t>eas</a:t>
            </a:r>
            <a:r>
              <a:rPr lang="en-US" dirty="0" smtClean="0"/>
              <a:t>?</a:t>
            </a:r>
            <a:endParaRPr lang="en-US" dirty="0"/>
          </a:p>
        </p:txBody>
      </p:sp>
      <p:sp>
        <p:nvSpPr>
          <p:cNvPr id="3" name="Content Placeholder 2"/>
          <p:cNvSpPr>
            <a:spLocks noGrp="1"/>
          </p:cNvSpPr>
          <p:nvPr>
            <p:ph sz="quarter" idx="13"/>
          </p:nvPr>
        </p:nvSpPr>
        <p:spPr>
          <a:xfrm>
            <a:off x="687976" y="1693282"/>
            <a:ext cx="10394707" cy="2443289"/>
          </a:xfrm>
        </p:spPr>
        <p:txBody>
          <a:bodyPr>
            <a:normAutofit/>
          </a:bodyPr>
          <a:lstStyle/>
          <a:p>
            <a:r>
              <a:rPr lang="en-US" sz="1400" cap="none" dirty="0"/>
              <a:t>Each year, as part of the passage of the federal budget, Congress establishes an amount that the FCC must collect in regulatory fees. This year that amount is $335.8 million. Based upon 47 U.S.C. §159, the FCC is obligated to collect this amount from every organization that benefits in any way from the FCC's enforcement, policy and rulemaking, user information, and international activities.</a:t>
            </a:r>
          </a:p>
          <a:p>
            <a:r>
              <a:rPr lang="en-US" sz="1400" cap="none" dirty="0"/>
              <a:t>The regulatory fee section of the law does not specifically exempt any group from paying this fee; although, it does allow the Commission to waive, reduce, or defer payment of a fee "for good cause shown, where such action would promote the public interest." The FCC has interpreted this to mean that regulatory fees will not be applied to state and local governments, amateur radio operator licensees (other than amateur vanity call signs), and non-profit organizations. The FCC also allows companies in precarious financial situations or bankruptcy to petition for a case-by-case decision on a waiver or reduction of the regulatory fee.</a:t>
            </a:r>
          </a:p>
        </p:txBody>
      </p:sp>
      <p:graphicFrame>
        <p:nvGraphicFramePr>
          <p:cNvPr id="4" name="Table 3"/>
          <p:cNvGraphicFramePr>
            <a:graphicFrameLocks noGrp="1"/>
          </p:cNvGraphicFramePr>
          <p:nvPr>
            <p:extLst>
              <p:ext uri="{D42A27DB-BD31-4B8C-83A1-F6EECF244321}">
                <p14:modId xmlns:p14="http://schemas.microsoft.com/office/powerpoint/2010/main" val="4045213192"/>
              </p:ext>
            </p:extLst>
          </p:nvPr>
        </p:nvGraphicFramePr>
        <p:xfrm>
          <a:off x="5251207" y="4077607"/>
          <a:ext cx="5829300" cy="1177925"/>
        </p:xfrm>
        <a:graphic>
          <a:graphicData uri="http://schemas.openxmlformats.org/drawingml/2006/table">
            <a:tbl>
              <a:tblPr>
                <a:tableStyleId>{5C22544A-7EE6-4342-B048-85BDC9FD1C3A}</a:tableStyleId>
              </a:tblPr>
              <a:tblGrid>
                <a:gridCol w="2514600"/>
                <a:gridCol w="1714500"/>
                <a:gridCol w="1600200"/>
              </a:tblGrid>
              <a:tr h="405765">
                <a:tc>
                  <a:txBody>
                    <a:bodyPr/>
                    <a:lstStyle/>
                    <a:p>
                      <a:pPr marL="0" marR="0">
                        <a:spcBef>
                          <a:spcPts val="0"/>
                        </a:spcBef>
                        <a:spcAft>
                          <a:spcPts val="270"/>
                        </a:spcAft>
                        <a:tabLst>
                          <a:tab pos="-457200" algn="l"/>
                        </a:tabLst>
                      </a:pPr>
                      <a:r>
                        <a:rPr lang="en-US" sz="1100" dirty="0">
                          <a:effectLst/>
                        </a:rPr>
                        <a:t> </a:t>
                      </a:r>
                      <a:endParaRPr lang="en-US" sz="1000" dirty="0">
                        <a:effectLst/>
                        <a:latin typeface="Times Roman"/>
                        <a:ea typeface="Times New Roman" panose="02020603050405020304" pitchFamily="18" charset="0"/>
                        <a:cs typeface="Times New Roman" panose="02020603050405020304" pitchFamily="18" charset="0"/>
                      </a:endParaRPr>
                    </a:p>
                  </a:txBody>
                  <a:tcPr marL="76200" marR="76200" marT="0" marB="0"/>
                </a:tc>
                <a:tc>
                  <a:txBody>
                    <a:bodyPr/>
                    <a:lstStyle/>
                    <a:p>
                      <a:pPr marL="0" marR="0" algn="ctr">
                        <a:spcBef>
                          <a:spcPts val="450"/>
                        </a:spcBef>
                        <a:spcAft>
                          <a:spcPts val="0"/>
                        </a:spcAft>
                        <a:tabLst>
                          <a:tab pos="-457200" algn="l"/>
                        </a:tabLst>
                      </a:pPr>
                      <a:r>
                        <a:rPr lang="en-US" sz="1100">
                          <a:effectLst/>
                        </a:rPr>
                        <a:t>REGULATORY FEE PAYMENT</a:t>
                      </a:r>
                      <a:endParaRPr lang="en-US" sz="1000">
                        <a:effectLst/>
                        <a:latin typeface="Times Roman"/>
                        <a:ea typeface="Times New Roman" panose="02020603050405020304" pitchFamily="18" charset="0"/>
                        <a:cs typeface="Times New Roman" panose="02020603050405020304" pitchFamily="18" charset="0"/>
                      </a:endParaRPr>
                    </a:p>
                  </a:txBody>
                  <a:tcPr marL="76200" marR="76200" marT="0" marB="0"/>
                </a:tc>
                <a:tc>
                  <a:txBody>
                    <a:bodyPr/>
                    <a:lstStyle/>
                    <a:p>
                      <a:pPr marL="0" marR="0" algn="ctr">
                        <a:spcBef>
                          <a:spcPts val="0"/>
                        </a:spcBef>
                        <a:spcAft>
                          <a:spcPts val="270"/>
                        </a:spcAft>
                        <a:tabLst>
                          <a:tab pos="-457200" algn="l"/>
                        </a:tabLst>
                      </a:pPr>
                      <a:r>
                        <a:rPr lang="en-US" sz="1100">
                          <a:effectLst/>
                        </a:rPr>
                        <a:t>PAYMENT TYPE CODE</a:t>
                      </a:r>
                      <a:endParaRPr lang="en-US" sz="1000">
                        <a:effectLst/>
                        <a:latin typeface="Times Roman"/>
                        <a:ea typeface="Times New Roman" panose="02020603050405020304" pitchFamily="18" charset="0"/>
                        <a:cs typeface="Times New Roman" panose="02020603050405020304" pitchFamily="18" charset="0"/>
                      </a:endParaRPr>
                    </a:p>
                  </a:txBody>
                  <a:tcPr marL="76200" marR="76200" marT="0" marB="0" anchor="ctr"/>
                </a:tc>
              </a:tr>
              <a:tr h="0">
                <a:tc>
                  <a:txBody>
                    <a:bodyPr/>
                    <a:lstStyle/>
                    <a:p>
                      <a:pPr marL="0" marR="0">
                        <a:spcBef>
                          <a:spcPts val="450"/>
                        </a:spcBef>
                        <a:spcAft>
                          <a:spcPts val="270"/>
                        </a:spcAft>
                        <a:tabLst>
                          <a:tab pos="-457200" algn="l"/>
                        </a:tabLst>
                      </a:pPr>
                      <a:r>
                        <a:rPr lang="en-US" sz="1100" dirty="0">
                          <a:effectLst/>
                        </a:rPr>
                        <a:t>Cable System Subscriber Fee, Including</a:t>
                      </a:r>
                      <a:endParaRPr lang="en-US" sz="1000" dirty="0">
                        <a:effectLst/>
                      </a:endParaRPr>
                    </a:p>
                    <a:p>
                      <a:pPr marL="0" marR="0">
                        <a:spcBef>
                          <a:spcPts val="450"/>
                        </a:spcBef>
                        <a:spcAft>
                          <a:spcPts val="270"/>
                        </a:spcAft>
                        <a:tabLst>
                          <a:tab pos="-457200" algn="l"/>
                        </a:tabLst>
                      </a:pPr>
                      <a:r>
                        <a:rPr lang="en-US" sz="1100" dirty="0">
                          <a:effectLst/>
                        </a:rPr>
                        <a:t>IPTV Subscribers</a:t>
                      </a:r>
                      <a:endParaRPr lang="en-US" sz="1000" dirty="0">
                        <a:effectLst/>
                        <a:latin typeface="Times Roman"/>
                        <a:ea typeface="Times New Roman" panose="02020603050405020304" pitchFamily="18" charset="0"/>
                        <a:cs typeface="Times New Roman" panose="02020603050405020304" pitchFamily="18" charset="0"/>
                      </a:endParaRPr>
                    </a:p>
                  </a:txBody>
                  <a:tcPr marL="76200" marR="76200" marT="0" marB="0"/>
                </a:tc>
                <a:tc>
                  <a:txBody>
                    <a:bodyPr/>
                    <a:lstStyle/>
                    <a:p>
                      <a:pPr marL="0" marR="0">
                        <a:spcBef>
                          <a:spcPts val="450"/>
                        </a:spcBef>
                        <a:spcAft>
                          <a:spcPts val="270"/>
                        </a:spcAft>
                        <a:tabLst>
                          <a:tab pos="-457200" algn="l"/>
                        </a:tabLst>
                      </a:pPr>
                      <a:r>
                        <a:rPr lang="en-US" sz="1100">
                          <a:effectLst/>
                        </a:rPr>
                        <a:t>$0.96 per subscriber</a:t>
                      </a:r>
                      <a:endParaRPr lang="en-US" sz="1000">
                        <a:effectLst/>
                        <a:latin typeface="Times Roman"/>
                        <a:ea typeface="Times New Roman" panose="02020603050405020304" pitchFamily="18" charset="0"/>
                        <a:cs typeface="Times New Roman" panose="02020603050405020304" pitchFamily="18" charset="0"/>
                      </a:endParaRPr>
                    </a:p>
                  </a:txBody>
                  <a:tcPr marL="76200" marR="76200" marT="0" marB="0"/>
                </a:tc>
                <a:tc>
                  <a:txBody>
                    <a:bodyPr/>
                    <a:lstStyle/>
                    <a:p>
                      <a:pPr marL="0" marR="0" algn="ctr">
                        <a:spcBef>
                          <a:spcPts val="450"/>
                        </a:spcBef>
                        <a:spcAft>
                          <a:spcPts val="270"/>
                        </a:spcAft>
                        <a:tabLst>
                          <a:tab pos="832485" algn="ctr"/>
                        </a:tabLst>
                      </a:pPr>
                      <a:r>
                        <a:rPr lang="en-US" sz="1100">
                          <a:effectLst/>
                        </a:rPr>
                        <a:t>1571</a:t>
                      </a:r>
                      <a:endParaRPr lang="en-US" sz="1000">
                        <a:effectLst/>
                        <a:latin typeface="Times Roman"/>
                        <a:ea typeface="Times New Roman" panose="02020603050405020304" pitchFamily="18" charset="0"/>
                        <a:cs typeface="Times New Roman" panose="02020603050405020304" pitchFamily="18" charset="0"/>
                      </a:endParaRPr>
                    </a:p>
                  </a:txBody>
                  <a:tcPr marL="76200" marR="76200" marT="0" marB="0"/>
                </a:tc>
              </a:tr>
              <a:tr h="0">
                <a:tc>
                  <a:txBody>
                    <a:bodyPr/>
                    <a:lstStyle/>
                    <a:p>
                      <a:pPr marL="0" marR="0">
                        <a:spcBef>
                          <a:spcPts val="450"/>
                        </a:spcBef>
                        <a:spcAft>
                          <a:spcPts val="270"/>
                        </a:spcAft>
                        <a:tabLst>
                          <a:tab pos="-457200" algn="l"/>
                        </a:tabLst>
                      </a:pPr>
                      <a:r>
                        <a:rPr lang="en-US" sz="1100">
                          <a:effectLst/>
                        </a:rPr>
                        <a:t>CARS License</a:t>
                      </a:r>
                      <a:endParaRPr lang="en-US" sz="1000">
                        <a:effectLst/>
                        <a:latin typeface="Times Roman"/>
                        <a:ea typeface="Times New Roman" panose="02020603050405020304" pitchFamily="18" charset="0"/>
                        <a:cs typeface="Times New Roman" panose="02020603050405020304" pitchFamily="18" charset="0"/>
                      </a:endParaRPr>
                    </a:p>
                  </a:txBody>
                  <a:tcPr marL="76200" marR="76200" marT="0" marB="0"/>
                </a:tc>
                <a:tc>
                  <a:txBody>
                    <a:bodyPr/>
                    <a:lstStyle/>
                    <a:p>
                      <a:pPr marL="0" marR="0">
                        <a:spcBef>
                          <a:spcPts val="450"/>
                        </a:spcBef>
                        <a:spcAft>
                          <a:spcPts val="270"/>
                        </a:spcAft>
                        <a:tabLst>
                          <a:tab pos="-457200" algn="l"/>
                        </a:tabLst>
                      </a:pPr>
                      <a:r>
                        <a:rPr lang="en-US" sz="1100">
                          <a:effectLst/>
                        </a:rPr>
                        <a:t>$660 per license</a:t>
                      </a:r>
                      <a:endParaRPr lang="en-US" sz="1000">
                        <a:effectLst/>
                        <a:latin typeface="Times Roman"/>
                        <a:ea typeface="Times New Roman" panose="02020603050405020304" pitchFamily="18" charset="0"/>
                        <a:cs typeface="Times New Roman" panose="02020603050405020304" pitchFamily="18" charset="0"/>
                      </a:endParaRPr>
                    </a:p>
                  </a:txBody>
                  <a:tcPr marL="76200" marR="76200" marT="0" marB="0"/>
                </a:tc>
                <a:tc>
                  <a:txBody>
                    <a:bodyPr/>
                    <a:lstStyle/>
                    <a:p>
                      <a:pPr marL="0" marR="0" algn="ctr">
                        <a:spcBef>
                          <a:spcPts val="450"/>
                        </a:spcBef>
                        <a:spcAft>
                          <a:spcPts val="270"/>
                        </a:spcAft>
                        <a:tabLst>
                          <a:tab pos="832485" algn="ctr"/>
                        </a:tabLst>
                      </a:pPr>
                      <a:r>
                        <a:rPr lang="en-US" sz="1100">
                          <a:effectLst/>
                        </a:rPr>
                        <a:t>1570</a:t>
                      </a:r>
                      <a:endParaRPr lang="en-US" sz="1000">
                        <a:effectLst/>
                        <a:latin typeface="Times Roman"/>
                        <a:ea typeface="Times New Roman" panose="02020603050405020304" pitchFamily="18" charset="0"/>
                        <a:cs typeface="Times New Roman" panose="02020603050405020304" pitchFamily="18" charset="0"/>
                      </a:endParaRPr>
                    </a:p>
                  </a:txBody>
                  <a:tcPr marL="76200" marR="76200" marT="0" marB="0"/>
                </a:tc>
              </a:tr>
              <a:tr h="0">
                <a:tc>
                  <a:txBody>
                    <a:bodyPr/>
                    <a:lstStyle/>
                    <a:p>
                      <a:pPr marL="0" marR="0">
                        <a:spcBef>
                          <a:spcPts val="450"/>
                        </a:spcBef>
                        <a:spcAft>
                          <a:spcPts val="270"/>
                        </a:spcAft>
                        <a:tabLst>
                          <a:tab pos="-457200" algn="l"/>
                        </a:tabLst>
                      </a:pPr>
                      <a:r>
                        <a:rPr lang="en-US" sz="1100">
                          <a:effectLst/>
                        </a:rPr>
                        <a:t>Direct Broadcast Satellite (DBS)</a:t>
                      </a:r>
                      <a:endParaRPr lang="en-US" sz="1000">
                        <a:effectLst/>
                        <a:latin typeface="Times Roman"/>
                        <a:ea typeface="Times New Roman" panose="02020603050405020304" pitchFamily="18" charset="0"/>
                        <a:cs typeface="Times New Roman" panose="02020603050405020304" pitchFamily="18" charset="0"/>
                      </a:endParaRPr>
                    </a:p>
                  </a:txBody>
                  <a:tcPr marL="76200" marR="76200" marT="0" marB="0"/>
                </a:tc>
                <a:tc>
                  <a:txBody>
                    <a:bodyPr/>
                    <a:lstStyle/>
                    <a:p>
                      <a:pPr marL="0" marR="0">
                        <a:spcBef>
                          <a:spcPts val="450"/>
                        </a:spcBef>
                        <a:spcAft>
                          <a:spcPts val="270"/>
                        </a:spcAft>
                        <a:tabLst>
                          <a:tab pos="-457200" algn="l"/>
                        </a:tabLst>
                      </a:pPr>
                      <a:r>
                        <a:rPr lang="en-US" sz="1100">
                          <a:effectLst/>
                        </a:rPr>
                        <a:t>$0.12 per subscriber</a:t>
                      </a:r>
                      <a:endParaRPr lang="en-US" sz="1000">
                        <a:effectLst/>
                        <a:latin typeface="Times Roman"/>
                        <a:ea typeface="Times New Roman" panose="02020603050405020304" pitchFamily="18" charset="0"/>
                        <a:cs typeface="Times New Roman" panose="02020603050405020304" pitchFamily="18" charset="0"/>
                      </a:endParaRPr>
                    </a:p>
                  </a:txBody>
                  <a:tcPr marL="76200" marR="76200" marT="0" marB="0"/>
                </a:tc>
                <a:tc>
                  <a:txBody>
                    <a:bodyPr/>
                    <a:lstStyle/>
                    <a:p>
                      <a:pPr marL="0" marR="0" algn="ctr">
                        <a:spcBef>
                          <a:spcPts val="450"/>
                        </a:spcBef>
                        <a:spcAft>
                          <a:spcPts val="270"/>
                        </a:spcAft>
                        <a:tabLst>
                          <a:tab pos="832485" algn="ctr"/>
                        </a:tabLst>
                      </a:pPr>
                      <a:r>
                        <a:rPr lang="en-US" sz="1100" dirty="0">
                          <a:effectLst/>
                        </a:rPr>
                        <a:t>1592</a:t>
                      </a:r>
                      <a:endParaRPr lang="en-US" sz="1000" dirty="0">
                        <a:effectLst/>
                        <a:latin typeface="Times Roman"/>
                        <a:ea typeface="Times New Roman" panose="02020603050405020304" pitchFamily="18" charset="0"/>
                        <a:cs typeface="Times New Roman" panose="02020603050405020304" pitchFamily="18" charset="0"/>
                      </a:endParaRPr>
                    </a:p>
                  </a:txBody>
                  <a:tcPr marL="76200" marR="76200" marT="0" marB="0"/>
                </a:tc>
              </a:tr>
            </a:tbl>
          </a:graphicData>
        </a:graphic>
      </p:graphicFrame>
      <p:sp>
        <p:nvSpPr>
          <p:cNvPr id="5" name="TextBox 4"/>
          <p:cNvSpPr txBox="1"/>
          <p:nvPr/>
        </p:nvSpPr>
        <p:spPr>
          <a:xfrm>
            <a:off x="3407229" y="4517571"/>
            <a:ext cx="1656223" cy="369332"/>
          </a:xfrm>
          <a:prstGeom prst="rect">
            <a:avLst/>
          </a:prstGeom>
          <a:noFill/>
        </p:spPr>
        <p:txBody>
          <a:bodyPr wrap="none" rtlCol="0">
            <a:spAutoFit/>
          </a:bodyPr>
          <a:lstStyle/>
          <a:p>
            <a:r>
              <a:rPr lang="en-US" dirty="0" smtClean="0"/>
              <a:t>Example of fees</a:t>
            </a:r>
            <a:endParaRPr lang="en-US" dirty="0"/>
          </a:p>
        </p:txBody>
      </p:sp>
    </p:spTree>
    <p:extLst>
      <p:ext uri="{BB962C8B-B14F-4D97-AF65-F5344CB8AC3E}">
        <p14:creationId xmlns:p14="http://schemas.microsoft.com/office/powerpoint/2010/main" val="15665838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8&quot; unique_id=&quot;11155&quot;&gt;&lt;/object&gt;&lt;object type=&quot;2&quot; unique_id=&quot;11156&quot;&gt;&lt;object type=&quot;3&quot; unique_id=&quot;11157&quot;&gt;&lt;property id=&quot;20148&quot; value=&quot;5&quot;/&gt;&lt;property id=&quot;20300&quot; value=&quot;Slide 1 - &amp;quot;This is a test&amp;quot;&quot;/&gt;&lt;property id=&quot;20307&quot; value=&quot;256&quot;/&gt;&lt;/object&gt;&lt;object type=&quot;3&quot; unique_id=&quot;11158&quot;&gt;&lt;property id=&quot;20148&quot; value=&quot;5&quot;/&gt;&lt;property id=&quot;20300&quot; value=&quot;Slide 2 - &amp;quot;Who is in charge of the EAS?&amp;quot;&quot;/&gt;&lt;property id=&quot;20307&quot; value=&quot;257&quot;/&gt;&lt;/object&gt;&lt;object type=&quot;3&quot; unique_id=&quot;11159&quot;&gt;&lt;property id=&quot;20148&quot; value=&quot;5&quot;/&gt;&lt;property id=&quot;20300&quot; value=&quot;Slide 3 - &amp;quot;What does EAC do?&amp;quot;&quot;/&gt;&lt;property id=&quot;20307&quot; value=&quot;258&quot;/&gt;&lt;/object&gt;&lt;object type=&quot;3&quot; unique_id=&quot;11160&quot;&gt;&lt;property id=&quot;20148&quot; value=&quot;5&quot;/&gt;&lt;property id=&quot;20300&quot; value=&quot;Slide 4 - &amp;quot;Where is my local eas office?&amp;quot;&quot;/&gt;&lt;property id=&quot;20307&quot; value=&quot;259&quot;/&gt;&lt;/object&gt;&lt;object type=&quot;3&quot; unique_id=&quot;11185&quot;&gt;&lt;property id=&quot;20148&quot; value=&quot;5&quot;/&gt;&lt;property id=&quot;20300&quot; value=&quot;Slide 5 - &amp;quot;When was the emergency broadcast system activated?&amp;quot;&quot;/&gt;&lt;property id=&quot;20307&quot; value=&quot;260&quot;/&gt;&lt;/object&gt;&lt;object type=&quot;3&quot; unique_id=&quot;11186&quot;&gt;&lt;property id=&quot;20148&quot; value=&quot;5&quot;/&gt;&lt;property id=&quot;20300&quot; value=&quot;Slide 6 - &amp;quot;Why are there fees for eas?&amp;quot;&quot;/&gt;&lt;property id=&quot;20307&quot; value=&quot;261&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Custom 2">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C1D5D8"/>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1141</TotalTime>
  <Words>370</Words>
  <Application>Microsoft Office PowerPoint</Application>
  <PresentationFormat>Widescreen</PresentationFormat>
  <Paragraphs>25</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Impact</vt:lpstr>
      <vt:lpstr>Magneto</vt:lpstr>
      <vt:lpstr>Times New Roman</vt:lpstr>
      <vt:lpstr>Times Roman</vt:lpstr>
      <vt:lpstr>Main Event</vt:lpstr>
      <vt:lpstr>This is a test</vt:lpstr>
      <vt:lpstr>Who is in charge of the EAS?</vt:lpstr>
      <vt:lpstr>What does EAC do?</vt:lpstr>
      <vt:lpstr>Where is my local eas office?</vt:lpstr>
      <vt:lpstr>When was the emergency broadcast system activated?</vt:lpstr>
      <vt:lpstr>Why are there fees for eas?</vt:lpstr>
    </vt:vector>
  </TitlesOfParts>
  <Company>Georgia Highlands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test</dc:title>
  <dc:creator>Katie Bridges</dc:creator>
  <cp:lastModifiedBy>Katie Bridges</cp:lastModifiedBy>
  <cp:revision>5</cp:revision>
  <dcterms:created xsi:type="dcterms:W3CDTF">2016-03-16T18:31:40Z</dcterms:created>
  <dcterms:modified xsi:type="dcterms:W3CDTF">2016-04-08T11:58:12Z</dcterms:modified>
</cp:coreProperties>
</file>