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64" r:id="rId3"/>
    <p:sldId id="269" r:id="rId4"/>
    <p:sldId id="350" r:id="rId5"/>
    <p:sldId id="351" r:id="rId6"/>
    <p:sldId id="367" r:id="rId7"/>
    <p:sldId id="368" r:id="rId8"/>
    <p:sldId id="366" r:id="rId9"/>
    <p:sldId id="265" r:id="rId10"/>
    <p:sldId id="257" r:id="rId11"/>
    <p:sldId id="374" r:id="rId12"/>
    <p:sldId id="264" r:id="rId13"/>
    <p:sldId id="375" r:id="rId14"/>
    <p:sldId id="376" r:id="rId15"/>
    <p:sldId id="378" r:id="rId16"/>
    <p:sldId id="372" r:id="rId17"/>
    <p:sldId id="370" r:id="rId18"/>
    <p:sldId id="371" r:id="rId19"/>
    <p:sldId id="369" r:id="rId20"/>
    <p:sldId id="352" r:id="rId21"/>
    <p:sldId id="353" r:id="rId22"/>
    <p:sldId id="377" r:id="rId23"/>
    <p:sldId id="354" r:id="rId24"/>
    <p:sldId id="381" r:id="rId25"/>
    <p:sldId id="385" r:id="rId26"/>
    <p:sldId id="386" r:id="rId27"/>
    <p:sldId id="392" r:id="rId28"/>
    <p:sldId id="393" r:id="rId29"/>
    <p:sldId id="395" r:id="rId30"/>
    <p:sldId id="387" r:id="rId31"/>
    <p:sldId id="380" r:id="rId32"/>
    <p:sldId id="388" r:id="rId33"/>
    <p:sldId id="355" r:id="rId34"/>
    <p:sldId id="357" r:id="rId35"/>
    <p:sldId id="384" r:id="rId36"/>
    <p:sldId id="389" r:id="rId37"/>
    <p:sldId id="390" r:id="rId38"/>
    <p:sldId id="391" r:id="rId39"/>
    <p:sldId id="358" r:id="rId40"/>
    <p:sldId id="38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C12"/>
    <a:srgbClr val="157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22" autoAdjust="0"/>
    <p:restoredTop sz="94660"/>
  </p:normalViewPr>
  <p:slideViewPr>
    <p:cSldViewPr showGuides="1">
      <p:cViewPr varScale="1">
        <p:scale>
          <a:sx n="191" d="100"/>
          <a:sy n="191" d="100"/>
        </p:scale>
        <p:origin x="-112"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B7CC6-01FA-1D40-A589-66DA7F8209E3}" type="datetimeFigureOut">
              <a:rPr lang="en-US" smtClean="0"/>
              <a:t>10/17/14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8387F0-044C-F941-B416-3230B48B562A}" type="slidenum">
              <a:rPr lang="en-US" smtClean="0"/>
              <a:t>‹#›</a:t>
            </a:fld>
            <a:endParaRPr lang="en-US"/>
          </a:p>
        </p:txBody>
      </p:sp>
    </p:spTree>
    <p:extLst>
      <p:ext uri="{BB962C8B-B14F-4D97-AF65-F5344CB8AC3E}">
        <p14:creationId xmlns:p14="http://schemas.microsoft.com/office/powerpoint/2010/main" val="337929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4469D-F513-8C41-A5AD-6B8183AF1DF2}" type="datetimeFigureOut">
              <a:rPr lang="en-US" smtClean="0"/>
              <a:t>10/16/14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2F37E-E12D-A944-8DE1-44CD2D675B99}" type="slidenum">
              <a:rPr lang="en-US" smtClean="0"/>
              <a:t>‹#›</a:t>
            </a:fld>
            <a:endParaRPr lang="en-US"/>
          </a:p>
        </p:txBody>
      </p:sp>
    </p:spTree>
    <p:extLst>
      <p:ext uri="{BB962C8B-B14F-4D97-AF65-F5344CB8AC3E}">
        <p14:creationId xmlns:p14="http://schemas.microsoft.com/office/powerpoint/2010/main" val="1643446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a:t>
            </a:fld>
            <a:endParaRPr lang="en-US"/>
          </a:p>
        </p:txBody>
      </p:sp>
    </p:spTree>
    <p:extLst>
      <p:ext uri="{BB962C8B-B14F-4D97-AF65-F5344CB8AC3E}">
        <p14:creationId xmlns:p14="http://schemas.microsoft.com/office/powerpoint/2010/main" val="107584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16</a:t>
            </a:fld>
            <a:endParaRPr lang="en-US"/>
          </a:p>
        </p:txBody>
      </p:sp>
    </p:spTree>
    <p:extLst>
      <p:ext uri="{BB962C8B-B14F-4D97-AF65-F5344CB8AC3E}">
        <p14:creationId xmlns:p14="http://schemas.microsoft.com/office/powerpoint/2010/main" val="54430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17</a:t>
            </a:fld>
            <a:endParaRPr lang="en-US"/>
          </a:p>
        </p:txBody>
      </p:sp>
    </p:spTree>
    <p:extLst>
      <p:ext uri="{BB962C8B-B14F-4D97-AF65-F5344CB8AC3E}">
        <p14:creationId xmlns:p14="http://schemas.microsoft.com/office/powerpoint/2010/main" val="1352911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18</a:t>
            </a:fld>
            <a:endParaRPr lang="en-US"/>
          </a:p>
        </p:txBody>
      </p:sp>
    </p:spTree>
    <p:extLst>
      <p:ext uri="{BB962C8B-B14F-4D97-AF65-F5344CB8AC3E}">
        <p14:creationId xmlns:p14="http://schemas.microsoft.com/office/powerpoint/2010/main" val="90778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22</a:t>
            </a:fld>
            <a:endParaRPr lang="en-US"/>
          </a:p>
        </p:txBody>
      </p:sp>
    </p:spTree>
    <p:extLst>
      <p:ext uri="{BB962C8B-B14F-4D97-AF65-F5344CB8AC3E}">
        <p14:creationId xmlns:p14="http://schemas.microsoft.com/office/powerpoint/2010/main" val="335892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37</a:t>
            </a:fld>
            <a:endParaRPr lang="en-US"/>
          </a:p>
        </p:txBody>
      </p:sp>
    </p:spTree>
    <p:extLst>
      <p:ext uri="{BB962C8B-B14F-4D97-AF65-F5344CB8AC3E}">
        <p14:creationId xmlns:p14="http://schemas.microsoft.com/office/powerpoint/2010/main" val="424358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a:t>
            </a:fld>
            <a:endParaRPr lang="en-US"/>
          </a:p>
        </p:txBody>
      </p:sp>
    </p:spTree>
    <p:extLst>
      <p:ext uri="{BB962C8B-B14F-4D97-AF65-F5344CB8AC3E}">
        <p14:creationId xmlns:p14="http://schemas.microsoft.com/office/powerpoint/2010/main" val="350774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9</a:t>
            </a:fld>
            <a:endParaRPr lang="en-US"/>
          </a:p>
        </p:txBody>
      </p:sp>
    </p:spTree>
    <p:extLst>
      <p:ext uri="{BB962C8B-B14F-4D97-AF65-F5344CB8AC3E}">
        <p14:creationId xmlns:p14="http://schemas.microsoft.com/office/powerpoint/2010/main" val="96354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10</a:t>
            </a:fld>
            <a:endParaRPr lang="en-US"/>
          </a:p>
        </p:txBody>
      </p:sp>
    </p:spTree>
    <p:extLst>
      <p:ext uri="{BB962C8B-B14F-4D97-AF65-F5344CB8AC3E}">
        <p14:creationId xmlns:p14="http://schemas.microsoft.com/office/powerpoint/2010/main" val="143168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11</a:t>
            </a:fld>
            <a:endParaRPr lang="en-US"/>
          </a:p>
        </p:txBody>
      </p:sp>
    </p:spTree>
    <p:extLst>
      <p:ext uri="{BB962C8B-B14F-4D97-AF65-F5344CB8AC3E}">
        <p14:creationId xmlns:p14="http://schemas.microsoft.com/office/powerpoint/2010/main" val="273993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12</a:t>
            </a:fld>
            <a:endParaRPr lang="en-US"/>
          </a:p>
        </p:txBody>
      </p:sp>
    </p:spTree>
    <p:extLst>
      <p:ext uri="{BB962C8B-B14F-4D97-AF65-F5344CB8AC3E}">
        <p14:creationId xmlns:p14="http://schemas.microsoft.com/office/powerpoint/2010/main" val="420842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13</a:t>
            </a:fld>
            <a:endParaRPr lang="en-US"/>
          </a:p>
        </p:txBody>
      </p:sp>
    </p:spTree>
    <p:extLst>
      <p:ext uri="{BB962C8B-B14F-4D97-AF65-F5344CB8AC3E}">
        <p14:creationId xmlns:p14="http://schemas.microsoft.com/office/powerpoint/2010/main" val="100694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14</a:t>
            </a:fld>
            <a:endParaRPr lang="en-US"/>
          </a:p>
        </p:txBody>
      </p:sp>
    </p:spTree>
    <p:extLst>
      <p:ext uri="{BB962C8B-B14F-4D97-AF65-F5344CB8AC3E}">
        <p14:creationId xmlns:p14="http://schemas.microsoft.com/office/powerpoint/2010/main" val="229295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15</a:t>
            </a:fld>
            <a:endParaRPr lang="en-US"/>
          </a:p>
        </p:txBody>
      </p:sp>
    </p:spTree>
    <p:extLst>
      <p:ext uri="{BB962C8B-B14F-4D97-AF65-F5344CB8AC3E}">
        <p14:creationId xmlns:p14="http://schemas.microsoft.com/office/powerpoint/2010/main" val="312567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5" name="Footer Placeholder 4"/>
          <p:cNvSpPr>
            <a:spLocks noGrp="1"/>
          </p:cNvSpPr>
          <p:nvPr>
            <p:ph type="ftr" sz="quarter" idx="11"/>
          </p:nvPr>
        </p:nvSpPr>
        <p:spPr>
          <a:xfrm>
            <a:off x="5715000" y="5791200"/>
            <a:ext cx="32004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50410043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5" name="Footer Placeholder 4"/>
          <p:cNvSpPr>
            <a:spLocks noGrp="1"/>
          </p:cNvSpPr>
          <p:nvPr>
            <p:ph type="ftr" sz="quarter" idx="11"/>
          </p:nvPr>
        </p:nvSpPr>
        <p:spPr>
          <a:xfrm>
            <a:off x="5715000" y="5791200"/>
            <a:ext cx="32004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89322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5" name="Footer Placeholder 4"/>
          <p:cNvSpPr>
            <a:spLocks noGrp="1"/>
          </p:cNvSpPr>
          <p:nvPr>
            <p:ph type="ftr" sz="quarter" idx="11"/>
          </p:nvPr>
        </p:nvSpPr>
        <p:spPr>
          <a:xfrm>
            <a:off x="5715000" y="5791200"/>
            <a:ext cx="32004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786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928508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795247" y="6423585"/>
            <a:ext cx="2133600" cy="365125"/>
          </a:xfrm>
          <a:prstGeom prst="rect">
            <a:avLst/>
          </a:prstGeom>
        </p:spPr>
        <p:txBody>
          <a:bodyPr/>
          <a:lstStyle/>
          <a:p>
            <a:fld id="{3273956E-5181-1344-B876-CFCAE114770E}" type="datetimeFigureOut">
              <a:rPr lang="en-US" smtClean="0"/>
              <a:t>10/17/14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DE7E870E-869D-3B42-B172-BEABECDE608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05029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31767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5" name="Footer Placeholder 4"/>
          <p:cNvSpPr>
            <a:spLocks noGrp="1"/>
          </p:cNvSpPr>
          <p:nvPr>
            <p:ph type="ftr" sz="quarter" idx="11"/>
          </p:nvPr>
        </p:nvSpPr>
        <p:spPr>
          <a:xfrm>
            <a:off x="5715000" y="5791200"/>
            <a:ext cx="32004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48468301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6" name="Footer Placeholder 5"/>
          <p:cNvSpPr>
            <a:spLocks noGrp="1"/>
          </p:cNvSpPr>
          <p:nvPr>
            <p:ph type="ftr" sz="quarter" idx="11"/>
          </p:nvPr>
        </p:nvSpPr>
        <p:spPr>
          <a:xfrm>
            <a:off x="5715000" y="5791200"/>
            <a:ext cx="32004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405682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8" name="Footer Placeholder 7"/>
          <p:cNvSpPr>
            <a:spLocks noGrp="1"/>
          </p:cNvSpPr>
          <p:nvPr>
            <p:ph type="ftr" sz="quarter" idx="11"/>
          </p:nvPr>
        </p:nvSpPr>
        <p:spPr>
          <a:xfrm>
            <a:off x="5715000" y="5791200"/>
            <a:ext cx="3200400" cy="838200"/>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9684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4" name="Footer Placeholder 3"/>
          <p:cNvSpPr>
            <a:spLocks noGrp="1"/>
          </p:cNvSpPr>
          <p:nvPr>
            <p:ph type="ftr" sz="quarter" idx="11"/>
          </p:nvPr>
        </p:nvSpPr>
        <p:spPr>
          <a:xfrm>
            <a:off x="5715000" y="5791200"/>
            <a:ext cx="3200400" cy="838200"/>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781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3" name="Footer Placeholder 2"/>
          <p:cNvSpPr>
            <a:spLocks noGrp="1"/>
          </p:cNvSpPr>
          <p:nvPr>
            <p:ph type="ftr" sz="quarter" idx="11"/>
          </p:nvPr>
        </p:nvSpPr>
        <p:spPr>
          <a:xfrm>
            <a:off x="5715000" y="5791200"/>
            <a:ext cx="3200400" cy="838200"/>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765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6" name="Footer Placeholder 5"/>
          <p:cNvSpPr>
            <a:spLocks noGrp="1"/>
          </p:cNvSpPr>
          <p:nvPr>
            <p:ph type="ftr" sz="quarter" idx="11"/>
          </p:nvPr>
        </p:nvSpPr>
        <p:spPr>
          <a:xfrm>
            <a:off x="5715000" y="5791200"/>
            <a:ext cx="32004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466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78053C8-36F0-4525-AA90-EC51E0C009D8}" type="datetimeFigureOut">
              <a:rPr lang="en-US" smtClean="0"/>
              <a:t>10/16/14</a:t>
            </a:fld>
            <a:endParaRPr lang="en-US"/>
          </a:p>
        </p:txBody>
      </p:sp>
      <p:sp>
        <p:nvSpPr>
          <p:cNvPr id="6" name="Footer Placeholder 5"/>
          <p:cNvSpPr>
            <a:spLocks noGrp="1"/>
          </p:cNvSpPr>
          <p:nvPr>
            <p:ph type="ftr" sz="quarter" idx="11"/>
          </p:nvPr>
        </p:nvSpPr>
        <p:spPr>
          <a:xfrm>
            <a:off x="5715000" y="5791200"/>
            <a:ext cx="32004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40411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5562600" y="5791200"/>
            <a:ext cx="3429000" cy="914400"/>
          </a:xfrm>
          <a:prstGeom prst="rect">
            <a:avLst/>
          </a:prstGeom>
        </p:spPr>
        <p:txBody>
          <a:bodyPr vert="horz" lIns="91440" tIns="45720" rIns="91440" bIns="45720" rtlCol="0" anchor="ctr"/>
          <a:lstStyle>
            <a:lvl1pPr algn="ctr">
              <a:defRPr sz="6000">
                <a:solidFill>
                  <a:schemeClr val="bg1"/>
                </a:solidFill>
                <a:latin typeface="+mj-lt"/>
              </a:defRPr>
            </a:lvl1pPr>
          </a:lstStyle>
          <a:p>
            <a:endParaRPr lang="en-US"/>
          </a:p>
        </p:txBody>
      </p:sp>
    </p:spTree>
    <p:extLst>
      <p:ext uri="{BB962C8B-B14F-4D97-AF65-F5344CB8AC3E}">
        <p14:creationId xmlns:p14="http://schemas.microsoft.com/office/powerpoint/2010/main" val="36640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affordablelearninggeorgia.org" TargetMode="External"/><Relationship Id="rId4" Type="http://schemas.openxmlformats.org/officeDocument/2006/relationships/hyperlink" Target="http://www.galileo.usg.edu" TargetMode="External"/><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hyperlink" Target="http://www.affordablelearninggeorgia.org/find_textbooks/alg_top_courses"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tiff"/></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hyperlink" Target="https://openstaxcollege.org/" TargetMode="Externa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alggrantsuppo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hyperlink" Target="http://affordablelearninggeorgia.org/site/entry/textbook_transformation_grants_round_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828800"/>
            <a:ext cx="5561080" cy="2743200"/>
          </a:xfrm>
        </p:spPr>
        <p:txBody>
          <a:bodyPr>
            <a:noAutofit/>
          </a:bodyPr>
          <a:lstStyle/>
          <a:p>
            <a:r>
              <a:rPr lang="en-US" sz="4800" dirty="0" smtClean="0">
                <a:solidFill>
                  <a:srgbClr val="1571C5"/>
                </a:solidFill>
              </a:rPr>
              <a:t>Textbook Transformation Grants Kickoff</a:t>
            </a:r>
            <a:r>
              <a:rPr lang="en-US" sz="4800" dirty="0">
                <a:solidFill>
                  <a:schemeClr val="accent1"/>
                </a:solidFill>
              </a:rPr>
              <a:t/>
            </a:r>
            <a:br>
              <a:rPr lang="en-US" sz="4800" dirty="0">
                <a:solidFill>
                  <a:schemeClr val="accent1"/>
                </a:solidFill>
              </a:rPr>
            </a:br>
            <a:endParaRPr lang="en-US" sz="4800" dirty="0"/>
          </a:p>
        </p:txBody>
      </p:sp>
      <p:pic>
        <p:nvPicPr>
          <p:cNvPr id="3" name="Picture 2" descr="gal_color_print_2003_trim.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28600"/>
            <a:ext cx="3871829" cy="889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57" y="1066800"/>
            <a:ext cx="2239643" cy="259833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3581400"/>
            <a:ext cx="2197994" cy="1828800"/>
          </a:xfrm>
          <a:prstGeom prst="rect">
            <a:avLst/>
          </a:prstGeom>
        </p:spPr>
      </p:pic>
      <p:sp>
        <p:nvSpPr>
          <p:cNvPr id="6" name="Title 1"/>
          <p:cNvSpPr txBox="1">
            <a:spLocks/>
          </p:cNvSpPr>
          <p:nvPr/>
        </p:nvSpPr>
        <p:spPr>
          <a:xfrm>
            <a:off x="457200" y="5486400"/>
            <a:ext cx="8686800" cy="16002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2800" dirty="0" smtClean="0">
                <a:solidFill>
                  <a:schemeClr val="bg1"/>
                </a:solidFill>
              </a:rPr>
              <a:t>October 20, 2014</a:t>
            </a:r>
          </a:p>
          <a:p>
            <a:pPr algn="r"/>
            <a:r>
              <a:rPr lang="en-US" sz="2800" dirty="0" smtClean="0">
                <a:solidFill>
                  <a:schemeClr val="bg1"/>
                </a:solidFill>
              </a:rPr>
              <a:t>Round One Grantees</a:t>
            </a:r>
          </a:p>
          <a:p>
            <a:pPr algn="r"/>
            <a:r>
              <a:rPr lang="en-US" sz="2800" dirty="0" smtClean="0">
                <a:solidFill>
                  <a:schemeClr val="bg1"/>
                </a:solidFill>
              </a:rPr>
              <a:t>Middle Georgia State College</a:t>
            </a:r>
            <a:endParaRPr lang="en-US" sz="2800" dirty="0">
              <a:solidFill>
                <a:schemeClr val="bg1"/>
              </a:solidFill>
            </a:endParaRPr>
          </a:p>
        </p:txBody>
      </p:sp>
    </p:spTree>
    <p:extLst>
      <p:ext uri="{BB962C8B-B14F-4D97-AF65-F5344CB8AC3E}">
        <p14:creationId xmlns:p14="http://schemas.microsoft.com/office/powerpoint/2010/main" val="40520178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1200"/>
            <a:ext cx="8229600" cy="1143000"/>
          </a:xfrm>
        </p:spPr>
        <p:txBody>
          <a:bodyPr/>
          <a:lstStyle/>
          <a:p>
            <a:r>
              <a:rPr lang="en-US" dirty="0" smtClean="0">
                <a:solidFill>
                  <a:schemeClr val="bg1"/>
                </a:solidFill>
              </a:rPr>
              <a:t>Affordable Learning Georgia Is…</a:t>
            </a:r>
            <a:endParaRPr lang="en-US" dirty="0">
              <a:solidFill>
                <a:schemeClr val="bg1"/>
              </a:solidFill>
            </a:endParaRPr>
          </a:p>
        </p:txBody>
      </p:sp>
      <p:sp>
        <p:nvSpPr>
          <p:cNvPr id="3" name="Content Placeholder 2"/>
          <p:cNvSpPr>
            <a:spLocks noGrp="1"/>
          </p:cNvSpPr>
          <p:nvPr>
            <p:ph idx="1"/>
          </p:nvPr>
        </p:nvSpPr>
        <p:spPr>
          <a:xfrm>
            <a:off x="457200" y="1066800"/>
            <a:ext cx="8229600" cy="3810000"/>
          </a:xfrm>
        </p:spPr>
        <p:txBody>
          <a:bodyPr>
            <a:normAutofit fontScale="92500" lnSpcReduction="10000"/>
          </a:bodyPr>
          <a:lstStyle/>
          <a:p>
            <a:r>
              <a:rPr lang="en-US" baseline="30000" dirty="0"/>
              <a:t>A one-stop service to help USG faculty and staff identify lower-cost, electronic, free, and open educational resources (OER), building on the cost-effective subscription resources provided by GALILEO and the USG libraries</a:t>
            </a:r>
            <a:r>
              <a:rPr lang="en-US" baseline="30000" dirty="0" smtClean="0"/>
              <a:t>. </a:t>
            </a:r>
            <a:r>
              <a:rPr lang="en-US" baseline="30000" dirty="0" err="1" smtClean="0">
                <a:hlinkClick r:id="rId3"/>
              </a:rPr>
              <a:t>www.affordablelearninggeorgia.org</a:t>
            </a:r>
            <a:endParaRPr lang="en-US" baseline="30000" dirty="0"/>
          </a:p>
          <a:p>
            <a:endParaRPr lang="en-US" baseline="30000" dirty="0"/>
          </a:p>
          <a:p>
            <a:r>
              <a:rPr lang="en-US" baseline="30000" dirty="0"/>
              <a:t>Programs to support more affordable learning materials, including campus advocacy, faculty development, bookstore collaborations, and grants for textbook transformation, </a:t>
            </a:r>
            <a:r>
              <a:rPr lang="en-US" baseline="30000" dirty="0" smtClean="0"/>
              <a:t>including </a:t>
            </a:r>
            <a:r>
              <a:rPr lang="en-US" baseline="30000" dirty="0"/>
              <a:t>a partnership with </a:t>
            </a:r>
            <a:r>
              <a:rPr lang="en-US" baseline="30000" dirty="0" err="1"/>
              <a:t>eCore</a:t>
            </a:r>
            <a:r>
              <a:rPr lang="en-US" baseline="30000" dirty="0"/>
              <a:t>, the University System’s core curriculum taught completely online. </a:t>
            </a:r>
            <a:endParaRPr lang="en-US" baseline="30000" dirty="0" smtClean="0"/>
          </a:p>
          <a:p>
            <a:endParaRPr lang="en-US" baseline="30000" dirty="0"/>
          </a:p>
          <a:p>
            <a:r>
              <a:rPr lang="en-US" baseline="30000" dirty="0"/>
              <a:t>An initiative of the University System of Georgia and</a:t>
            </a:r>
            <a:br>
              <a:rPr lang="en-US" baseline="30000" dirty="0"/>
            </a:br>
            <a:r>
              <a:rPr lang="en-US" baseline="30000" dirty="0"/>
              <a:t>GALILEO, Georgia’s Virtual Library. </a:t>
            </a:r>
            <a:r>
              <a:rPr lang="en-US" baseline="30000" dirty="0" smtClean="0">
                <a:hlinkClick r:id="rId4"/>
              </a:rPr>
              <a:t>www.galileo.usg.edu</a:t>
            </a:r>
            <a:endParaRPr lang="en-US" baseline="300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4724400"/>
            <a:ext cx="2544344" cy="584200"/>
          </a:xfrm>
          <a:prstGeom prst="rect">
            <a:avLst/>
          </a:prstGeom>
        </p:spPr>
      </p:pic>
    </p:spTree>
    <p:extLst>
      <p:ext uri="{BB962C8B-B14F-4D97-AF65-F5344CB8AC3E}">
        <p14:creationId xmlns:p14="http://schemas.microsoft.com/office/powerpoint/2010/main" val="37419801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5695950"/>
            <a:ext cx="9525000" cy="1162050"/>
          </a:xfrm>
        </p:spPr>
        <p:txBody>
          <a:bodyPr>
            <a:noAutofit/>
          </a:bodyPr>
          <a:lstStyle/>
          <a:p>
            <a:pPr algn="r"/>
            <a:r>
              <a:rPr lang="en-US" sz="4400" dirty="0" smtClean="0">
                <a:solidFill>
                  <a:schemeClr val="bg1"/>
                </a:solidFill>
              </a:rPr>
              <a:t>ACTIVITIES </a:t>
            </a:r>
            <a:r>
              <a:rPr lang="en-US" sz="4400" dirty="0">
                <a:solidFill>
                  <a:schemeClr val="bg1"/>
                </a:solidFill>
              </a:rPr>
              <a:t>AND STRATEGIES</a:t>
            </a:r>
          </a:p>
        </p:txBody>
      </p:sp>
      <p:sp>
        <p:nvSpPr>
          <p:cNvPr id="6" name="Text Placeholder 5"/>
          <p:cNvSpPr>
            <a:spLocks noGrp="1"/>
          </p:cNvSpPr>
          <p:nvPr>
            <p:ph type="body" sz="half" idx="2"/>
          </p:nvPr>
        </p:nvSpPr>
        <p:spPr>
          <a:xfrm>
            <a:off x="228600" y="1143000"/>
            <a:ext cx="4572000" cy="4343400"/>
          </a:xfrm>
        </p:spPr>
        <p:txBody>
          <a:bodyPr>
            <a:noAutofit/>
          </a:bodyPr>
          <a:lstStyle/>
          <a:p>
            <a:r>
              <a:rPr lang="en-US" sz="2800" dirty="0" smtClean="0"/>
              <a:t>Goals and Programs:</a:t>
            </a:r>
          </a:p>
          <a:p>
            <a:pPr marL="342900" indent="-342900">
              <a:buFont typeface="Arial"/>
              <a:buChar char="•"/>
            </a:pPr>
            <a:r>
              <a:rPr lang="en-US" sz="2800" dirty="0"/>
              <a:t>OER for Top Fifty </a:t>
            </a:r>
            <a:r>
              <a:rPr lang="en-US" sz="2800" dirty="0" smtClean="0"/>
              <a:t>Courses</a:t>
            </a:r>
          </a:p>
          <a:p>
            <a:pPr marL="342900" indent="-342900">
              <a:buFont typeface="Arial"/>
              <a:buChar char="•"/>
            </a:pPr>
            <a:r>
              <a:rPr lang="en-US" sz="2800" dirty="0" smtClean="0"/>
              <a:t>OER for </a:t>
            </a:r>
            <a:r>
              <a:rPr lang="en-US" sz="2800" dirty="0" err="1" smtClean="0"/>
              <a:t>eCore</a:t>
            </a:r>
            <a:endParaRPr lang="en-US" sz="2800" dirty="0" smtClean="0"/>
          </a:p>
          <a:p>
            <a:pPr marL="342900" indent="-342900">
              <a:buFont typeface="Arial"/>
              <a:buChar char="•"/>
            </a:pPr>
            <a:r>
              <a:rPr lang="en-US" sz="2800" dirty="0" smtClean="0"/>
              <a:t>OER Textbook Transformation Grants: working with campuses </a:t>
            </a:r>
          </a:p>
          <a:p>
            <a:pPr marL="342900" indent="-342900">
              <a:buFont typeface="Arial"/>
              <a:buChar char="•"/>
            </a:pPr>
            <a:r>
              <a:rPr lang="en-US" sz="2800" dirty="0" smtClean="0"/>
              <a:t>Bookstore program</a:t>
            </a:r>
          </a:p>
          <a:p>
            <a:pPr marL="342900" indent="-342900">
              <a:buFont typeface="Arial"/>
              <a:buChar char="•"/>
            </a:pPr>
            <a:r>
              <a:rPr lang="en-US" sz="2800" dirty="0" smtClean="0"/>
              <a:t>Symposium on the Future of the Textbook</a:t>
            </a:r>
            <a:endParaRPr lang="en-US" sz="2800"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t="-73413" b="-73413"/>
          <a:stretch>
            <a:fillRect/>
          </a:stretch>
        </p:blipFill>
        <p:spPr>
          <a:xfrm>
            <a:off x="4546601" y="-152400"/>
            <a:ext cx="4597399" cy="5853113"/>
          </a:xfrm>
          <a:prstGeom prst="rect">
            <a:avLst/>
          </a:prstGeom>
        </p:spPr>
      </p:pic>
      <p:pic>
        <p:nvPicPr>
          <p:cNvPr id="9" name="Picture 8" descr="afg_tools.png"/>
          <p:cNvPicPr>
            <a:picLocks noChangeAspect="1"/>
          </p:cNvPicPr>
          <p:nvPr/>
        </p:nvPicPr>
        <p:blipFill rotWithShape="1">
          <a:blip r:embed="rId4">
            <a:alphaModFix amt="95000"/>
            <a:extLst>
              <a:ext uri="{28A0092B-C50C-407E-A947-70E740481C1C}">
                <a14:useLocalDpi xmlns:a14="http://schemas.microsoft.com/office/drawing/2010/main" val="0"/>
              </a:ext>
            </a:extLst>
          </a:blip>
          <a:srcRect l="34444" t="5084" r="49601" b="31029"/>
          <a:stretch/>
        </p:blipFill>
        <p:spPr>
          <a:xfrm>
            <a:off x="4876800" y="3962400"/>
            <a:ext cx="1295400" cy="1383224"/>
          </a:xfrm>
          <a:prstGeom prst="rect">
            <a:avLst/>
          </a:prstGeom>
        </p:spPr>
      </p:pic>
      <p:pic>
        <p:nvPicPr>
          <p:cNvPr id="10" name="Picture 9" descr="afg_tools.png"/>
          <p:cNvPicPr>
            <a:picLocks noChangeAspect="1"/>
          </p:cNvPicPr>
          <p:nvPr/>
        </p:nvPicPr>
        <p:blipFill rotWithShape="1">
          <a:blip r:embed="rId4">
            <a:alphaModFix/>
            <a:extLst>
              <a:ext uri="{28A0092B-C50C-407E-A947-70E740481C1C}">
                <a14:useLocalDpi xmlns:a14="http://schemas.microsoft.com/office/drawing/2010/main" val="0"/>
              </a:ext>
            </a:extLst>
          </a:blip>
          <a:srcRect l="11075" t="10847" r="74589" b="41696"/>
          <a:stretch/>
        </p:blipFill>
        <p:spPr>
          <a:xfrm>
            <a:off x="4876800" y="228600"/>
            <a:ext cx="1524000" cy="1345430"/>
          </a:xfrm>
          <a:prstGeom prst="rect">
            <a:avLst/>
          </a:prstGeom>
        </p:spPr>
      </p:pic>
      <p:pic>
        <p:nvPicPr>
          <p:cNvPr id="11" name="Picture Placeholder 20" descr="afg_tools.png"/>
          <p:cNvPicPr>
            <a:picLocks noChangeAspect="1"/>
          </p:cNvPicPr>
          <p:nvPr/>
        </p:nvPicPr>
        <p:blipFill rotWithShape="1">
          <a:blip r:embed="rId4">
            <a:alphaModFix/>
            <a:extLst>
              <a:ext uri="{28A0092B-C50C-407E-A947-70E740481C1C}">
                <a14:useLocalDpi xmlns:a14="http://schemas.microsoft.com/office/drawing/2010/main" val="0"/>
              </a:ext>
            </a:extLst>
          </a:blip>
          <a:srcRect l="76245" t="5902" r="6722" b="33243"/>
          <a:stretch/>
        </p:blipFill>
        <p:spPr>
          <a:xfrm>
            <a:off x="7467600" y="228600"/>
            <a:ext cx="1371600" cy="1306800"/>
          </a:xfrm>
          <a:prstGeom prst="rect">
            <a:avLst/>
          </a:prstGeom>
        </p:spPr>
      </p:pic>
      <p:pic>
        <p:nvPicPr>
          <p:cNvPr id="12" name="Picture 11" descr="afg_tools.png"/>
          <p:cNvPicPr>
            <a:picLocks noChangeAspect="1"/>
          </p:cNvPicPr>
          <p:nvPr/>
        </p:nvPicPr>
        <p:blipFill rotWithShape="1">
          <a:blip r:embed="rId4">
            <a:alphaModFix/>
            <a:extLst>
              <a:ext uri="{28A0092B-C50C-407E-A947-70E740481C1C}">
                <a14:useLocalDpi xmlns:a14="http://schemas.microsoft.com/office/drawing/2010/main" val="0"/>
              </a:ext>
            </a:extLst>
          </a:blip>
          <a:srcRect l="57701" t="5084" r="27222" b="31029"/>
          <a:stretch/>
        </p:blipFill>
        <p:spPr>
          <a:xfrm>
            <a:off x="7696200" y="3962400"/>
            <a:ext cx="1219200" cy="1377750"/>
          </a:xfrm>
          <a:prstGeom prst="rect">
            <a:avLst/>
          </a:prstGeom>
        </p:spPr>
      </p:pic>
    </p:spTree>
    <p:extLst>
      <p:ext uri="{BB962C8B-B14F-4D97-AF65-F5344CB8AC3E}">
        <p14:creationId xmlns:p14="http://schemas.microsoft.com/office/powerpoint/2010/main" val="560669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50.tiff"/>
          <p:cNvPicPr>
            <a:picLocks noChangeAspect="1"/>
          </p:cNvPicPr>
          <p:nvPr/>
        </p:nvPicPr>
        <p:blipFill rotWithShape="1">
          <a:blip r:embed="rId3">
            <a:extLst>
              <a:ext uri="{28A0092B-C50C-407E-A947-70E740481C1C}">
                <a14:useLocalDpi xmlns:a14="http://schemas.microsoft.com/office/drawing/2010/main" val="0"/>
              </a:ext>
            </a:extLst>
          </a:blip>
          <a:srcRect l="498" t="1638" r="38334" b="10428"/>
          <a:stretch/>
        </p:blipFill>
        <p:spPr>
          <a:xfrm>
            <a:off x="3550788" y="0"/>
            <a:ext cx="5593212" cy="5003266"/>
          </a:xfrm>
          <a:prstGeom prst="rect">
            <a:avLst/>
          </a:prstGeom>
        </p:spPr>
      </p:pic>
      <p:sp>
        <p:nvSpPr>
          <p:cNvPr id="2" name="Title 1"/>
          <p:cNvSpPr>
            <a:spLocks noGrp="1"/>
          </p:cNvSpPr>
          <p:nvPr>
            <p:ph type="title"/>
          </p:nvPr>
        </p:nvSpPr>
        <p:spPr>
          <a:xfrm>
            <a:off x="914400" y="5791200"/>
            <a:ext cx="8229600" cy="1143000"/>
          </a:xfrm>
        </p:spPr>
        <p:txBody>
          <a:bodyPr>
            <a:normAutofit fontScale="90000"/>
          </a:bodyPr>
          <a:lstStyle/>
          <a:p>
            <a:r>
              <a:rPr lang="en-US" dirty="0" smtClean="0">
                <a:solidFill>
                  <a:schemeClr val="bg1"/>
                </a:solidFill>
              </a:rPr>
              <a:t>Scale:  Top 50 Lower Division Courses</a:t>
            </a:r>
            <a:endParaRPr lang="en-US" dirty="0">
              <a:solidFill>
                <a:schemeClr val="bg1"/>
              </a:solidFill>
            </a:endParaRPr>
          </a:p>
        </p:txBody>
      </p:sp>
      <p:sp>
        <p:nvSpPr>
          <p:cNvPr id="3" name="Content Placeholder 2"/>
          <p:cNvSpPr>
            <a:spLocks noGrp="1"/>
          </p:cNvSpPr>
          <p:nvPr>
            <p:ph idx="1"/>
          </p:nvPr>
        </p:nvSpPr>
        <p:spPr>
          <a:xfrm>
            <a:off x="457200" y="1295400"/>
            <a:ext cx="3581400" cy="3505200"/>
          </a:xfrm>
        </p:spPr>
        <p:txBody>
          <a:bodyPr>
            <a:normAutofit fontScale="70000" lnSpcReduction="20000"/>
          </a:bodyPr>
          <a:lstStyle/>
          <a:p>
            <a:pPr marL="0" indent="0">
              <a:buNone/>
            </a:pPr>
            <a:r>
              <a:rPr lang="en-US" sz="5200" dirty="0" smtClean="0"/>
              <a:t>A framework </a:t>
            </a:r>
            <a:r>
              <a:rPr lang="en-US" sz="5200" dirty="0"/>
              <a:t>to support adoption, adaptation, and creation of no-or-low-cost textbook alternatives </a:t>
            </a:r>
            <a:endParaRPr lang="en-US" sz="5200" dirty="0" smtClean="0"/>
          </a:p>
          <a:p>
            <a:pPr marL="0" indent="0">
              <a:buNone/>
            </a:pPr>
            <a:endParaRPr lang="en-US" sz="5200" dirty="0" smtClean="0"/>
          </a:p>
          <a:p>
            <a:endParaRPr lang="en-US" dirty="0"/>
          </a:p>
        </p:txBody>
      </p:sp>
      <p:sp>
        <p:nvSpPr>
          <p:cNvPr id="4" name="TextBox 3"/>
          <p:cNvSpPr txBox="1"/>
          <p:nvPr/>
        </p:nvSpPr>
        <p:spPr>
          <a:xfrm>
            <a:off x="-33379" y="4953000"/>
            <a:ext cx="9177379" cy="707886"/>
          </a:xfrm>
          <a:prstGeom prst="rect">
            <a:avLst/>
          </a:prstGeom>
          <a:noFill/>
        </p:spPr>
        <p:txBody>
          <a:bodyPr wrap="square" rtlCol="0">
            <a:spAutoFit/>
          </a:bodyPr>
          <a:lstStyle/>
          <a:p>
            <a:pPr algn="ctr"/>
            <a:r>
              <a:rPr lang="en-US" sz="2000" dirty="0">
                <a:hlinkClick r:id="rId4"/>
              </a:rPr>
              <a:t>http://www.affordablelearninggeorgia.org/find_textbooks/alg_top_courses</a:t>
            </a:r>
            <a:endParaRPr lang="en-US" sz="2000" dirty="0"/>
          </a:p>
          <a:p>
            <a:pPr algn="ctr"/>
            <a:endParaRPr lang="en-US" sz="2000" dirty="0"/>
          </a:p>
        </p:txBody>
      </p:sp>
    </p:spTree>
    <p:extLst>
      <p:ext uri="{BB962C8B-B14F-4D97-AF65-F5344CB8AC3E}">
        <p14:creationId xmlns:p14="http://schemas.microsoft.com/office/powerpoint/2010/main" val="8630464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990601"/>
            <a:ext cx="4953000" cy="4190999"/>
          </a:xfrm>
        </p:spPr>
        <p:txBody>
          <a:bodyPr>
            <a:normAutofit fontScale="92500" lnSpcReduction="20000"/>
          </a:bodyPr>
          <a:lstStyle/>
          <a:p>
            <a:r>
              <a:rPr lang="en-US" dirty="0" err="1" smtClean="0"/>
              <a:t>eCore</a:t>
            </a:r>
            <a:r>
              <a:rPr lang="en-US" dirty="0" smtClean="0"/>
              <a:t> has already transitioned 10 courses to use no-cost, open resources.</a:t>
            </a:r>
          </a:p>
          <a:p>
            <a:r>
              <a:rPr lang="en-US" dirty="0" smtClean="0"/>
              <a:t>Validation at-scale of quality</a:t>
            </a:r>
          </a:p>
          <a:p>
            <a:r>
              <a:rPr lang="en-US" dirty="0" smtClean="0"/>
              <a:t>Plans call for ALG to support the transition for 15 additional </a:t>
            </a:r>
            <a:r>
              <a:rPr lang="en-US" dirty="0" err="1" smtClean="0"/>
              <a:t>eCore</a:t>
            </a:r>
            <a:r>
              <a:rPr lang="en-US" dirty="0" smtClean="0"/>
              <a:t> courses to use no-cost, open resources in FY15 and 6 in FY16</a:t>
            </a:r>
          </a:p>
        </p:txBody>
      </p:sp>
      <p:sp>
        <p:nvSpPr>
          <p:cNvPr id="5" name="Title 1"/>
          <p:cNvSpPr>
            <a:spLocks noGrp="1"/>
          </p:cNvSpPr>
          <p:nvPr>
            <p:ph type="title"/>
          </p:nvPr>
        </p:nvSpPr>
        <p:spPr>
          <a:xfrm>
            <a:off x="914400" y="5791200"/>
            <a:ext cx="8229600" cy="1143000"/>
          </a:xfrm>
        </p:spPr>
        <p:txBody>
          <a:bodyPr/>
          <a:lstStyle/>
          <a:p>
            <a:pPr algn="r"/>
            <a:r>
              <a:rPr lang="en-US" dirty="0" smtClean="0">
                <a:solidFill>
                  <a:schemeClr val="bg1"/>
                </a:solidFill>
              </a:rPr>
              <a:t>Scale: </a:t>
            </a:r>
            <a:r>
              <a:rPr lang="en-US" dirty="0" err="1" smtClean="0">
                <a:solidFill>
                  <a:schemeClr val="bg1"/>
                </a:solidFill>
              </a:rPr>
              <a:t>eCore</a:t>
            </a:r>
            <a:r>
              <a:rPr lang="en-US" dirty="0" smtClean="0">
                <a:solidFill>
                  <a:schemeClr val="bg1"/>
                </a:solidFill>
              </a:rPr>
              <a:t> Partnership</a:t>
            </a:r>
            <a:endParaRPr lang="en-US" dirty="0">
              <a:solidFill>
                <a:schemeClr val="bg1"/>
              </a:solidFill>
            </a:endParaRPr>
          </a:p>
        </p:txBody>
      </p:sp>
      <p:pic>
        <p:nvPicPr>
          <p:cNvPr id="2" name="Picture 1" descr="ecore_title.png"/>
          <p:cNvPicPr>
            <a:picLocks noChangeAspect="1"/>
          </p:cNvPicPr>
          <p:nvPr/>
        </p:nvPicPr>
        <p:blipFill rotWithShape="1">
          <a:blip r:embed="rId3">
            <a:extLst>
              <a:ext uri="{28A0092B-C50C-407E-A947-70E740481C1C}">
                <a14:useLocalDpi xmlns:a14="http://schemas.microsoft.com/office/drawing/2010/main" val="0"/>
              </a:ext>
            </a:extLst>
          </a:blip>
          <a:srcRect r="71200" b="-10159"/>
          <a:stretch/>
        </p:blipFill>
        <p:spPr>
          <a:xfrm>
            <a:off x="0" y="1600199"/>
            <a:ext cx="3657600" cy="2937933"/>
          </a:xfrm>
          <a:prstGeom prst="rect">
            <a:avLst/>
          </a:prstGeom>
        </p:spPr>
      </p:pic>
    </p:spTree>
    <p:extLst>
      <p:ext uri="{BB962C8B-B14F-4D97-AF65-F5344CB8AC3E}">
        <p14:creationId xmlns:p14="http://schemas.microsoft.com/office/powerpoint/2010/main" val="35663076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52400"/>
            <a:ext cx="5257800" cy="5364163"/>
          </a:xfrm>
        </p:spPr>
        <p:txBody>
          <a:bodyPr>
            <a:normAutofit fontScale="92500" lnSpcReduction="10000"/>
          </a:bodyPr>
          <a:lstStyle/>
          <a:p>
            <a:pPr marL="0" indent="0">
              <a:buNone/>
            </a:pPr>
            <a:r>
              <a:rPr lang="en-US" dirty="0" smtClean="0"/>
              <a:t>Projected Savings:</a:t>
            </a:r>
          </a:p>
          <a:p>
            <a:r>
              <a:rPr lang="en-US" dirty="0" smtClean="0"/>
              <a:t>15 courses to be transitioned in FY15 are projected to save students $1,884,610 in FY 15-16. </a:t>
            </a:r>
          </a:p>
          <a:p>
            <a:r>
              <a:rPr lang="en-US" dirty="0" smtClean="0"/>
              <a:t>6 courses to be transitioned in FY16 are projected to save students $478,130 in FY16. </a:t>
            </a:r>
          </a:p>
          <a:p>
            <a:r>
              <a:rPr lang="en-US" dirty="0" smtClean="0"/>
              <a:t>Total projected savings for </a:t>
            </a:r>
            <a:r>
              <a:rPr lang="en-US" dirty="0" err="1" smtClean="0"/>
              <a:t>eCore</a:t>
            </a:r>
            <a:r>
              <a:rPr lang="en-US" dirty="0" smtClean="0"/>
              <a:t> students in FY15-16:  $2,362,740.</a:t>
            </a:r>
          </a:p>
        </p:txBody>
      </p:sp>
      <p:sp>
        <p:nvSpPr>
          <p:cNvPr id="5" name="Title 1"/>
          <p:cNvSpPr>
            <a:spLocks noGrp="1"/>
          </p:cNvSpPr>
          <p:nvPr>
            <p:ph type="title"/>
          </p:nvPr>
        </p:nvSpPr>
        <p:spPr>
          <a:xfrm>
            <a:off x="914400" y="5791200"/>
            <a:ext cx="8229600" cy="1143000"/>
          </a:xfrm>
        </p:spPr>
        <p:txBody>
          <a:bodyPr/>
          <a:lstStyle/>
          <a:p>
            <a:pPr algn="r"/>
            <a:r>
              <a:rPr lang="en-US" dirty="0" smtClean="0">
                <a:solidFill>
                  <a:schemeClr val="bg1"/>
                </a:solidFill>
              </a:rPr>
              <a:t>Scale: </a:t>
            </a:r>
            <a:r>
              <a:rPr lang="en-US" dirty="0" err="1" smtClean="0">
                <a:solidFill>
                  <a:schemeClr val="bg1"/>
                </a:solidFill>
              </a:rPr>
              <a:t>eCore</a:t>
            </a:r>
            <a:r>
              <a:rPr lang="en-US" dirty="0" smtClean="0">
                <a:solidFill>
                  <a:schemeClr val="bg1"/>
                </a:solidFill>
              </a:rPr>
              <a:t> Partnership</a:t>
            </a:r>
            <a:endParaRPr lang="en-US" dirty="0">
              <a:solidFill>
                <a:schemeClr val="bg1"/>
              </a:solidFill>
            </a:endParaRPr>
          </a:p>
        </p:txBody>
      </p:sp>
      <p:pic>
        <p:nvPicPr>
          <p:cNvPr id="4" name="Picture 3" descr="ecore_title.png"/>
          <p:cNvPicPr>
            <a:picLocks noChangeAspect="1"/>
          </p:cNvPicPr>
          <p:nvPr/>
        </p:nvPicPr>
        <p:blipFill rotWithShape="1">
          <a:blip r:embed="rId3">
            <a:extLst>
              <a:ext uri="{28A0092B-C50C-407E-A947-70E740481C1C}">
                <a14:useLocalDpi xmlns:a14="http://schemas.microsoft.com/office/drawing/2010/main" val="0"/>
              </a:ext>
            </a:extLst>
          </a:blip>
          <a:srcRect r="71200" b="-10159"/>
          <a:stretch/>
        </p:blipFill>
        <p:spPr>
          <a:xfrm>
            <a:off x="0" y="1600199"/>
            <a:ext cx="3657600" cy="2937933"/>
          </a:xfrm>
          <a:prstGeom prst="rect">
            <a:avLst/>
          </a:prstGeom>
        </p:spPr>
      </p:pic>
    </p:spTree>
    <p:extLst>
      <p:ext uri="{BB962C8B-B14F-4D97-AF65-F5344CB8AC3E}">
        <p14:creationId xmlns:p14="http://schemas.microsoft.com/office/powerpoint/2010/main" val="11724370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3434644" cy="7924800"/>
          </a:xfrm>
        </p:spPr>
        <p:txBody>
          <a:bodyPr>
            <a:noAutofit/>
          </a:bodyPr>
          <a:lstStyle/>
          <a:p>
            <a:r>
              <a:rPr lang="en-US" sz="2400" dirty="0" smtClean="0"/>
              <a:t>USG college store partners</a:t>
            </a:r>
          </a:p>
          <a:p>
            <a:r>
              <a:rPr lang="en-US" sz="2400" dirty="0"/>
              <a:t>L</a:t>
            </a:r>
            <a:r>
              <a:rPr lang="en-US" sz="2400" dirty="0" smtClean="0"/>
              <a:t>owest </a:t>
            </a:r>
            <a:r>
              <a:rPr lang="en-US" sz="2400" dirty="0"/>
              <a:t>price guarantees, rental programs, </a:t>
            </a:r>
            <a:r>
              <a:rPr lang="en-US" sz="2400" dirty="0" smtClean="0"/>
              <a:t> and more</a:t>
            </a:r>
            <a:endParaRPr lang="en-US" sz="2400" dirty="0"/>
          </a:p>
          <a:p>
            <a:r>
              <a:rPr lang="en-US" sz="2400" dirty="0" smtClean="0"/>
              <a:t>Data about cost </a:t>
            </a:r>
            <a:r>
              <a:rPr lang="en-US" sz="2400" dirty="0"/>
              <a:t>savings as well as </a:t>
            </a:r>
            <a:r>
              <a:rPr lang="en-US" sz="2400" dirty="0" smtClean="0"/>
              <a:t>adoptions</a:t>
            </a:r>
            <a:endParaRPr lang="en-US" sz="2400" dirty="0"/>
          </a:p>
          <a:p>
            <a:r>
              <a:rPr lang="en-US" sz="2400" dirty="0" smtClean="0"/>
              <a:t>Software for comparison shopping, adoptions, marketplace</a:t>
            </a:r>
          </a:p>
          <a:p>
            <a:pPr marL="0" indent="0">
              <a:buNone/>
            </a:pPr>
            <a:r>
              <a:rPr lang="en-US" sz="2400" dirty="0" smtClean="0"/>
              <a:t> </a:t>
            </a:r>
          </a:p>
        </p:txBody>
      </p:sp>
      <p:sp>
        <p:nvSpPr>
          <p:cNvPr id="4" name="Title 1"/>
          <p:cNvSpPr txBox="1">
            <a:spLocks/>
          </p:cNvSpPr>
          <p:nvPr/>
        </p:nvSpPr>
        <p:spPr>
          <a:xfrm>
            <a:off x="914400" y="5791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r>
              <a:rPr lang="en-US" dirty="0" smtClean="0">
                <a:solidFill>
                  <a:schemeClr val="bg1"/>
                </a:solidFill>
              </a:rPr>
              <a:t>College Store Program Update</a:t>
            </a:r>
            <a:endParaRPr lang="en-US" dirty="0">
              <a:solidFill>
                <a:schemeClr val="bg1"/>
              </a:solidFill>
            </a:endParaRPr>
          </a:p>
        </p:txBody>
      </p:sp>
      <p:pic>
        <p:nvPicPr>
          <p:cNvPr id="10" name="Picture 9" descr="bookstore_clr077.jpg"/>
          <p:cNvPicPr>
            <a:picLocks noChangeAspect="1"/>
          </p:cNvPicPr>
          <p:nvPr/>
        </p:nvPicPr>
        <p:blipFill rotWithShape="1">
          <a:blip r:embed="rId3">
            <a:extLst>
              <a:ext uri="{28A0092B-C50C-407E-A947-70E740481C1C}">
                <a14:useLocalDpi xmlns:a14="http://schemas.microsoft.com/office/drawing/2010/main" val="0"/>
              </a:ext>
            </a:extLst>
          </a:blip>
          <a:srcRect l="4889" t="3528" b="14407"/>
          <a:stretch/>
        </p:blipFill>
        <p:spPr>
          <a:xfrm>
            <a:off x="3570472" y="412149"/>
            <a:ext cx="5257800" cy="3772962"/>
          </a:xfrm>
          <a:prstGeom prst="rect">
            <a:avLst/>
          </a:prstGeom>
        </p:spPr>
      </p:pic>
      <p:sp>
        <p:nvSpPr>
          <p:cNvPr id="11" name="Rectangle 10"/>
          <p:cNvSpPr/>
          <p:nvPr/>
        </p:nvSpPr>
        <p:spPr>
          <a:xfrm>
            <a:off x="3810000" y="4343400"/>
            <a:ext cx="4800600" cy="1077218"/>
          </a:xfrm>
          <a:prstGeom prst="rect">
            <a:avLst/>
          </a:prstGeom>
        </p:spPr>
        <p:txBody>
          <a:bodyPr wrap="square">
            <a:spAutoFit/>
          </a:bodyPr>
          <a:lstStyle/>
          <a:p>
            <a:r>
              <a:rPr lang="en-US" sz="1600" dirty="0"/>
              <a:t>Photograph of McGregor Company bookstore, Athens, Clarke County, Georgia. Vanishing Georgia, Georgia Division of Archives and History, Office of Secretary of State. Digital Library of Georgia.</a:t>
            </a:r>
          </a:p>
        </p:txBody>
      </p:sp>
    </p:spTree>
    <p:extLst>
      <p:ext uri="{BB962C8B-B14F-4D97-AF65-F5344CB8AC3E}">
        <p14:creationId xmlns:p14="http://schemas.microsoft.com/office/powerpoint/2010/main" val="22543552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 y="5545722"/>
            <a:ext cx="8839200" cy="1159878"/>
          </a:xfrm>
        </p:spPr>
        <p:txBody>
          <a:bodyPr>
            <a:normAutofit/>
          </a:bodyPr>
          <a:lstStyle/>
          <a:p>
            <a:pPr algn="r"/>
            <a:r>
              <a:rPr lang="en-US" sz="4000" dirty="0" smtClean="0">
                <a:solidFill>
                  <a:schemeClr val="bg1"/>
                </a:solidFill>
              </a:rPr>
              <a:t>Partner: USG University Presses</a:t>
            </a:r>
            <a:endParaRPr lang="en-US" sz="4000" dirty="0">
              <a:solidFill>
                <a:schemeClr val="bg1"/>
              </a:solidFill>
            </a:endParaRPr>
          </a:p>
        </p:txBody>
      </p:sp>
      <p:sp>
        <p:nvSpPr>
          <p:cNvPr id="6" name="TextBox 5"/>
          <p:cNvSpPr txBox="1"/>
          <p:nvPr/>
        </p:nvSpPr>
        <p:spPr>
          <a:xfrm>
            <a:off x="152400" y="914400"/>
            <a:ext cx="6096000" cy="4401205"/>
          </a:xfrm>
          <a:prstGeom prst="rect">
            <a:avLst/>
          </a:prstGeom>
          <a:noFill/>
        </p:spPr>
        <p:txBody>
          <a:bodyPr wrap="square" rtlCol="0">
            <a:spAutoFit/>
          </a:bodyPr>
          <a:lstStyle/>
          <a:p>
            <a:pPr marL="457200" indent="-457200">
              <a:buFont typeface="Arial"/>
              <a:buChar char="•"/>
            </a:pPr>
            <a:r>
              <a:rPr lang="en-US" sz="2800" dirty="0" smtClean="0"/>
              <a:t>Working with USG presses (UNG UGS, KSU) to leverage expertise, catalog, and infrastructure</a:t>
            </a:r>
          </a:p>
          <a:p>
            <a:pPr marL="457200" indent="-457200">
              <a:buFont typeface="Arial"/>
              <a:buChar char="•"/>
            </a:pPr>
            <a:r>
              <a:rPr lang="en-US" sz="2800" dirty="0" smtClean="0"/>
              <a:t>Peer review and editorial processes</a:t>
            </a:r>
          </a:p>
          <a:p>
            <a:pPr marL="457200" indent="-457200">
              <a:buFont typeface="Arial"/>
              <a:buChar char="•"/>
            </a:pPr>
            <a:r>
              <a:rPr lang="en-US" sz="2800" dirty="0" smtClean="0"/>
              <a:t>Hosting and distribution models</a:t>
            </a:r>
          </a:p>
          <a:p>
            <a:pPr marL="457200" indent="-457200">
              <a:buFont typeface="Arial"/>
              <a:buChar char="•"/>
            </a:pPr>
            <a:r>
              <a:rPr lang="en-US" sz="2800" dirty="0" smtClean="0"/>
              <a:t>Adoption/licensing of existing materials in catalog</a:t>
            </a:r>
            <a:endParaRPr lang="en-US" dirty="0" smtClean="0"/>
          </a:p>
          <a:p>
            <a:pPr marL="457200" indent="-457200">
              <a:buFont typeface="Arial"/>
              <a:buChar char="•"/>
            </a:pPr>
            <a:r>
              <a:rPr lang="en-US" sz="2800" dirty="0" smtClean="0"/>
              <a:t>Original Open Textbook production model developed with USG U.S. History I Textbook</a:t>
            </a:r>
          </a:p>
        </p:txBody>
      </p:sp>
      <p:pic>
        <p:nvPicPr>
          <p:cNvPr id="5" name="Picture 4"/>
          <p:cNvPicPr>
            <a:picLocks noChangeAspect="1"/>
          </p:cNvPicPr>
          <p:nvPr/>
        </p:nvPicPr>
        <p:blipFill>
          <a:blip r:embed="rId3"/>
          <a:stretch>
            <a:fillRect/>
          </a:stretch>
        </p:blipFill>
        <p:spPr>
          <a:xfrm>
            <a:off x="6172200" y="381000"/>
            <a:ext cx="2501900" cy="3246034"/>
          </a:xfrm>
          <a:prstGeom prst="rect">
            <a:avLst/>
          </a:prstGeom>
        </p:spPr>
      </p:pic>
      <p:sp>
        <p:nvSpPr>
          <p:cNvPr id="8" name="TextBox 7"/>
          <p:cNvSpPr txBox="1"/>
          <p:nvPr/>
        </p:nvSpPr>
        <p:spPr>
          <a:xfrm>
            <a:off x="6248400" y="4038600"/>
            <a:ext cx="2514600" cy="1477328"/>
          </a:xfrm>
          <a:prstGeom prst="rect">
            <a:avLst/>
          </a:prstGeom>
          <a:noFill/>
        </p:spPr>
        <p:txBody>
          <a:bodyPr wrap="square" rtlCol="0">
            <a:spAutoFit/>
          </a:bodyPr>
          <a:lstStyle/>
          <a:p>
            <a:r>
              <a:rPr lang="en-US" b="1" dirty="0" smtClean="0"/>
              <a:t>History in the Making:</a:t>
            </a:r>
          </a:p>
          <a:p>
            <a:r>
              <a:rPr lang="en-US" b="1" dirty="0"/>
              <a:t>A History of the People of the United States of America to 1877</a:t>
            </a:r>
          </a:p>
          <a:p>
            <a:endParaRPr lang="en-US" dirty="0" smtClean="0"/>
          </a:p>
        </p:txBody>
      </p:sp>
    </p:spTree>
    <p:extLst>
      <p:ext uri="{BB962C8B-B14F-4D97-AF65-F5344CB8AC3E}">
        <p14:creationId xmlns:p14="http://schemas.microsoft.com/office/powerpoint/2010/main" val="21403224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enstaxTItles.tiff"/>
          <p:cNvPicPr>
            <a:picLocks noChangeAspect="1"/>
          </p:cNvPicPr>
          <p:nvPr/>
        </p:nvPicPr>
        <p:blipFill rotWithShape="1">
          <a:blip r:embed="rId3">
            <a:extLst>
              <a:ext uri="{28A0092B-C50C-407E-A947-70E740481C1C}">
                <a14:useLocalDpi xmlns:a14="http://schemas.microsoft.com/office/drawing/2010/main" val="0"/>
              </a:ext>
            </a:extLst>
          </a:blip>
          <a:srcRect t="12242"/>
          <a:stretch/>
        </p:blipFill>
        <p:spPr>
          <a:xfrm>
            <a:off x="0" y="808239"/>
            <a:ext cx="9143999" cy="4701352"/>
          </a:xfrm>
          <a:prstGeom prst="rect">
            <a:avLst/>
          </a:prstGeom>
        </p:spPr>
      </p:pic>
      <p:sp>
        <p:nvSpPr>
          <p:cNvPr id="8" name="Title 1"/>
          <p:cNvSpPr>
            <a:spLocks noGrp="1"/>
          </p:cNvSpPr>
          <p:nvPr>
            <p:ph type="title"/>
          </p:nvPr>
        </p:nvSpPr>
        <p:spPr>
          <a:xfrm>
            <a:off x="304800" y="5545722"/>
            <a:ext cx="8839200" cy="1159877"/>
          </a:xfrm>
        </p:spPr>
        <p:txBody>
          <a:bodyPr>
            <a:normAutofit fontScale="90000"/>
          </a:bodyPr>
          <a:lstStyle/>
          <a:p>
            <a:r>
              <a:rPr lang="en-US" sz="4000" dirty="0" smtClean="0">
                <a:solidFill>
                  <a:schemeClr val="bg1"/>
                </a:solidFill>
              </a:rPr>
              <a:t>Partner: </a:t>
            </a:r>
            <a:r>
              <a:rPr lang="en-US" sz="4000" dirty="0" err="1" smtClean="0">
                <a:solidFill>
                  <a:schemeClr val="bg1"/>
                </a:solidFill>
              </a:rPr>
              <a:t>OpenStax</a:t>
            </a:r>
            <a:r>
              <a:rPr lang="en-US" sz="4000" dirty="0" smtClean="0">
                <a:solidFill>
                  <a:schemeClr val="bg1"/>
                </a:solidFill>
              </a:rPr>
              <a:t> College of Rice University</a:t>
            </a:r>
            <a:endParaRPr lang="en-US" sz="4000" dirty="0">
              <a:solidFill>
                <a:schemeClr val="bg1"/>
              </a:solidFill>
            </a:endParaRPr>
          </a:p>
        </p:txBody>
      </p:sp>
    </p:spTree>
    <p:extLst>
      <p:ext uri="{BB962C8B-B14F-4D97-AF65-F5344CB8AC3E}">
        <p14:creationId xmlns:p14="http://schemas.microsoft.com/office/powerpoint/2010/main" val="1204659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enstaxTItles.tiff"/>
          <p:cNvPicPr>
            <a:picLocks noChangeAspect="1"/>
          </p:cNvPicPr>
          <p:nvPr/>
        </p:nvPicPr>
        <p:blipFill rotWithShape="1">
          <a:blip r:embed="rId3">
            <a:alphaModFix amt="15000"/>
            <a:extLst>
              <a:ext uri="{28A0092B-C50C-407E-A947-70E740481C1C}">
                <a14:useLocalDpi xmlns:a14="http://schemas.microsoft.com/office/drawing/2010/main" val="0"/>
              </a:ext>
            </a:extLst>
          </a:blip>
          <a:srcRect t="12242"/>
          <a:stretch/>
        </p:blipFill>
        <p:spPr>
          <a:xfrm>
            <a:off x="0" y="808239"/>
            <a:ext cx="9143999" cy="4701352"/>
          </a:xfrm>
          <a:prstGeom prst="rect">
            <a:avLst/>
          </a:prstGeom>
        </p:spPr>
      </p:pic>
      <p:sp>
        <p:nvSpPr>
          <p:cNvPr id="8" name="Title 1"/>
          <p:cNvSpPr>
            <a:spLocks noGrp="1"/>
          </p:cNvSpPr>
          <p:nvPr>
            <p:ph type="title"/>
          </p:nvPr>
        </p:nvSpPr>
        <p:spPr>
          <a:xfrm>
            <a:off x="304800" y="5545722"/>
            <a:ext cx="8839200" cy="1159877"/>
          </a:xfrm>
        </p:spPr>
        <p:txBody>
          <a:bodyPr>
            <a:normAutofit fontScale="90000"/>
          </a:bodyPr>
          <a:lstStyle/>
          <a:p>
            <a:r>
              <a:rPr lang="en-US" sz="4000" dirty="0" smtClean="0">
                <a:solidFill>
                  <a:schemeClr val="bg1"/>
                </a:solidFill>
              </a:rPr>
              <a:t>Partner: </a:t>
            </a:r>
            <a:r>
              <a:rPr lang="en-US" sz="4000" dirty="0" err="1" smtClean="0">
                <a:solidFill>
                  <a:schemeClr val="bg1"/>
                </a:solidFill>
              </a:rPr>
              <a:t>OpenStax</a:t>
            </a:r>
            <a:r>
              <a:rPr lang="en-US" sz="4000" dirty="0" smtClean="0">
                <a:solidFill>
                  <a:schemeClr val="bg1"/>
                </a:solidFill>
              </a:rPr>
              <a:t> College of Rice University</a:t>
            </a:r>
            <a:endParaRPr lang="en-US" sz="4000" dirty="0">
              <a:solidFill>
                <a:schemeClr val="bg1"/>
              </a:solidFill>
            </a:endParaRPr>
          </a:p>
        </p:txBody>
      </p:sp>
      <p:sp>
        <p:nvSpPr>
          <p:cNvPr id="2" name="TextBox 1"/>
          <p:cNvSpPr txBox="1"/>
          <p:nvPr/>
        </p:nvSpPr>
        <p:spPr>
          <a:xfrm>
            <a:off x="304800" y="990600"/>
            <a:ext cx="8610600" cy="4678204"/>
          </a:xfrm>
          <a:prstGeom prst="rect">
            <a:avLst/>
          </a:prstGeom>
          <a:noFill/>
        </p:spPr>
        <p:txBody>
          <a:bodyPr wrap="square" rtlCol="0">
            <a:spAutoFit/>
          </a:bodyPr>
          <a:lstStyle/>
          <a:p>
            <a:pPr marL="457200" indent="-457200">
              <a:buFont typeface="Arial"/>
              <a:buChar char="•"/>
            </a:pPr>
            <a:r>
              <a:rPr lang="en-US" sz="2800" dirty="0" smtClean="0"/>
              <a:t>7 titles now, 11 in 2015, 21 by 2017</a:t>
            </a:r>
          </a:p>
          <a:p>
            <a:pPr marL="457200" indent="-457200">
              <a:buFont typeface="Arial"/>
              <a:buChar char="•"/>
            </a:pPr>
            <a:r>
              <a:rPr lang="en-US" sz="2800" dirty="0" smtClean="0"/>
              <a:t>High quality, professional publications with peer review and all standard publishing editorial processes</a:t>
            </a:r>
          </a:p>
          <a:p>
            <a:pPr marL="457200" indent="-457200">
              <a:buFont typeface="Arial"/>
              <a:buChar char="•"/>
            </a:pPr>
            <a:r>
              <a:rPr lang="en-US" sz="2800" dirty="0" smtClean="0"/>
              <a:t>Open to adopt and adapt through free customized hosting</a:t>
            </a:r>
          </a:p>
          <a:p>
            <a:pPr marL="457200" indent="-457200">
              <a:buFont typeface="Arial"/>
              <a:buChar char="•"/>
            </a:pPr>
            <a:r>
              <a:rPr lang="en-US" sz="2800" dirty="0" smtClean="0"/>
              <a:t>Many already in use in USG, </a:t>
            </a:r>
            <a:r>
              <a:rPr lang="en-US" sz="2800" dirty="0" err="1" smtClean="0"/>
              <a:t>eCore</a:t>
            </a:r>
            <a:r>
              <a:rPr lang="en-US" sz="2800" dirty="0" smtClean="0"/>
              <a:t>, and more to come</a:t>
            </a:r>
          </a:p>
          <a:p>
            <a:pPr marL="457200" indent="-457200">
              <a:buFont typeface="Arial"/>
              <a:buChar char="•"/>
            </a:pPr>
            <a:r>
              <a:rPr lang="en-US" sz="2800" dirty="0" smtClean="0"/>
              <a:t>Additional option to purchase very low cost print copy</a:t>
            </a:r>
          </a:p>
          <a:p>
            <a:pPr marL="457200" indent="-457200">
              <a:buFont typeface="Arial"/>
              <a:buChar char="•"/>
            </a:pPr>
            <a:r>
              <a:rPr lang="en-US" sz="2800" dirty="0" smtClean="0"/>
              <a:t>Funded by Gates</a:t>
            </a:r>
            <a:r>
              <a:rPr lang="en-US" sz="2800" dirty="0"/>
              <a:t>, Hewlett, 20 Million </a:t>
            </a:r>
            <a:r>
              <a:rPr lang="en-US" sz="2800" dirty="0" smtClean="0"/>
              <a:t>Minds, </a:t>
            </a:r>
            <a:r>
              <a:rPr lang="en-US" sz="2800" dirty="0" err="1" smtClean="0"/>
              <a:t>Maxfield</a:t>
            </a:r>
            <a:r>
              <a:rPr lang="en-US" sz="2800" dirty="0" smtClean="0"/>
              <a:t>, </a:t>
            </a:r>
            <a:r>
              <a:rPr lang="en-US" sz="2800" dirty="0" err="1" smtClean="0"/>
              <a:t>Kazanjian</a:t>
            </a:r>
            <a:r>
              <a:rPr lang="en-US" sz="2800" dirty="0"/>
              <a:t>, Lowenstein, </a:t>
            </a:r>
            <a:r>
              <a:rPr lang="en-US" sz="2800" dirty="0" smtClean="0"/>
              <a:t>and Arnold Foundations</a:t>
            </a:r>
          </a:p>
          <a:p>
            <a:pPr marL="457200" indent="-457200">
              <a:buFont typeface="Arial"/>
              <a:buChar char="•"/>
            </a:pPr>
            <a:r>
              <a:rPr lang="en-US" sz="2800" dirty="0"/>
              <a:t> </a:t>
            </a:r>
            <a:r>
              <a:rPr lang="en-US" sz="2800" dirty="0">
                <a:hlinkClick r:id="rId4"/>
              </a:rPr>
              <a:t>http://openstaxcollege.org</a:t>
            </a:r>
            <a:endParaRPr lang="en-US" sz="2800" dirty="0" smtClean="0"/>
          </a:p>
          <a:p>
            <a:endParaRPr lang="en-US" dirty="0"/>
          </a:p>
        </p:txBody>
      </p:sp>
    </p:spTree>
    <p:extLst>
      <p:ext uri="{BB962C8B-B14F-4D97-AF65-F5344CB8AC3E}">
        <p14:creationId xmlns:p14="http://schemas.microsoft.com/office/powerpoint/2010/main" val="3986389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Goals of ALG Textbook Transformation Grants</a:t>
            </a:r>
            <a:endParaRPr lang="en-US" sz="4000" dirty="0">
              <a:solidFill>
                <a:schemeClr val="bg1"/>
              </a:solidFill>
            </a:endParaRPr>
          </a:p>
        </p:txBody>
      </p:sp>
      <p:sp>
        <p:nvSpPr>
          <p:cNvPr id="5" name="Content Placeholder 4"/>
          <p:cNvSpPr>
            <a:spLocks noGrp="1"/>
          </p:cNvSpPr>
          <p:nvPr>
            <p:ph idx="1"/>
          </p:nvPr>
        </p:nvSpPr>
        <p:spPr>
          <a:xfrm>
            <a:off x="457200" y="1066799"/>
            <a:ext cx="8229600" cy="4724401"/>
          </a:xfrm>
        </p:spPr>
        <p:txBody>
          <a:bodyPr>
            <a:normAutofit fontScale="92500" lnSpcReduction="20000"/>
          </a:bodyPr>
          <a:lstStyle/>
          <a:p>
            <a:pPr lvl="0"/>
            <a:r>
              <a:rPr lang="en-US" dirty="0"/>
              <a:t>Pilot different approaches in USG courses for textbook transformation including adoption, adaptation, and creation of Open Educational Resources (OER) and/or identification and adoption of materials already available in GALILEO and USG libraries.</a:t>
            </a:r>
          </a:p>
          <a:p>
            <a:pPr lvl="0"/>
            <a:r>
              <a:rPr lang="en-US" dirty="0"/>
              <a:t>Provide support to faculty, libraries, and their institutions to implement these approaches.</a:t>
            </a:r>
          </a:p>
          <a:p>
            <a:pPr lvl="0"/>
            <a:r>
              <a:rPr lang="en-US" dirty="0"/>
              <a:t>Lower the cost of college for students and contribute to their retention, progression, and graduation</a:t>
            </a:r>
            <a:r>
              <a:rPr lang="en-US" dirty="0" smtClean="0"/>
              <a:t>.</a:t>
            </a:r>
            <a:endParaRPr lang="en-US" dirty="0"/>
          </a:p>
        </p:txBody>
      </p:sp>
    </p:spTree>
    <p:extLst>
      <p:ext uri="{BB962C8B-B14F-4D97-AF65-F5344CB8AC3E}">
        <p14:creationId xmlns:p14="http://schemas.microsoft.com/office/powerpoint/2010/main" val="161885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799"/>
            <a:ext cx="8229600" cy="4495801"/>
          </a:xfrm>
        </p:spPr>
        <p:txBody>
          <a:bodyPr>
            <a:normAutofit fontScale="85000" lnSpcReduction="10000"/>
          </a:bodyPr>
          <a:lstStyle/>
          <a:p>
            <a:r>
              <a:rPr lang="en-US" b="1" dirty="0"/>
              <a:t>9am-10:45am: Opening General </a:t>
            </a:r>
            <a:r>
              <a:rPr lang="en-US" b="1" dirty="0" smtClean="0"/>
              <a:t>Session</a:t>
            </a:r>
            <a:endParaRPr lang="en-US" dirty="0" smtClean="0"/>
          </a:p>
          <a:p>
            <a:pPr lvl="1"/>
            <a:r>
              <a:rPr lang="en-US" sz="1600" dirty="0" smtClean="0"/>
              <a:t>Welcome </a:t>
            </a:r>
            <a:r>
              <a:rPr lang="en-US" sz="1600" dirty="0"/>
              <a:t>and Introductions</a:t>
            </a:r>
          </a:p>
          <a:p>
            <a:pPr lvl="1"/>
            <a:r>
              <a:rPr lang="en-US" sz="1600" dirty="0" smtClean="0"/>
              <a:t>Introduction </a:t>
            </a:r>
            <a:r>
              <a:rPr lang="en-US" sz="1600" dirty="0"/>
              <a:t>to ALG and Textbook Transformation Grants</a:t>
            </a:r>
          </a:p>
          <a:p>
            <a:pPr lvl="1"/>
            <a:r>
              <a:rPr lang="en-US" sz="1600" dirty="0" smtClean="0"/>
              <a:t>What </a:t>
            </a:r>
            <a:r>
              <a:rPr lang="en-US" sz="1600" dirty="0"/>
              <a:t>is “Open?” </a:t>
            </a:r>
            <a:endParaRPr lang="en-US" sz="1600" dirty="0" smtClean="0"/>
          </a:p>
          <a:p>
            <a:pPr lvl="1"/>
            <a:r>
              <a:rPr lang="en-US" sz="1600" dirty="0" smtClean="0"/>
              <a:t>Introduction </a:t>
            </a:r>
            <a:r>
              <a:rPr lang="en-US" sz="1600" dirty="0"/>
              <a:t>to </a:t>
            </a:r>
            <a:r>
              <a:rPr lang="en-US" sz="1600" dirty="0" err="1"/>
              <a:t>OpenStax</a:t>
            </a:r>
            <a:r>
              <a:rPr lang="en-US" sz="1600" dirty="0"/>
              <a:t> </a:t>
            </a:r>
            <a:r>
              <a:rPr lang="en-US" sz="1600" dirty="0" smtClean="0"/>
              <a:t>College</a:t>
            </a:r>
          </a:p>
          <a:p>
            <a:r>
              <a:rPr lang="en-US" b="1" dirty="0"/>
              <a:t>10:50am-11:50am: Grant Category Breakout </a:t>
            </a:r>
            <a:r>
              <a:rPr lang="en-US" b="1" dirty="0" smtClean="0"/>
              <a:t>Sessions</a:t>
            </a:r>
            <a:endParaRPr lang="en-US" dirty="0" smtClean="0"/>
          </a:p>
          <a:p>
            <a:r>
              <a:rPr lang="en-US" b="1" dirty="0"/>
              <a:t>12:00pm-1:00pm: </a:t>
            </a:r>
            <a:r>
              <a:rPr lang="en-US" b="1" dirty="0"/>
              <a:t>Lunch</a:t>
            </a:r>
            <a:r>
              <a:rPr lang="en-US" b="1" dirty="0"/>
              <a:t> </a:t>
            </a:r>
            <a:r>
              <a:rPr lang="en-US" b="1" dirty="0"/>
              <a:t>and Discussion </a:t>
            </a:r>
            <a:r>
              <a:rPr lang="en-US" b="1" dirty="0"/>
              <a:t>on grant procedures and </a:t>
            </a:r>
            <a:r>
              <a:rPr lang="en-US" b="1" dirty="0" smtClean="0"/>
              <a:t>compliance</a:t>
            </a:r>
          </a:p>
          <a:p>
            <a:r>
              <a:rPr lang="en-US" b="1" dirty="0"/>
              <a:t>1:00pm-1:50pm: </a:t>
            </a:r>
            <a:r>
              <a:rPr lang="en-US" b="1" dirty="0" smtClean="0"/>
              <a:t>General Session:  Accessibility</a:t>
            </a:r>
          </a:p>
          <a:p>
            <a:r>
              <a:rPr lang="en-US" b="1" dirty="0"/>
              <a:t>2:00pm-3:00pm: Grant Category Breakout </a:t>
            </a:r>
            <a:r>
              <a:rPr lang="en-US" b="1" dirty="0" smtClean="0"/>
              <a:t>Sessions</a:t>
            </a:r>
          </a:p>
          <a:p>
            <a:r>
              <a:rPr lang="en-US" b="1" dirty="0" smtClean="0"/>
              <a:t>3</a:t>
            </a:r>
            <a:r>
              <a:rPr lang="en-US" b="1" dirty="0"/>
              <a:t>:00pm-4:00pm: Q&amp;A Forum and Wrap-up</a:t>
            </a:r>
            <a:endParaRPr lang="en-US" dirty="0"/>
          </a:p>
          <a:p>
            <a:pPr marL="0" indent="0">
              <a:buNone/>
            </a:pPr>
            <a:r>
              <a:rPr lang="en-US" dirty="0" smtClean="0"/>
              <a:t> </a:t>
            </a:r>
            <a:endParaRPr lang="en-US" b="1" dirty="0" smtClean="0"/>
          </a:p>
          <a:p>
            <a:endParaRPr lang="en-US" b="1" dirty="0" smtClean="0"/>
          </a:p>
          <a:p>
            <a:endParaRPr lang="en-US" b="1" dirty="0"/>
          </a:p>
          <a:p>
            <a:endParaRPr lang="en-US" dirty="0" smtClean="0"/>
          </a:p>
          <a:p>
            <a:endParaRPr lang="en-US" dirty="0"/>
          </a:p>
          <a:p>
            <a:pPr marL="0" indent="0">
              <a:buNone/>
            </a:pPr>
            <a:endParaRPr lang="en-US" dirty="0"/>
          </a:p>
        </p:txBody>
      </p:sp>
      <p:sp>
        <p:nvSpPr>
          <p:cNvPr id="3" name="Title 1"/>
          <p:cNvSpPr txBox="1">
            <a:spLocks/>
          </p:cNvSpPr>
          <p:nvPr/>
        </p:nvSpPr>
        <p:spPr>
          <a:xfrm>
            <a:off x="457200" y="5486400"/>
            <a:ext cx="8686800" cy="16002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7200" dirty="0" smtClean="0">
                <a:solidFill>
                  <a:schemeClr val="bg1"/>
                </a:solidFill>
              </a:rPr>
              <a:t>Agenda</a:t>
            </a:r>
            <a:endParaRPr lang="en-US" sz="7200" dirty="0">
              <a:solidFill>
                <a:schemeClr val="bg1"/>
              </a:solidFill>
            </a:endParaRPr>
          </a:p>
        </p:txBody>
      </p:sp>
      <p:sp>
        <p:nvSpPr>
          <p:cNvPr id="4" name="Rectangle 3"/>
          <p:cNvSpPr/>
          <p:nvPr/>
        </p:nvSpPr>
        <p:spPr>
          <a:xfrm>
            <a:off x="3733800" y="152400"/>
            <a:ext cx="5410200" cy="646331"/>
          </a:xfrm>
          <a:prstGeom prst="rect">
            <a:avLst/>
          </a:prstGeom>
        </p:spPr>
        <p:txBody>
          <a:bodyPr wrap="square">
            <a:spAutoFit/>
          </a:bodyPr>
          <a:lstStyle/>
          <a:p>
            <a:r>
              <a:rPr lang="en-US" b="1" dirty="0"/>
              <a:t>Textbook Transformation Grants, Round 1</a:t>
            </a:r>
            <a:endParaRPr lang="en-US" dirty="0"/>
          </a:p>
          <a:p>
            <a:r>
              <a:rPr lang="en-US" b="1" dirty="0"/>
              <a:t>Kickoff Training Event: October 20, 2014, 9-</a:t>
            </a:r>
            <a:r>
              <a:rPr lang="en-US" b="1" dirty="0" smtClean="0"/>
              <a:t>4pm</a:t>
            </a:r>
            <a:endParaRPr lang="en-US" dirty="0"/>
          </a:p>
        </p:txBody>
      </p:sp>
    </p:spTree>
    <p:extLst>
      <p:ext uri="{BB962C8B-B14F-4D97-AF65-F5344CB8AC3E}">
        <p14:creationId xmlns:p14="http://schemas.microsoft.com/office/powerpoint/2010/main" val="281044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Why Grants?</a:t>
            </a:r>
          </a:p>
        </p:txBody>
      </p:sp>
      <p:sp>
        <p:nvSpPr>
          <p:cNvPr id="7" name="TextBox 6"/>
          <p:cNvSpPr txBox="1"/>
          <p:nvPr/>
        </p:nvSpPr>
        <p:spPr>
          <a:xfrm>
            <a:off x="342900" y="924236"/>
            <a:ext cx="5257800" cy="5509200"/>
          </a:xfrm>
          <a:prstGeom prst="rect">
            <a:avLst/>
          </a:prstGeom>
          <a:noFill/>
        </p:spPr>
        <p:txBody>
          <a:bodyPr wrap="square" rtlCol="0">
            <a:spAutoFit/>
          </a:bodyPr>
          <a:lstStyle/>
          <a:p>
            <a:r>
              <a:rPr lang="en-US" sz="2800" b="1" dirty="0" smtClean="0"/>
              <a:t>Why Grants? </a:t>
            </a:r>
          </a:p>
          <a:p>
            <a:r>
              <a:rPr lang="en-US" sz="2600" dirty="0" smtClean="0"/>
              <a:t>Adoption, adaptation, and creation take </a:t>
            </a:r>
            <a:r>
              <a:rPr lang="en-US" sz="2600" u="sng" dirty="0" smtClean="0"/>
              <a:t>time</a:t>
            </a:r>
            <a:r>
              <a:rPr lang="en-US" sz="2600" dirty="0" smtClean="0"/>
              <a:t>. Textbook Transformation Grants allow for: </a:t>
            </a:r>
          </a:p>
          <a:p>
            <a:pPr marL="914400" lvl="1" indent="-457200">
              <a:buFont typeface="Arial"/>
              <a:buChar char="•"/>
            </a:pPr>
            <a:r>
              <a:rPr lang="en-US" sz="2600" dirty="0" smtClean="0"/>
              <a:t>Course releases or extra-workload compensation for faculty</a:t>
            </a:r>
          </a:p>
          <a:p>
            <a:pPr marL="914400" lvl="1" indent="-457200">
              <a:buFont typeface="Arial"/>
              <a:buChar char="•"/>
            </a:pPr>
            <a:r>
              <a:rPr lang="en-US" sz="2600" dirty="0" smtClean="0"/>
              <a:t>Assistance from instructional designers</a:t>
            </a:r>
          </a:p>
          <a:p>
            <a:pPr marL="914400" lvl="1" indent="-457200">
              <a:buFont typeface="Arial"/>
              <a:buChar char="•"/>
            </a:pPr>
            <a:r>
              <a:rPr lang="en-US" sz="2600" dirty="0" smtClean="0"/>
              <a:t>Support for training session travel </a:t>
            </a:r>
          </a:p>
          <a:p>
            <a:pPr marL="457200" indent="-457200">
              <a:buFont typeface="Arial"/>
              <a:buChar char="•"/>
            </a:pPr>
            <a:endParaRPr lang="en-US" sz="2400" dirty="0" smtClean="0"/>
          </a:p>
          <a:p>
            <a:pPr marL="457200" indent="-457200">
              <a:buFont typeface="Arial"/>
              <a:buChar char="•"/>
            </a:pPr>
            <a:endParaRPr lang="en-US" sz="2400" dirty="0" smtClean="0"/>
          </a:p>
          <a:p>
            <a:pPr marL="457200" indent="-457200">
              <a:buFont typeface="Arial"/>
              <a:buChar char="•"/>
            </a:pPr>
            <a:endParaRPr lang="en-US" sz="1600" dirty="0"/>
          </a:p>
        </p:txBody>
      </p:sp>
      <p:sp>
        <p:nvSpPr>
          <p:cNvPr id="8" name="Rectangle 7"/>
          <p:cNvSpPr/>
          <p:nvPr/>
        </p:nvSpPr>
        <p:spPr>
          <a:xfrm>
            <a:off x="0" y="6411873"/>
            <a:ext cx="4572000" cy="430887"/>
          </a:xfrm>
          <a:prstGeom prst="rect">
            <a:avLst/>
          </a:prstGeom>
        </p:spPr>
        <p:txBody>
          <a:bodyPr>
            <a:spAutoFit/>
          </a:bodyPr>
          <a:lstStyle/>
          <a:p>
            <a:r>
              <a:rPr lang="en-US" sz="1100" dirty="0" smtClean="0">
                <a:solidFill>
                  <a:schemeClr val="bg1"/>
                </a:solidFill>
              </a:rPr>
              <a:t>Vector art designed </a:t>
            </a:r>
            <a:r>
              <a:rPr lang="en-US" sz="1100" dirty="0">
                <a:solidFill>
                  <a:schemeClr val="bg1"/>
                </a:solidFill>
              </a:rPr>
              <a:t>by </a:t>
            </a:r>
            <a:r>
              <a:rPr lang="en-US" sz="1100" dirty="0" err="1" smtClean="0">
                <a:solidFill>
                  <a:schemeClr val="bg1"/>
                </a:solidFill>
              </a:rPr>
              <a:t>Freepik</a:t>
            </a:r>
            <a:r>
              <a:rPr lang="en-US" sz="1100" dirty="0" smtClean="0">
                <a:solidFill>
                  <a:schemeClr val="bg1"/>
                </a:solidFill>
              </a:rPr>
              <a:t>: http</a:t>
            </a:r>
            <a:r>
              <a:rPr lang="en-US" sz="1100" dirty="0">
                <a:solidFill>
                  <a:schemeClr val="bg1"/>
                </a:solidFill>
              </a:rPr>
              <a:t>://</a:t>
            </a:r>
            <a:r>
              <a:rPr lang="en-US" sz="1100" dirty="0" smtClean="0">
                <a:solidFill>
                  <a:schemeClr val="bg1"/>
                </a:solidFill>
              </a:rPr>
              <a:t>www.freepik.com/free-vector/simple-small-icon-vector-material_575034.htm</a:t>
            </a:r>
            <a:endParaRPr lang="en-US" sz="11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76400"/>
            <a:ext cx="2808941" cy="2540000"/>
          </a:xfrm>
          <a:prstGeom prst="rect">
            <a:avLst/>
          </a:prstGeom>
        </p:spPr>
      </p:pic>
    </p:spTree>
    <p:extLst>
      <p:ext uri="{BB962C8B-B14F-4D97-AF65-F5344CB8AC3E}">
        <p14:creationId xmlns:p14="http://schemas.microsoft.com/office/powerpoint/2010/main" val="26123233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90600"/>
            <a:ext cx="4572000" cy="3785652"/>
          </a:xfrm>
          <a:prstGeom prst="rect">
            <a:avLst/>
          </a:prstGeom>
        </p:spPr>
        <p:txBody>
          <a:bodyPr wrap="square">
            <a:spAutoFit/>
          </a:bodyPr>
          <a:lstStyle/>
          <a:p>
            <a:r>
              <a:rPr lang="en-US" sz="3000" b="1" dirty="0" smtClean="0"/>
              <a:t>External Project Impact</a:t>
            </a:r>
          </a:p>
          <a:p>
            <a:pPr marL="457200" indent="-457200">
              <a:buFont typeface="Arial"/>
              <a:buChar char="•"/>
            </a:pPr>
            <a:r>
              <a:rPr lang="en-US" sz="3000" dirty="0" smtClean="0"/>
              <a:t>Shared evaluations</a:t>
            </a:r>
          </a:p>
          <a:p>
            <a:pPr marL="457200" indent="-457200">
              <a:buFont typeface="Arial"/>
              <a:buChar char="•"/>
            </a:pPr>
            <a:r>
              <a:rPr lang="en-US" sz="3000" dirty="0" smtClean="0"/>
              <a:t>Sustainability </a:t>
            </a:r>
            <a:r>
              <a:rPr lang="en-US" sz="3000" dirty="0"/>
              <a:t>measures</a:t>
            </a:r>
          </a:p>
          <a:p>
            <a:pPr marL="457200" indent="-457200">
              <a:buFont typeface="Arial"/>
              <a:buChar char="•"/>
            </a:pPr>
            <a:r>
              <a:rPr lang="en-US" sz="3000" dirty="0" smtClean="0"/>
              <a:t>Shared creations and adaptations</a:t>
            </a:r>
          </a:p>
          <a:p>
            <a:pPr marL="457200" indent="-457200">
              <a:buFont typeface="Arial"/>
              <a:buChar char="•"/>
            </a:pPr>
            <a:r>
              <a:rPr lang="en-US" sz="3000" dirty="0" smtClean="0"/>
              <a:t>Lessons learned </a:t>
            </a:r>
          </a:p>
          <a:p>
            <a:pPr marL="457200" indent="-457200">
              <a:buFont typeface="Arial"/>
              <a:buChar char="•"/>
            </a:pPr>
            <a:r>
              <a:rPr lang="en-US" sz="3000" dirty="0" smtClean="0"/>
              <a:t>RPG statistics </a:t>
            </a:r>
          </a:p>
          <a:p>
            <a:pPr marL="457200" indent="-457200">
              <a:buFont typeface="Arial"/>
              <a:buChar char="•"/>
            </a:pPr>
            <a:r>
              <a:rPr lang="en-US" sz="3000" dirty="0" smtClean="0"/>
              <a:t>Student savings</a:t>
            </a:r>
            <a:endParaRPr lang="en-US" sz="3000" dirty="0"/>
          </a:p>
        </p:txBody>
      </p:sp>
      <p:sp>
        <p:nvSpPr>
          <p:cNvPr id="4"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Why Grants?</a:t>
            </a:r>
            <a:endParaRPr lang="en-US" sz="4000" dirty="0">
              <a:solidFill>
                <a:schemeClr val="bg1"/>
              </a:solidFill>
            </a:endParaRPr>
          </a:p>
        </p:txBody>
      </p:sp>
      <p:sp>
        <p:nvSpPr>
          <p:cNvPr id="5" name="Rectangle 4"/>
          <p:cNvSpPr/>
          <p:nvPr/>
        </p:nvSpPr>
        <p:spPr>
          <a:xfrm>
            <a:off x="0" y="6411873"/>
            <a:ext cx="4572000" cy="430887"/>
          </a:xfrm>
          <a:prstGeom prst="rect">
            <a:avLst/>
          </a:prstGeom>
        </p:spPr>
        <p:txBody>
          <a:bodyPr>
            <a:spAutoFit/>
          </a:bodyPr>
          <a:lstStyle/>
          <a:p>
            <a:r>
              <a:rPr lang="en-US" sz="1100" dirty="0" smtClean="0">
                <a:solidFill>
                  <a:schemeClr val="bg1"/>
                </a:solidFill>
              </a:rPr>
              <a:t>Vector art designed </a:t>
            </a:r>
            <a:r>
              <a:rPr lang="en-US" sz="1100" dirty="0">
                <a:solidFill>
                  <a:schemeClr val="bg1"/>
                </a:solidFill>
              </a:rPr>
              <a:t>by </a:t>
            </a:r>
            <a:r>
              <a:rPr lang="en-US" sz="1100" dirty="0" err="1" smtClean="0">
                <a:solidFill>
                  <a:schemeClr val="bg1"/>
                </a:solidFill>
              </a:rPr>
              <a:t>Freepik</a:t>
            </a:r>
            <a:r>
              <a:rPr lang="en-US" sz="1100" dirty="0" smtClean="0">
                <a:solidFill>
                  <a:schemeClr val="bg1"/>
                </a:solidFill>
              </a:rPr>
              <a:t>: http</a:t>
            </a:r>
            <a:r>
              <a:rPr lang="en-US" sz="1100" dirty="0">
                <a:solidFill>
                  <a:schemeClr val="bg1"/>
                </a:solidFill>
              </a:rPr>
              <a:t>://</a:t>
            </a:r>
            <a:r>
              <a:rPr lang="en-US" sz="1100" dirty="0" smtClean="0">
                <a:solidFill>
                  <a:schemeClr val="bg1"/>
                </a:solidFill>
              </a:rPr>
              <a:t>www.freepik.com/free-vector/simple-small-icon-vector-material_575034.htm</a:t>
            </a:r>
            <a:endParaRPr lang="en-US" sz="11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417815"/>
            <a:ext cx="3419139" cy="3142199"/>
          </a:xfrm>
          <a:prstGeom prst="rect">
            <a:avLst/>
          </a:prstGeom>
        </p:spPr>
      </p:pic>
    </p:spTree>
    <p:extLst>
      <p:ext uri="{BB962C8B-B14F-4D97-AF65-F5344CB8AC3E}">
        <p14:creationId xmlns:p14="http://schemas.microsoft.com/office/powerpoint/2010/main" val="41995039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610600" cy="4495800"/>
          </a:xfrm>
        </p:spPr>
        <p:txBody>
          <a:bodyPr>
            <a:normAutofit fontScale="92500" lnSpcReduction="20000"/>
          </a:bodyPr>
          <a:lstStyle/>
          <a:p>
            <a:pPr marL="0" indent="0">
              <a:buNone/>
            </a:pPr>
            <a:r>
              <a:rPr lang="en-US" dirty="0" smtClean="0">
                <a:solidFill>
                  <a:srgbClr val="000000"/>
                </a:solidFill>
              </a:rPr>
              <a:t>RFP’s </a:t>
            </a:r>
            <a:r>
              <a:rPr lang="en-US" dirty="0" smtClean="0">
                <a:solidFill>
                  <a:srgbClr val="000000"/>
                </a:solidFill>
              </a:rPr>
              <a:t>Round One:</a:t>
            </a:r>
          </a:p>
          <a:p>
            <a:pPr lvl="1"/>
            <a:r>
              <a:rPr lang="en-US" sz="2400" dirty="0">
                <a:solidFill>
                  <a:srgbClr val="000000"/>
                </a:solidFill>
              </a:rPr>
              <a:t>No-Cost-to-Students Learning Materials</a:t>
            </a:r>
          </a:p>
          <a:p>
            <a:pPr lvl="1"/>
            <a:r>
              <a:rPr lang="en-US" sz="2400" dirty="0" err="1">
                <a:solidFill>
                  <a:srgbClr val="000000"/>
                </a:solidFill>
              </a:rPr>
              <a:t>OpenStax</a:t>
            </a:r>
            <a:r>
              <a:rPr lang="en-US" sz="2400" dirty="0">
                <a:solidFill>
                  <a:srgbClr val="000000"/>
                </a:solidFill>
              </a:rPr>
              <a:t> Textbooks</a:t>
            </a:r>
          </a:p>
          <a:p>
            <a:pPr lvl="1"/>
            <a:r>
              <a:rPr lang="en-US" sz="2400" dirty="0">
                <a:solidFill>
                  <a:srgbClr val="000000"/>
                </a:solidFill>
              </a:rPr>
              <a:t>Course Pack </a:t>
            </a:r>
            <a:r>
              <a:rPr lang="en-US" sz="2400" dirty="0" smtClean="0">
                <a:solidFill>
                  <a:srgbClr val="000000"/>
                </a:solidFill>
              </a:rPr>
              <a:t>Pilots</a:t>
            </a:r>
            <a:endParaRPr lang="en-US" dirty="0" smtClean="0">
              <a:solidFill>
                <a:srgbClr val="000000"/>
              </a:solidFill>
            </a:endParaRPr>
          </a:p>
          <a:p>
            <a:pPr marL="57150" indent="0">
              <a:buNone/>
            </a:pPr>
            <a:r>
              <a:rPr lang="en-US" sz="3400" dirty="0" smtClean="0"/>
              <a:t>RFP’s Round Two:</a:t>
            </a:r>
          </a:p>
          <a:p>
            <a:pPr lvl="1"/>
            <a:r>
              <a:rPr lang="en-US" sz="2400" dirty="0">
                <a:solidFill>
                  <a:srgbClr val="000000"/>
                </a:solidFill>
              </a:rPr>
              <a:t>No-Cost-to-Students Learning Materials</a:t>
            </a:r>
          </a:p>
          <a:p>
            <a:pPr lvl="1"/>
            <a:r>
              <a:rPr lang="en-US" sz="2400" dirty="0" err="1">
                <a:solidFill>
                  <a:srgbClr val="000000"/>
                </a:solidFill>
              </a:rPr>
              <a:t>OpenStax</a:t>
            </a:r>
            <a:r>
              <a:rPr lang="en-US" sz="2400" dirty="0">
                <a:solidFill>
                  <a:srgbClr val="000000"/>
                </a:solidFill>
              </a:rPr>
              <a:t> Textbooks</a:t>
            </a:r>
          </a:p>
          <a:p>
            <a:pPr lvl="1"/>
            <a:r>
              <a:rPr lang="en-US" sz="2400" dirty="0" smtClean="0">
                <a:solidFill>
                  <a:srgbClr val="000000"/>
                </a:solidFill>
              </a:rPr>
              <a:t>Course </a:t>
            </a:r>
            <a:r>
              <a:rPr lang="en-US" sz="2400" dirty="0">
                <a:solidFill>
                  <a:srgbClr val="000000"/>
                </a:solidFill>
              </a:rPr>
              <a:t>Pack </a:t>
            </a:r>
            <a:r>
              <a:rPr lang="en-US" sz="2400" dirty="0" smtClean="0">
                <a:solidFill>
                  <a:srgbClr val="000000"/>
                </a:solidFill>
              </a:rPr>
              <a:t>Pilots</a:t>
            </a:r>
            <a:r>
              <a:rPr lang="en-US" sz="3400" dirty="0" smtClean="0"/>
              <a:t> </a:t>
            </a:r>
          </a:p>
          <a:p>
            <a:pPr lvl="1"/>
            <a:r>
              <a:rPr lang="en-US" sz="2400" dirty="0">
                <a:solidFill>
                  <a:srgbClr val="000000"/>
                </a:solidFill>
              </a:rPr>
              <a:t>Transformations-at-Scale:</a:t>
            </a:r>
          </a:p>
          <a:p>
            <a:pPr marL="1314450" lvl="2" indent="-457200"/>
            <a:r>
              <a:rPr lang="en-US" dirty="0" smtClean="0"/>
              <a:t>Multiple </a:t>
            </a:r>
            <a:r>
              <a:rPr lang="en-US" dirty="0"/>
              <a:t>Course, Sections, or Department-</a:t>
            </a:r>
            <a:r>
              <a:rPr lang="en-US" dirty="0" smtClean="0"/>
              <a:t>wide</a:t>
            </a:r>
          </a:p>
          <a:p>
            <a:pPr marL="1314450" lvl="2" indent="-457200"/>
            <a:r>
              <a:rPr lang="en-US" dirty="0" smtClean="0"/>
              <a:t>Multiple Institutions</a:t>
            </a:r>
          </a:p>
          <a:p>
            <a:pPr marL="1314450" lvl="2" indent="-457200"/>
            <a:r>
              <a:rPr lang="en-US" dirty="0" smtClean="0"/>
              <a:t>Original </a:t>
            </a:r>
            <a:r>
              <a:rPr lang="en-US" dirty="0"/>
              <a:t>Open </a:t>
            </a:r>
            <a:r>
              <a:rPr lang="en-US" dirty="0" smtClean="0"/>
              <a:t>Textbook </a:t>
            </a:r>
            <a:endParaRPr lang="en-US" sz="2200" dirty="0" smtClean="0"/>
          </a:p>
        </p:txBody>
      </p:sp>
      <p:sp>
        <p:nvSpPr>
          <p:cNvPr id="5" name="Title 1"/>
          <p:cNvSpPr>
            <a:spLocks noGrp="1"/>
          </p:cNvSpPr>
          <p:nvPr>
            <p:ph type="title"/>
          </p:nvPr>
        </p:nvSpPr>
        <p:spPr>
          <a:xfrm>
            <a:off x="914400" y="5791200"/>
            <a:ext cx="8229600" cy="1143000"/>
          </a:xfrm>
        </p:spPr>
        <p:txBody>
          <a:bodyPr/>
          <a:lstStyle/>
          <a:p>
            <a:pPr algn="r"/>
            <a:r>
              <a:rPr lang="en-US" dirty="0" smtClean="0">
                <a:solidFill>
                  <a:schemeClr val="bg1"/>
                </a:solidFill>
              </a:rPr>
              <a:t>Textbook Transformation Grants</a:t>
            </a:r>
            <a:endParaRPr lang="en-US" dirty="0">
              <a:solidFill>
                <a:schemeClr val="bg1"/>
              </a:solidFill>
            </a:endParaRPr>
          </a:p>
        </p:txBody>
      </p:sp>
    </p:spTree>
    <p:extLst>
      <p:ext uri="{BB962C8B-B14F-4D97-AF65-F5344CB8AC3E}">
        <p14:creationId xmlns:p14="http://schemas.microsoft.com/office/powerpoint/2010/main" val="5825953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sp>
        <p:nvSpPr>
          <p:cNvPr id="4" name="Content Placeholder 3"/>
          <p:cNvSpPr>
            <a:spLocks noGrp="1"/>
          </p:cNvSpPr>
          <p:nvPr>
            <p:ph idx="1"/>
          </p:nvPr>
        </p:nvSpPr>
        <p:spPr>
          <a:xfrm>
            <a:off x="457200" y="1143000"/>
            <a:ext cx="8229600" cy="4267201"/>
          </a:xfrm>
        </p:spPr>
        <p:txBody>
          <a:bodyPr>
            <a:normAutofit/>
          </a:bodyPr>
          <a:lstStyle/>
          <a:p>
            <a:pPr marL="0" indent="0">
              <a:buNone/>
            </a:pPr>
            <a:r>
              <a:rPr lang="en-US" sz="4400" b="1" dirty="0" smtClean="0"/>
              <a:t>Please hold your questions relative to implementation, budget, agreements, etc. until lunch time.  </a:t>
            </a:r>
          </a:p>
        </p:txBody>
      </p:sp>
    </p:spTree>
    <p:extLst>
      <p:ext uri="{BB962C8B-B14F-4D97-AF65-F5344CB8AC3E}">
        <p14:creationId xmlns:p14="http://schemas.microsoft.com/office/powerpoint/2010/main" val="18484801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Funding</a:t>
            </a:r>
            <a:endParaRPr lang="en-US" sz="4000" dirty="0">
              <a:solidFill>
                <a:schemeClr val="bg1"/>
              </a:solidFill>
            </a:endParaRPr>
          </a:p>
        </p:txBody>
      </p:sp>
      <p:sp>
        <p:nvSpPr>
          <p:cNvPr id="4" name="Content Placeholder 3"/>
          <p:cNvSpPr>
            <a:spLocks noGrp="1"/>
          </p:cNvSpPr>
          <p:nvPr>
            <p:ph idx="1"/>
          </p:nvPr>
        </p:nvSpPr>
        <p:spPr>
          <a:xfrm>
            <a:off x="457200" y="1143000"/>
            <a:ext cx="8229600" cy="4343400"/>
          </a:xfrm>
        </p:spPr>
        <p:txBody>
          <a:bodyPr>
            <a:noAutofit/>
          </a:bodyPr>
          <a:lstStyle/>
          <a:p>
            <a:r>
              <a:rPr lang="en-US" sz="2400" dirty="0"/>
              <a:t>Funding is not a direct stipend to the team </a:t>
            </a:r>
            <a:r>
              <a:rPr lang="en-US" sz="2400" dirty="0" smtClean="0"/>
              <a:t>members</a:t>
            </a:r>
          </a:p>
          <a:p>
            <a:r>
              <a:rPr lang="en-US" sz="2400" dirty="0" smtClean="0"/>
              <a:t>Goes </a:t>
            </a:r>
            <a:r>
              <a:rPr lang="en-US" sz="2400" dirty="0"/>
              <a:t>to the institution to cover the team member’s time (salary/release time/overload/replacement coverage), project expenses including related department needs, and travel expenses (up to $800 is specifically designated for two or more to attend the required in-person kickoff meeting). </a:t>
            </a:r>
            <a:endParaRPr lang="en-US" sz="2400" dirty="0" smtClean="0"/>
          </a:p>
          <a:p>
            <a:r>
              <a:rPr lang="en-US" sz="2400" dirty="0" smtClean="0"/>
              <a:t>The </a:t>
            </a:r>
            <a:r>
              <a:rPr lang="en-US" sz="2400" dirty="0"/>
              <a:t>proposing team should coordinate as necessary with their departments and institutional sponsors to determine how to handle the distribution, including amounts, release time/overload/salary/replacement as well as semester(s). </a:t>
            </a:r>
            <a:endParaRPr lang="en-US" sz="2400" dirty="0" smtClean="0"/>
          </a:p>
        </p:txBody>
      </p:sp>
    </p:spTree>
    <p:extLst>
      <p:ext uri="{BB962C8B-B14F-4D97-AF65-F5344CB8AC3E}">
        <p14:creationId xmlns:p14="http://schemas.microsoft.com/office/powerpoint/2010/main" val="41372593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Funding</a:t>
            </a:r>
            <a:endParaRPr lang="en-US" sz="4000" dirty="0">
              <a:solidFill>
                <a:schemeClr val="bg1"/>
              </a:solidFill>
            </a:endParaRPr>
          </a:p>
        </p:txBody>
      </p:sp>
      <p:sp>
        <p:nvSpPr>
          <p:cNvPr id="4" name="Content Placeholder 3"/>
          <p:cNvSpPr>
            <a:spLocks noGrp="1"/>
          </p:cNvSpPr>
          <p:nvPr>
            <p:ph idx="1"/>
          </p:nvPr>
        </p:nvSpPr>
        <p:spPr>
          <a:xfrm>
            <a:off x="457200" y="1143000"/>
            <a:ext cx="8229600" cy="4343400"/>
          </a:xfrm>
        </p:spPr>
        <p:txBody>
          <a:bodyPr>
            <a:noAutofit/>
          </a:bodyPr>
          <a:lstStyle/>
          <a:p>
            <a:r>
              <a:rPr lang="en-US" sz="2400" dirty="0" smtClean="0"/>
              <a:t>Gives maximum </a:t>
            </a:r>
            <a:r>
              <a:rPr lang="en-US" sz="2400" dirty="0"/>
              <a:t>flexibility to the institution and the team in terms of how many people and what types of skills are needed, amount of compensation vs. replacement of teaching load, and timing in terms of semesters of preparatory work vs. semesters of adoption. </a:t>
            </a:r>
          </a:p>
          <a:p>
            <a:r>
              <a:rPr lang="en-US" sz="2400" dirty="0"/>
              <a:t>Funding will be released to the sponsoring institutional office in two parts: 50% on return of the USG-drafted Service Level Agreement (SLA) with the original or modified proposal serving as the statement of work, and 50% on submission of the final report.</a:t>
            </a:r>
            <a:endParaRPr lang="en-US" sz="2400" dirty="0"/>
          </a:p>
        </p:txBody>
      </p:sp>
    </p:spTree>
    <p:extLst>
      <p:ext uri="{BB962C8B-B14F-4D97-AF65-F5344CB8AC3E}">
        <p14:creationId xmlns:p14="http://schemas.microsoft.com/office/powerpoint/2010/main" val="34150315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sp>
        <p:nvSpPr>
          <p:cNvPr id="4" name="Content Placeholder 3"/>
          <p:cNvSpPr>
            <a:spLocks noGrp="1"/>
          </p:cNvSpPr>
          <p:nvPr>
            <p:ph idx="1"/>
          </p:nvPr>
        </p:nvSpPr>
        <p:spPr>
          <a:xfrm>
            <a:off x="457200" y="1143001"/>
            <a:ext cx="1828800" cy="1219200"/>
          </a:xfrm>
        </p:spPr>
        <p:txBody>
          <a:bodyPr>
            <a:normAutofit fontScale="92500"/>
          </a:bodyPr>
          <a:lstStyle/>
          <a:p>
            <a:pPr marL="0" indent="0">
              <a:buNone/>
            </a:pPr>
            <a:r>
              <a:rPr lang="en-US" sz="2600" b="1" dirty="0" smtClean="0"/>
              <a:t>Service Level Agreements</a:t>
            </a:r>
            <a:endParaRPr lang="en-US" sz="2600" b="1" dirty="0" smtClean="0"/>
          </a:p>
        </p:txBody>
      </p:sp>
      <p:pic>
        <p:nvPicPr>
          <p:cNvPr id="2" name="Picture 1" descr="ALG_Grant_SLA_FinalTemplate_Page_01.jpg"/>
          <p:cNvPicPr>
            <a:picLocks noChangeAspect="1"/>
          </p:cNvPicPr>
          <p:nvPr/>
        </p:nvPicPr>
        <p:blipFill rotWithShape="1">
          <a:blip r:embed="rId2" cstate="print">
            <a:extLst>
              <a:ext uri="{28A0092B-C50C-407E-A947-70E740481C1C}">
                <a14:useLocalDpi xmlns:a14="http://schemas.microsoft.com/office/drawing/2010/main" val="0"/>
              </a:ext>
            </a:extLst>
          </a:blip>
          <a:srcRect l="-261" t="530" r="1509" b="44922"/>
          <a:stretch/>
        </p:blipFill>
        <p:spPr>
          <a:xfrm>
            <a:off x="2667000" y="685800"/>
            <a:ext cx="6192606" cy="4426684"/>
          </a:xfrm>
          <a:prstGeom prst="rect">
            <a:avLst/>
          </a:prstGeom>
          <a:ln w="3175" cmpd="sng">
            <a:solidFill>
              <a:schemeClr val="tx1"/>
            </a:solidFill>
          </a:ln>
        </p:spPr>
      </p:pic>
    </p:spTree>
    <p:extLst>
      <p:ext uri="{BB962C8B-B14F-4D97-AF65-F5344CB8AC3E}">
        <p14:creationId xmlns:p14="http://schemas.microsoft.com/office/powerpoint/2010/main" val="4988970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sp>
        <p:nvSpPr>
          <p:cNvPr id="4" name="Content Placeholder 3"/>
          <p:cNvSpPr>
            <a:spLocks noGrp="1"/>
          </p:cNvSpPr>
          <p:nvPr>
            <p:ph idx="1"/>
          </p:nvPr>
        </p:nvSpPr>
        <p:spPr>
          <a:xfrm>
            <a:off x="457200" y="1143001"/>
            <a:ext cx="1828800" cy="1219200"/>
          </a:xfrm>
        </p:spPr>
        <p:txBody>
          <a:bodyPr>
            <a:normAutofit fontScale="92500"/>
          </a:bodyPr>
          <a:lstStyle/>
          <a:p>
            <a:pPr marL="0" indent="0">
              <a:buNone/>
            </a:pPr>
            <a:r>
              <a:rPr lang="en-US" sz="2600" b="1" dirty="0" smtClean="0"/>
              <a:t>Service Level Agreements</a:t>
            </a:r>
            <a:endParaRPr lang="en-US" sz="2600" b="1" dirty="0" smtClean="0"/>
          </a:p>
        </p:txBody>
      </p:sp>
      <p:pic>
        <p:nvPicPr>
          <p:cNvPr id="2" name="Picture 1" descr="ALG_Grant_SLA_FinalTemplate_Page_01.jpg"/>
          <p:cNvPicPr>
            <a:picLocks noChangeAspect="1"/>
          </p:cNvPicPr>
          <p:nvPr/>
        </p:nvPicPr>
        <p:blipFill rotWithShape="1">
          <a:blip r:embed="rId2" cstate="print">
            <a:extLst>
              <a:ext uri="{28A0092B-C50C-407E-A947-70E740481C1C}">
                <a14:useLocalDpi xmlns:a14="http://schemas.microsoft.com/office/drawing/2010/main" val="0"/>
              </a:ext>
            </a:extLst>
          </a:blip>
          <a:srcRect l="69" t="53602" r="1179" b="-8150"/>
          <a:stretch/>
        </p:blipFill>
        <p:spPr>
          <a:xfrm>
            <a:off x="2667000" y="685800"/>
            <a:ext cx="6192606" cy="4426684"/>
          </a:xfrm>
          <a:prstGeom prst="rect">
            <a:avLst/>
          </a:prstGeom>
          <a:ln w="3175" cmpd="sng">
            <a:solidFill>
              <a:schemeClr val="tx1"/>
            </a:solidFill>
          </a:ln>
        </p:spPr>
      </p:pic>
    </p:spTree>
    <p:extLst>
      <p:ext uri="{BB962C8B-B14F-4D97-AF65-F5344CB8AC3E}">
        <p14:creationId xmlns:p14="http://schemas.microsoft.com/office/powerpoint/2010/main" val="16603716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sp>
        <p:nvSpPr>
          <p:cNvPr id="4" name="Content Placeholder 3"/>
          <p:cNvSpPr>
            <a:spLocks noGrp="1"/>
          </p:cNvSpPr>
          <p:nvPr>
            <p:ph idx="1"/>
          </p:nvPr>
        </p:nvSpPr>
        <p:spPr>
          <a:xfrm>
            <a:off x="457200" y="1143001"/>
            <a:ext cx="1828800" cy="1219200"/>
          </a:xfrm>
        </p:spPr>
        <p:txBody>
          <a:bodyPr>
            <a:normAutofit fontScale="92500"/>
          </a:bodyPr>
          <a:lstStyle/>
          <a:p>
            <a:pPr marL="0" indent="0">
              <a:buNone/>
            </a:pPr>
            <a:r>
              <a:rPr lang="en-US" sz="2600" b="1" dirty="0" smtClean="0"/>
              <a:t>Service Level Agreements</a:t>
            </a:r>
            <a:endParaRPr lang="en-US" sz="2600" b="1"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45" t="-84" r="453" b="39164"/>
          <a:stretch/>
        </p:blipFill>
        <p:spPr>
          <a:xfrm>
            <a:off x="2583278" y="381000"/>
            <a:ext cx="6560722" cy="5106342"/>
          </a:xfrm>
          <a:prstGeom prst="rect">
            <a:avLst/>
          </a:prstGeom>
          <a:ln w="3175" cmpd="sng">
            <a:solidFill>
              <a:schemeClr val="tx1"/>
            </a:solidFill>
          </a:ln>
        </p:spPr>
      </p:pic>
    </p:spTree>
    <p:extLst>
      <p:ext uri="{BB962C8B-B14F-4D97-AF65-F5344CB8AC3E}">
        <p14:creationId xmlns:p14="http://schemas.microsoft.com/office/powerpoint/2010/main" val="10448710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sp>
        <p:nvSpPr>
          <p:cNvPr id="4" name="Content Placeholder 3"/>
          <p:cNvSpPr>
            <a:spLocks noGrp="1"/>
          </p:cNvSpPr>
          <p:nvPr>
            <p:ph idx="1"/>
          </p:nvPr>
        </p:nvSpPr>
        <p:spPr>
          <a:xfrm>
            <a:off x="457200" y="1143001"/>
            <a:ext cx="1828800" cy="1219200"/>
          </a:xfrm>
        </p:spPr>
        <p:txBody>
          <a:bodyPr>
            <a:normAutofit fontScale="55000" lnSpcReduction="20000"/>
          </a:bodyPr>
          <a:lstStyle/>
          <a:p>
            <a:pPr marL="0" indent="0">
              <a:buNone/>
            </a:pPr>
            <a:r>
              <a:rPr lang="en-US" sz="2600" b="1" dirty="0" smtClean="0"/>
              <a:t>Service Level Agreements</a:t>
            </a:r>
          </a:p>
          <a:p>
            <a:pPr marL="0" indent="0">
              <a:buNone/>
            </a:pPr>
            <a:endParaRPr lang="en-US" sz="2600" b="1" dirty="0"/>
          </a:p>
          <a:p>
            <a:pPr marL="0" indent="0">
              <a:buNone/>
            </a:pPr>
            <a:r>
              <a:rPr lang="en-US" sz="2600" b="1" dirty="0" smtClean="0"/>
              <a:t>Attachment A is Your Proposal and Timeline</a:t>
            </a:r>
            <a:endParaRPr lang="en-US" sz="2600" b="1"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93" t="59887" r="-1" b="-20807"/>
          <a:stretch/>
        </p:blipFill>
        <p:spPr>
          <a:xfrm>
            <a:off x="2583278" y="381000"/>
            <a:ext cx="6560722" cy="5106342"/>
          </a:xfrm>
          <a:prstGeom prst="rect">
            <a:avLst/>
          </a:prstGeom>
          <a:ln w="3175" cmpd="sng">
            <a:solidFill>
              <a:schemeClr val="tx1"/>
            </a:solidFill>
          </a:ln>
        </p:spPr>
      </p:pic>
      <p:pic>
        <p:nvPicPr>
          <p:cNvPr id="5" name="Picture 4" descr="ALG_Grant_SLA_FinalTemplate_Page_03.jpg"/>
          <p:cNvPicPr>
            <a:picLocks noChangeAspect="1"/>
          </p:cNvPicPr>
          <p:nvPr/>
        </p:nvPicPr>
        <p:blipFill rotWithShape="1">
          <a:blip r:embed="rId3" cstate="print">
            <a:extLst>
              <a:ext uri="{28A0092B-C50C-407E-A947-70E740481C1C}">
                <a14:useLocalDpi xmlns:a14="http://schemas.microsoft.com/office/drawing/2010/main" val="0"/>
              </a:ext>
            </a:extLst>
          </a:blip>
          <a:srcRect l="251" t="138" r="1184" b="60594"/>
          <a:stretch/>
        </p:blipFill>
        <p:spPr>
          <a:xfrm>
            <a:off x="2895600" y="2286000"/>
            <a:ext cx="5223297" cy="2692997"/>
          </a:xfrm>
          <a:prstGeom prst="rect">
            <a:avLst/>
          </a:prstGeom>
        </p:spPr>
      </p:pic>
    </p:spTree>
    <p:extLst>
      <p:ext uri="{BB962C8B-B14F-4D97-AF65-F5344CB8AC3E}">
        <p14:creationId xmlns:p14="http://schemas.microsoft.com/office/powerpoint/2010/main" val="22352029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3886200"/>
          </a:xfrm>
        </p:spPr>
        <p:txBody>
          <a:bodyPr>
            <a:normAutofit fontScale="92500"/>
          </a:bodyPr>
          <a:lstStyle/>
          <a:p>
            <a:r>
              <a:rPr lang="en-US" b="1" dirty="0" smtClean="0">
                <a:solidFill>
                  <a:srgbClr val="D43C12"/>
                </a:solidFill>
              </a:rPr>
              <a:t>Lauren Fancher: </a:t>
            </a:r>
            <a:r>
              <a:rPr lang="en-US" dirty="0" smtClean="0"/>
              <a:t>Director, GALILEO Support Services, Board of Regents, </a:t>
            </a:r>
            <a:r>
              <a:rPr lang="en-US" dirty="0" smtClean="0"/>
              <a:t>USG</a:t>
            </a:r>
          </a:p>
          <a:p>
            <a:pPr lvl="1"/>
            <a:r>
              <a:rPr lang="en-US" dirty="0" smtClean="0"/>
              <a:t>Ongoing point of contact for Service Level Agreements</a:t>
            </a:r>
            <a:endParaRPr lang="en-US" dirty="0" smtClean="0"/>
          </a:p>
          <a:p>
            <a:r>
              <a:rPr lang="en-US" b="1" dirty="0" smtClean="0">
                <a:solidFill>
                  <a:srgbClr val="D43C12"/>
                </a:solidFill>
              </a:rPr>
              <a:t>Jeff Gallant: </a:t>
            </a:r>
            <a:r>
              <a:rPr lang="en-US" dirty="0" smtClean="0"/>
              <a:t>Visiting Program Officer for OER, GALILEO Support Services, Board of Regents, </a:t>
            </a:r>
            <a:r>
              <a:rPr lang="en-US" dirty="0" smtClean="0"/>
              <a:t>USG</a:t>
            </a:r>
          </a:p>
          <a:p>
            <a:pPr lvl="1"/>
            <a:r>
              <a:rPr lang="en-US" dirty="0" smtClean="0"/>
              <a:t>Ongoing point of contact for implementation assistance and compliance reporting</a:t>
            </a:r>
            <a:endParaRPr lang="en-US" dirty="0" smtClean="0"/>
          </a:p>
          <a:p>
            <a:pPr marL="0" indent="0">
              <a:buNone/>
            </a:pPr>
            <a:endParaRPr lang="en-US" dirty="0" smtClean="0"/>
          </a:p>
        </p:txBody>
      </p:sp>
      <p:sp>
        <p:nvSpPr>
          <p:cNvPr id="3" name="Title 1"/>
          <p:cNvSpPr txBox="1">
            <a:spLocks/>
          </p:cNvSpPr>
          <p:nvPr/>
        </p:nvSpPr>
        <p:spPr>
          <a:xfrm>
            <a:off x="2410814" y="57150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dirty="0" smtClean="0">
                <a:solidFill>
                  <a:schemeClr val="bg1"/>
                </a:solidFill>
              </a:rPr>
              <a:t>Welcome and Introductions</a:t>
            </a:r>
            <a:endParaRPr lang="en-US" dirty="0">
              <a:solidFill>
                <a:schemeClr val="bg1"/>
              </a:solidFill>
            </a:endParaRPr>
          </a:p>
        </p:txBody>
      </p:sp>
    </p:spTree>
    <p:extLst>
      <p:ext uri="{BB962C8B-B14F-4D97-AF65-F5344CB8AC3E}">
        <p14:creationId xmlns:p14="http://schemas.microsoft.com/office/powerpoint/2010/main" val="10997054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sp>
        <p:nvSpPr>
          <p:cNvPr id="4" name="Content Placeholder 3"/>
          <p:cNvSpPr>
            <a:spLocks noGrp="1"/>
          </p:cNvSpPr>
          <p:nvPr>
            <p:ph idx="1"/>
          </p:nvPr>
        </p:nvSpPr>
        <p:spPr>
          <a:xfrm>
            <a:off x="457200" y="1143000"/>
            <a:ext cx="8229600" cy="4267201"/>
          </a:xfrm>
        </p:spPr>
        <p:txBody>
          <a:bodyPr>
            <a:normAutofit fontScale="92500" lnSpcReduction="10000"/>
          </a:bodyPr>
          <a:lstStyle/>
          <a:p>
            <a:pPr marL="0" indent="0">
              <a:buNone/>
            </a:pPr>
            <a:r>
              <a:rPr lang="en-US" sz="2600" b="1" dirty="0" smtClean="0"/>
              <a:t>Service Level Agreements</a:t>
            </a:r>
          </a:p>
          <a:p>
            <a:pPr marL="514350" indent="-514350">
              <a:buAutoNum type="arabicPeriod"/>
            </a:pPr>
            <a:r>
              <a:rPr lang="en-US" sz="2600" b="1" dirty="0" smtClean="0"/>
              <a:t>Pending signatures at USG</a:t>
            </a:r>
          </a:p>
          <a:p>
            <a:pPr marL="514350" indent="-514350">
              <a:buAutoNum type="arabicPeriod"/>
            </a:pPr>
            <a:r>
              <a:rPr lang="en-US" sz="2600" b="1" dirty="0" smtClean="0"/>
              <a:t>Will be sent to project team lead as indicated in confirmation form with instructions, basically:  </a:t>
            </a:r>
          </a:p>
          <a:p>
            <a:pPr marL="914400" lvl="1" indent="-514350"/>
            <a:r>
              <a:rPr lang="en-US" sz="2200" b="1" dirty="0" smtClean="0"/>
              <a:t>Acquire signatures as required by your institution (if there is a designated signature authority) as well as your department/unit sponsor (who submitted your letter of support, where funds will be sent)</a:t>
            </a:r>
          </a:p>
          <a:p>
            <a:pPr marL="914400" lvl="1" indent="-514350"/>
            <a:r>
              <a:rPr lang="en-US" sz="2200" b="1" dirty="0" smtClean="0"/>
              <a:t>Return to USG with an invoice in the amount shown on the SLA, with directions on department/unit where payment is to be sent</a:t>
            </a:r>
          </a:p>
          <a:p>
            <a:pPr marL="514350" indent="-514350">
              <a:buAutoNum type="arabicPeriod"/>
            </a:pPr>
            <a:r>
              <a:rPr lang="en-US" sz="2600" b="1" dirty="0" smtClean="0"/>
              <a:t>On receipt by USG, 50% of funds will be disbursed</a:t>
            </a:r>
          </a:p>
          <a:p>
            <a:pPr marL="514350" indent="-514350">
              <a:buAutoNum type="arabicPeriod"/>
            </a:pPr>
            <a:r>
              <a:rPr lang="en-US" sz="2600" b="1" dirty="0" smtClean="0"/>
              <a:t>Remaining 50% on receipt of final report</a:t>
            </a:r>
            <a:endParaRPr lang="en-US" sz="2600" b="1" dirty="0" smtClean="0"/>
          </a:p>
          <a:p>
            <a:pPr marL="514350" indent="-514350">
              <a:buAutoNum type="arabicPeriod"/>
            </a:pPr>
            <a:endParaRPr lang="en-US" sz="2600" b="1" dirty="0" smtClean="0"/>
          </a:p>
          <a:p>
            <a:pPr marL="514350" indent="-514350">
              <a:buAutoNum type="arabicPeriod"/>
            </a:pPr>
            <a:endParaRPr lang="en-US" sz="2600" b="1" dirty="0" smtClean="0"/>
          </a:p>
        </p:txBody>
      </p:sp>
    </p:spTree>
    <p:extLst>
      <p:ext uri="{BB962C8B-B14F-4D97-AF65-F5344CB8AC3E}">
        <p14:creationId xmlns:p14="http://schemas.microsoft.com/office/powerpoint/2010/main" val="26337480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sp>
        <p:nvSpPr>
          <p:cNvPr id="4" name="Content Placeholder 3"/>
          <p:cNvSpPr>
            <a:spLocks noGrp="1"/>
          </p:cNvSpPr>
          <p:nvPr>
            <p:ph idx="1"/>
          </p:nvPr>
        </p:nvSpPr>
        <p:spPr>
          <a:xfrm>
            <a:off x="457200" y="1143000"/>
            <a:ext cx="8229600" cy="4267201"/>
          </a:xfrm>
        </p:spPr>
        <p:txBody>
          <a:bodyPr>
            <a:normAutofit/>
          </a:bodyPr>
          <a:lstStyle/>
          <a:p>
            <a:pPr marL="0" indent="0">
              <a:buNone/>
            </a:pPr>
            <a:r>
              <a:rPr lang="en-US" sz="2600" b="1" dirty="0" smtClean="0"/>
              <a:t>Timeline: </a:t>
            </a:r>
          </a:p>
          <a:p>
            <a:r>
              <a:rPr lang="en-US" sz="2600" dirty="0" smtClean="0"/>
              <a:t>Now-December 19, 2014: Implementation processes</a:t>
            </a:r>
          </a:p>
          <a:p>
            <a:r>
              <a:rPr lang="en-US" sz="2600" dirty="0" smtClean="0"/>
              <a:t>December 19, 2014: Deadline for Mid-Point Status Report</a:t>
            </a:r>
          </a:p>
          <a:p>
            <a:r>
              <a:rPr lang="en-US" sz="2600" dirty="0" smtClean="0"/>
              <a:t>January 2015: Production release in USG course of grant-produced content and attendant course redesign</a:t>
            </a:r>
          </a:p>
          <a:p>
            <a:r>
              <a:rPr lang="en-US" sz="2600" dirty="0" smtClean="0"/>
              <a:t>June 1: Deadline for Final Report</a:t>
            </a:r>
            <a:endParaRPr lang="en-US" sz="2600" dirty="0"/>
          </a:p>
        </p:txBody>
      </p:sp>
    </p:spTree>
    <p:extLst>
      <p:ext uri="{BB962C8B-B14F-4D97-AF65-F5344CB8AC3E}">
        <p14:creationId xmlns:p14="http://schemas.microsoft.com/office/powerpoint/2010/main" val="8454377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724401"/>
          </a:xfrm>
        </p:spPr>
        <p:txBody>
          <a:bodyPr>
            <a:normAutofit fontScale="92500"/>
          </a:bodyPr>
          <a:lstStyle/>
          <a:p>
            <a:pPr lvl="0"/>
            <a:r>
              <a:rPr lang="en-US" sz="2800" dirty="0"/>
              <a:t>The identification, review, selection, and adoption/adaptation/creation of the new course materials.</a:t>
            </a:r>
          </a:p>
          <a:p>
            <a:pPr lvl="0"/>
            <a:r>
              <a:rPr lang="en-US" sz="2800" dirty="0"/>
              <a:t>The course and syllabus instructional design/redesign necessary for the transformation.</a:t>
            </a:r>
          </a:p>
          <a:p>
            <a:pPr lvl="0"/>
            <a:r>
              <a:rPr lang="en-US" sz="2800" dirty="0"/>
              <a:t>The activities expected from each team member and their role(s):  subject matter experts, instructional designer, librarian, instructor of record, et al.</a:t>
            </a:r>
          </a:p>
          <a:p>
            <a:pPr lvl="0"/>
            <a:r>
              <a:rPr lang="en-US" sz="2800" dirty="0"/>
              <a:t>The plan for providing open access to the new materials</a:t>
            </a:r>
            <a:r>
              <a:rPr lang="en-US" sz="2800" dirty="0" smtClean="0"/>
              <a:t>.</a:t>
            </a:r>
          </a:p>
          <a:p>
            <a:pPr lvl="1"/>
            <a:r>
              <a:rPr lang="en-US" sz="2400" dirty="0" smtClean="0"/>
              <a:t>Discuss these with your team, make a plan.  </a:t>
            </a:r>
          </a:p>
          <a:p>
            <a:pPr lvl="1"/>
            <a:r>
              <a:rPr lang="en-US" sz="2400" dirty="0" smtClean="0"/>
              <a:t>Share </a:t>
            </a:r>
            <a:r>
              <a:rPr lang="en-US" sz="2400" dirty="0"/>
              <a:t>any questions or needs you </a:t>
            </a:r>
            <a:r>
              <a:rPr lang="en-US" sz="2400" dirty="0" smtClean="0"/>
              <a:t>have with your group leader this afternoon.  </a:t>
            </a:r>
            <a:endParaRPr lang="en-US" sz="2400" dirty="0"/>
          </a:p>
        </p:txBody>
      </p:sp>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Implementation Processes</a:t>
            </a:r>
            <a:endParaRPr lang="en-US" sz="4000" dirty="0">
              <a:solidFill>
                <a:schemeClr val="bg1"/>
              </a:solidFill>
            </a:endParaRPr>
          </a:p>
        </p:txBody>
      </p:sp>
    </p:spTree>
    <p:extLst>
      <p:ext uri="{BB962C8B-B14F-4D97-AF65-F5344CB8AC3E}">
        <p14:creationId xmlns:p14="http://schemas.microsoft.com/office/powerpoint/2010/main" val="2546225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4572000" cy="3886201"/>
          </a:xfrm>
        </p:spPr>
        <p:txBody>
          <a:bodyPr>
            <a:normAutofit fontScale="92500" lnSpcReduction="20000"/>
          </a:bodyPr>
          <a:lstStyle/>
          <a:p>
            <a:pPr marL="0" indent="0">
              <a:buNone/>
            </a:pPr>
            <a:r>
              <a:rPr lang="en-US" b="1" dirty="0" smtClean="0"/>
              <a:t>Mid-Point Status Report</a:t>
            </a:r>
          </a:p>
          <a:p>
            <a:r>
              <a:rPr lang="en-US" dirty="0" smtClean="0"/>
              <a:t>Report will be an online form</a:t>
            </a:r>
          </a:p>
          <a:p>
            <a:r>
              <a:rPr lang="en-US" dirty="0" smtClean="0"/>
              <a:t>Multiple-choice, paragraph questions</a:t>
            </a:r>
          </a:p>
          <a:p>
            <a:r>
              <a:rPr lang="en-US" dirty="0" smtClean="0"/>
              <a:t>Focused on project being on track for implementation in Spring 2015</a:t>
            </a:r>
          </a:p>
        </p:txBody>
      </p:sp>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r>
              <a:rPr lang="en-US" sz="4000" dirty="0" smtClean="0">
                <a:solidFill>
                  <a:schemeClr val="bg1"/>
                </a:solidFill>
              </a:rPr>
              <a:t>Grant Procedures</a:t>
            </a:r>
            <a:endParaRPr lang="en-US" sz="4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90600"/>
            <a:ext cx="3598333" cy="3352800"/>
          </a:xfrm>
          <a:prstGeom prst="rect">
            <a:avLst/>
          </a:prstGeom>
        </p:spPr>
      </p:pic>
      <p:sp>
        <p:nvSpPr>
          <p:cNvPr id="5" name="Rectangle 4"/>
          <p:cNvSpPr/>
          <p:nvPr/>
        </p:nvSpPr>
        <p:spPr>
          <a:xfrm>
            <a:off x="0" y="6411873"/>
            <a:ext cx="4572000" cy="430887"/>
          </a:xfrm>
          <a:prstGeom prst="rect">
            <a:avLst/>
          </a:prstGeom>
        </p:spPr>
        <p:txBody>
          <a:bodyPr>
            <a:spAutoFit/>
          </a:bodyPr>
          <a:lstStyle/>
          <a:p>
            <a:r>
              <a:rPr lang="en-US" sz="1100" dirty="0" smtClean="0">
                <a:solidFill>
                  <a:schemeClr val="bg1"/>
                </a:solidFill>
              </a:rPr>
              <a:t>Vector art designed </a:t>
            </a:r>
            <a:r>
              <a:rPr lang="en-US" sz="1100" dirty="0">
                <a:solidFill>
                  <a:schemeClr val="bg1"/>
                </a:solidFill>
              </a:rPr>
              <a:t>by </a:t>
            </a:r>
            <a:r>
              <a:rPr lang="en-US" sz="1100" dirty="0" err="1" smtClean="0">
                <a:solidFill>
                  <a:schemeClr val="bg1"/>
                </a:solidFill>
              </a:rPr>
              <a:t>Freepik</a:t>
            </a:r>
            <a:r>
              <a:rPr lang="en-US" sz="1100" dirty="0" smtClean="0">
                <a:solidFill>
                  <a:schemeClr val="bg1"/>
                </a:solidFill>
              </a:rPr>
              <a:t>: http</a:t>
            </a:r>
            <a:r>
              <a:rPr lang="en-US" sz="1100" dirty="0">
                <a:solidFill>
                  <a:schemeClr val="bg1"/>
                </a:solidFill>
              </a:rPr>
              <a:t>://</a:t>
            </a:r>
            <a:r>
              <a:rPr lang="en-US" sz="1100" dirty="0" smtClean="0">
                <a:solidFill>
                  <a:schemeClr val="bg1"/>
                </a:solidFill>
              </a:rPr>
              <a:t>www.freepik.com/free-vector/simple-small-icon-vector-material_575034.htm</a:t>
            </a:r>
            <a:endParaRPr lang="en-US" sz="1100" dirty="0">
              <a:solidFill>
                <a:schemeClr val="bg1"/>
              </a:solidFill>
            </a:endParaRPr>
          </a:p>
        </p:txBody>
      </p:sp>
    </p:spTree>
    <p:extLst>
      <p:ext uri="{BB962C8B-B14F-4D97-AF65-F5344CB8AC3E}">
        <p14:creationId xmlns:p14="http://schemas.microsoft.com/office/powerpoint/2010/main" val="4075102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4267200" cy="4114801"/>
          </a:xfrm>
        </p:spPr>
        <p:txBody>
          <a:bodyPr>
            <a:normAutofit fontScale="92500" lnSpcReduction="20000"/>
          </a:bodyPr>
          <a:lstStyle/>
          <a:p>
            <a:pPr marL="0" indent="0">
              <a:buNone/>
            </a:pPr>
            <a:r>
              <a:rPr lang="en-US" b="1" dirty="0" smtClean="0"/>
              <a:t>Final Report</a:t>
            </a:r>
          </a:p>
          <a:p>
            <a:r>
              <a:rPr lang="en-US" dirty="0" smtClean="0"/>
              <a:t>Report will be a written </a:t>
            </a:r>
            <a:r>
              <a:rPr lang="en-US" dirty="0" smtClean="0"/>
              <a:t>document</a:t>
            </a:r>
          </a:p>
          <a:p>
            <a:r>
              <a:rPr lang="en-US" dirty="0" smtClean="0"/>
              <a:t>Includes links to adopted materials</a:t>
            </a:r>
            <a:endParaRPr lang="en-US" dirty="0" smtClean="0"/>
          </a:p>
          <a:p>
            <a:r>
              <a:rPr lang="en-US" dirty="0" smtClean="0"/>
              <a:t>Includes </a:t>
            </a:r>
            <a:r>
              <a:rPr lang="en-US" dirty="0" smtClean="0"/>
              <a:t>measures </a:t>
            </a:r>
            <a:r>
              <a:rPr lang="en-US" dirty="0" smtClean="0"/>
              <a:t>of impact on student success / RPG</a:t>
            </a:r>
          </a:p>
          <a:p>
            <a:r>
              <a:rPr lang="en-US" dirty="0" smtClean="0"/>
              <a:t>Qualitative measures, surveys, interviews</a:t>
            </a:r>
          </a:p>
          <a:p>
            <a:pPr lvl="1"/>
            <a:endParaRPr lang="en-US" dirty="0" smtClean="0"/>
          </a:p>
        </p:txBody>
      </p:sp>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90600"/>
            <a:ext cx="3598333" cy="3352800"/>
          </a:xfrm>
          <a:prstGeom prst="rect">
            <a:avLst/>
          </a:prstGeom>
          <a:noFill/>
          <a:ln>
            <a:noFill/>
          </a:ln>
          <a:effectLst/>
        </p:spPr>
      </p:pic>
      <p:sp>
        <p:nvSpPr>
          <p:cNvPr id="5" name="Rectangle 4"/>
          <p:cNvSpPr/>
          <p:nvPr/>
        </p:nvSpPr>
        <p:spPr>
          <a:xfrm>
            <a:off x="0" y="6411873"/>
            <a:ext cx="4572000" cy="430887"/>
          </a:xfrm>
          <a:prstGeom prst="rect">
            <a:avLst/>
          </a:prstGeom>
        </p:spPr>
        <p:txBody>
          <a:bodyPr>
            <a:spAutoFit/>
          </a:bodyPr>
          <a:lstStyle/>
          <a:p>
            <a:r>
              <a:rPr lang="en-US" sz="1100" dirty="0" smtClean="0">
                <a:solidFill>
                  <a:schemeClr val="bg1"/>
                </a:solidFill>
              </a:rPr>
              <a:t>Vector art designed </a:t>
            </a:r>
            <a:r>
              <a:rPr lang="en-US" sz="1100" dirty="0">
                <a:solidFill>
                  <a:schemeClr val="bg1"/>
                </a:solidFill>
              </a:rPr>
              <a:t>by </a:t>
            </a:r>
            <a:r>
              <a:rPr lang="en-US" sz="1100" dirty="0" err="1" smtClean="0">
                <a:solidFill>
                  <a:schemeClr val="bg1"/>
                </a:solidFill>
              </a:rPr>
              <a:t>Freepik</a:t>
            </a:r>
            <a:r>
              <a:rPr lang="en-US" sz="1100" dirty="0" smtClean="0">
                <a:solidFill>
                  <a:schemeClr val="bg1"/>
                </a:solidFill>
              </a:rPr>
              <a:t>: http</a:t>
            </a:r>
            <a:r>
              <a:rPr lang="en-US" sz="1100" dirty="0">
                <a:solidFill>
                  <a:schemeClr val="bg1"/>
                </a:solidFill>
              </a:rPr>
              <a:t>://</a:t>
            </a:r>
            <a:r>
              <a:rPr lang="en-US" sz="1100" dirty="0" smtClean="0">
                <a:solidFill>
                  <a:schemeClr val="bg1"/>
                </a:solidFill>
              </a:rPr>
              <a:t>www.freepik.com/free-vector/simple-small-icon-vector-material_575034.htm</a:t>
            </a:r>
            <a:endParaRPr lang="en-US" sz="1100" dirty="0">
              <a:solidFill>
                <a:schemeClr val="bg1"/>
              </a:solidFill>
            </a:endParaRPr>
          </a:p>
        </p:txBody>
      </p:sp>
    </p:spTree>
    <p:extLst>
      <p:ext uri="{BB962C8B-B14F-4D97-AF65-F5344CB8AC3E}">
        <p14:creationId xmlns:p14="http://schemas.microsoft.com/office/powerpoint/2010/main" val="38911321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1"/>
            <a:ext cx="8534400" cy="4114800"/>
          </a:xfrm>
        </p:spPr>
        <p:txBody>
          <a:bodyPr>
            <a:normAutofit fontScale="92500" lnSpcReduction="20000"/>
          </a:bodyPr>
          <a:lstStyle/>
          <a:p>
            <a:pPr marL="0" indent="0">
              <a:buNone/>
            </a:pPr>
            <a:r>
              <a:rPr lang="en-US" b="1" dirty="0" smtClean="0"/>
              <a:t>Measures</a:t>
            </a:r>
          </a:p>
          <a:p>
            <a:r>
              <a:rPr lang="en-US" dirty="0" smtClean="0"/>
              <a:t>Grant proposals may or may not have addressed in depth</a:t>
            </a:r>
          </a:p>
          <a:p>
            <a:r>
              <a:rPr lang="en-US" dirty="0" smtClean="0"/>
              <a:t>Need to plan and consider how to capture/collect data that shows impact on student performance</a:t>
            </a:r>
          </a:p>
          <a:p>
            <a:r>
              <a:rPr lang="en-US" dirty="0" smtClean="0"/>
              <a:t>Need to plan and consider how to capture/collect anecdotal evidence from students about their experience and satisfaction with the materials</a:t>
            </a:r>
          </a:p>
          <a:p>
            <a:r>
              <a:rPr lang="en-US" dirty="0" smtClean="0"/>
              <a:t>Need to consider assessment/improvement quality cycle</a:t>
            </a:r>
            <a:endParaRPr lang="en-US" dirty="0" smtClean="0"/>
          </a:p>
          <a:p>
            <a:pPr lvl="1"/>
            <a:endParaRPr lang="en-US" dirty="0" smtClean="0"/>
          </a:p>
        </p:txBody>
      </p:sp>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Grant Procedures</a:t>
            </a:r>
            <a:endParaRPr lang="en-US" sz="4000" dirty="0">
              <a:solidFill>
                <a:schemeClr val="bg1"/>
              </a:solidFill>
            </a:endParaRPr>
          </a:p>
        </p:txBody>
      </p:sp>
      <p:sp>
        <p:nvSpPr>
          <p:cNvPr id="5" name="Rectangle 4"/>
          <p:cNvSpPr/>
          <p:nvPr/>
        </p:nvSpPr>
        <p:spPr>
          <a:xfrm>
            <a:off x="0" y="6411873"/>
            <a:ext cx="4572000" cy="430887"/>
          </a:xfrm>
          <a:prstGeom prst="rect">
            <a:avLst/>
          </a:prstGeom>
        </p:spPr>
        <p:txBody>
          <a:bodyPr>
            <a:spAutoFit/>
          </a:bodyPr>
          <a:lstStyle/>
          <a:p>
            <a:r>
              <a:rPr lang="en-US" sz="1100" dirty="0" smtClean="0">
                <a:solidFill>
                  <a:schemeClr val="bg1"/>
                </a:solidFill>
              </a:rPr>
              <a:t>Vector art designed </a:t>
            </a:r>
            <a:r>
              <a:rPr lang="en-US" sz="1100" dirty="0">
                <a:solidFill>
                  <a:schemeClr val="bg1"/>
                </a:solidFill>
              </a:rPr>
              <a:t>by </a:t>
            </a:r>
            <a:r>
              <a:rPr lang="en-US" sz="1100" dirty="0" err="1" smtClean="0">
                <a:solidFill>
                  <a:schemeClr val="bg1"/>
                </a:solidFill>
              </a:rPr>
              <a:t>Freepik</a:t>
            </a:r>
            <a:r>
              <a:rPr lang="en-US" sz="1100" dirty="0" smtClean="0">
                <a:solidFill>
                  <a:schemeClr val="bg1"/>
                </a:solidFill>
              </a:rPr>
              <a:t>: http</a:t>
            </a:r>
            <a:r>
              <a:rPr lang="en-US" sz="1100" dirty="0">
                <a:solidFill>
                  <a:schemeClr val="bg1"/>
                </a:solidFill>
              </a:rPr>
              <a:t>://</a:t>
            </a:r>
            <a:r>
              <a:rPr lang="en-US" sz="1100" dirty="0" smtClean="0">
                <a:solidFill>
                  <a:schemeClr val="bg1"/>
                </a:solidFill>
              </a:rPr>
              <a:t>www.freepik.com/free-vector/simple-small-icon-vector-material_575034.htm</a:t>
            </a:r>
            <a:endParaRPr lang="en-US" sz="1100" dirty="0">
              <a:solidFill>
                <a:schemeClr val="bg1"/>
              </a:solidFill>
            </a:endParaRPr>
          </a:p>
        </p:txBody>
      </p:sp>
    </p:spTree>
    <p:extLst>
      <p:ext uri="{BB962C8B-B14F-4D97-AF65-F5344CB8AC3E}">
        <p14:creationId xmlns:p14="http://schemas.microsoft.com/office/powerpoint/2010/main" val="6576535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1"/>
            <a:ext cx="3886200" cy="4343400"/>
          </a:xfrm>
        </p:spPr>
        <p:txBody>
          <a:bodyPr>
            <a:normAutofit fontScale="70000" lnSpcReduction="20000"/>
          </a:bodyPr>
          <a:lstStyle/>
          <a:p>
            <a:pPr marL="0" indent="0">
              <a:buNone/>
            </a:pPr>
            <a:r>
              <a:rPr lang="en-US" dirty="0" smtClean="0"/>
              <a:t>RPG = </a:t>
            </a:r>
            <a:endParaRPr lang="en-US" dirty="0" smtClean="0"/>
          </a:p>
          <a:p>
            <a:pPr marL="0" indent="0">
              <a:buNone/>
            </a:pPr>
            <a:r>
              <a:rPr lang="en-US" u="sng" dirty="0" smtClean="0"/>
              <a:t>R</a:t>
            </a:r>
            <a:r>
              <a:rPr lang="en-US" dirty="0" smtClean="0"/>
              <a:t>etention</a:t>
            </a:r>
          </a:p>
          <a:p>
            <a:pPr marL="0" indent="0">
              <a:buNone/>
            </a:pPr>
            <a:r>
              <a:rPr lang="en-US" u="sng" dirty="0" smtClean="0"/>
              <a:t>P</a:t>
            </a:r>
            <a:r>
              <a:rPr lang="en-US" dirty="0" smtClean="0"/>
              <a:t>rogression</a:t>
            </a:r>
            <a:endParaRPr lang="en-US" dirty="0"/>
          </a:p>
          <a:p>
            <a:pPr marL="0" indent="0">
              <a:buNone/>
            </a:pPr>
            <a:r>
              <a:rPr lang="en-US" u="sng" dirty="0" smtClean="0"/>
              <a:t>G</a:t>
            </a:r>
            <a:r>
              <a:rPr lang="en-US" dirty="0" smtClean="0"/>
              <a:t>raduation</a:t>
            </a:r>
          </a:p>
          <a:p>
            <a:pPr marL="0" indent="0">
              <a:buNone/>
            </a:pPr>
            <a:endParaRPr lang="en-US" dirty="0"/>
          </a:p>
          <a:p>
            <a:pPr marL="0" indent="0">
              <a:buNone/>
            </a:pPr>
            <a:r>
              <a:rPr lang="en-US" dirty="0" smtClean="0"/>
              <a:t>New formula funding model in FY16 for USG from General Assembly will take this into account</a:t>
            </a:r>
            <a:endParaRPr lang="en-US" dirty="0" smtClean="0"/>
          </a:p>
          <a:p>
            <a:pPr marL="0" indent="0">
              <a:buNone/>
            </a:pPr>
            <a:endParaRPr lang="en-US" dirty="0" smtClean="0"/>
          </a:p>
          <a:p>
            <a:pPr marL="0" indent="0">
              <a:buNone/>
            </a:pPr>
            <a:r>
              <a:rPr lang="en-US" dirty="0" smtClean="0"/>
              <a:t>Research on OER and RPG measures are new and ongoing, but recent case studies are promising: </a:t>
            </a:r>
            <a:endParaRPr lang="en-US" dirty="0"/>
          </a:p>
        </p:txBody>
      </p:sp>
      <p:sp>
        <p:nvSpPr>
          <p:cNvPr id="4" name="Title 1"/>
          <p:cNvSpPr txBox="1">
            <a:spLocks/>
          </p:cNvSpPr>
          <p:nvPr/>
        </p:nvSpPr>
        <p:spPr>
          <a:xfrm>
            <a:off x="914400" y="57912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r>
              <a:rPr lang="en-US" dirty="0" smtClean="0">
                <a:solidFill>
                  <a:schemeClr val="bg1"/>
                </a:solidFill>
              </a:rPr>
              <a:t>Retention, Progression, Graduation</a:t>
            </a:r>
            <a:endParaRPr lang="en-US" dirty="0">
              <a:solidFill>
                <a:schemeClr val="bg1"/>
              </a:solidFill>
            </a:endParaRPr>
          </a:p>
        </p:txBody>
      </p:sp>
      <p:pic>
        <p:nvPicPr>
          <p:cNvPr id="6" name="Picture 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62600" y="117230"/>
            <a:ext cx="2057400" cy="5292971"/>
          </a:xfrm>
          <a:prstGeom prst="rect">
            <a:avLst/>
          </a:prstGeom>
        </p:spPr>
      </p:pic>
    </p:spTree>
    <p:extLst>
      <p:ext uri="{BB962C8B-B14F-4D97-AF65-F5344CB8AC3E}">
        <p14:creationId xmlns:p14="http://schemas.microsoft.com/office/powerpoint/2010/main" val="34642980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45723"/>
            <a:ext cx="8229600" cy="1143000"/>
          </a:xfrm>
        </p:spPr>
        <p:txBody>
          <a:bodyPr>
            <a:normAutofit/>
          </a:bodyPr>
          <a:lstStyle/>
          <a:p>
            <a:r>
              <a:rPr lang="en-US" sz="4000" dirty="0" smtClean="0">
                <a:solidFill>
                  <a:schemeClr val="bg1"/>
                </a:solidFill>
              </a:rPr>
              <a:t>Case: University System of Georgia</a:t>
            </a:r>
            <a:endParaRPr lang="en-US" sz="4000" dirty="0">
              <a:solidFill>
                <a:schemeClr val="bg1"/>
              </a:solidFill>
            </a:endParaRPr>
          </a:p>
        </p:txBody>
      </p:sp>
      <p:sp>
        <p:nvSpPr>
          <p:cNvPr id="3" name="Content Placeholder 2"/>
          <p:cNvSpPr>
            <a:spLocks noGrp="1"/>
          </p:cNvSpPr>
          <p:nvPr>
            <p:ph idx="1"/>
          </p:nvPr>
        </p:nvSpPr>
        <p:spPr>
          <a:xfrm>
            <a:off x="410321" y="990600"/>
            <a:ext cx="8229600" cy="4525963"/>
          </a:xfrm>
        </p:spPr>
        <p:txBody>
          <a:bodyPr>
            <a:normAutofit fontScale="70000" lnSpcReduction="20000"/>
          </a:bodyPr>
          <a:lstStyle/>
          <a:p>
            <a:pPr marL="0" indent="0">
              <a:buNone/>
            </a:pPr>
            <a:r>
              <a:rPr lang="en-US" b="1" dirty="0" smtClean="0"/>
              <a:t>History in the Making:  A </a:t>
            </a:r>
            <a:r>
              <a:rPr lang="en-US" b="1" dirty="0"/>
              <a:t>History of the People of the United States of America to 1877</a:t>
            </a:r>
          </a:p>
          <a:p>
            <a:r>
              <a:rPr lang="en-US" dirty="0" smtClean="0"/>
              <a:t>Implemented in </a:t>
            </a:r>
            <a:r>
              <a:rPr lang="en-US" b="1" dirty="0" err="1" smtClean="0"/>
              <a:t>eCore</a:t>
            </a:r>
            <a:r>
              <a:rPr lang="en-US" dirty="0"/>
              <a:t> </a:t>
            </a:r>
            <a:r>
              <a:rPr lang="en-US" b="1" dirty="0" smtClean="0"/>
              <a:t>US History I </a:t>
            </a:r>
            <a:r>
              <a:rPr lang="en-US" dirty="0" smtClean="0"/>
              <a:t>course in Summer and Fall 2013. </a:t>
            </a:r>
          </a:p>
          <a:p>
            <a:r>
              <a:rPr lang="en-US" dirty="0" smtClean="0"/>
              <a:t>In </a:t>
            </a:r>
            <a:r>
              <a:rPr lang="en-US" dirty="0"/>
              <a:t>Spring </a:t>
            </a:r>
            <a:r>
              <a:rPr lang="en-US" dirty="0" smtClean="0"/>
              <a:t>2013, prior </a:t>
            </a:r>
            <a:r>
              <a:rPr lang="en-US" dirty="0"/>
              <a:t>to open text </a:t>
            </a:r>
            <a:r>
              <a:rPr lang="en-US" dirty="0" smtClean="0"/>
              <a:t>implementation: 88</a:t>
            </a:r>
            <a:r>
              <a:rPr lang="en-US" dirty="0"/>
              <a:t>% </a:t>
            </a:r>
            <a:r>
              <a:rPr lang="en-US" dirty="0" smtClean="0"/>
              <a:t>HIST 2111 retention rate.</a:t>
            </a:r>
          </a:p>
          <a:p>
            <a:r>
              <a:rPr lang="en-US" dirty="0" smtClean="0"/>
              <a:t>In </a:t>
            </a:r>
            <a:r>
              <a:rPr lang="en-US" dirty="0"/>
              <a:t>Summer 2013, the first semester with the Open Textbook, </a:t>
            </a:r>
            <a:r>
              <a:rPr lang="en-US" dirty="0" smtClean="0"/>
              <a:t>retention </a:t>
            </a:r>
            <a:r>
              <a:rPr lang="en-US" dirty="0"/>
              <a:t>increased to 94%.  </a:t>
            </a:r>
            <a:endParaRPr lang="en-US" dirty="0" smtClean="0"/>
          </a:p>
          <a:p>
            <a:r>
              <a:rPr lang="en-US" dirty="0" smtClean="0"/>
              <a:t>Successful completion (</a:t>
            </a:r>
            <a:r>
              <a:rPr lang="en-US" dirty="0"/>
              <a:t>grades A, </a:t>
            </a:r>
            <a:r>
              <a:rPr lang="en-US" dirty="0" smtClean="0"/>
              <a:t>B, </a:t>
            </a:r>
            <a:r>
              <a:rPr lang="en-US" dirty="0"/>
              <a:t>and </a:t>
            </a:r>
            <a:r>
              <a:rPr lang="en-US" dirty="0" smtClean="0"/>
              <a:t>C) rose </a:t>
            </a:r>
            <a:r>
              <a:rPr lang="en-US" dirty="0"/>
              <a:t>from 56% in the spring to 84% in the summer with the open textbook</a:t>
            </a:r>
            <a:r>
              <a:rPr lang="en-US" dirty="0" smtClean="0"/>
              <a:t>.</a:t>
            </a:r>
          </a:p>
          <a:p>
            <a:pPr lvl="1"/>
            <a:r>
              <a:rPr lang="en-US" dirty="0" smtClean="0"/>
              <a:t>Retention is the measure of non</a:t>
            </a:r>
            <a:r>
              <a:rPr lang="en-US" dirty="0"/>
              <a:t>-</a:t>
            </a:r>
            <a:r>
              <a:rPr lang="en-US" dirty="0" smtClean="0"/>
              <a:t>withdrawals (grades A</a:t>
            </a:r>
            <a:r>
              <a:rPr lang="en-US" dirty="0"/>
              <a:t>,B,C,D,F</a:t>
            </a:r>
            <a:r>
              <a:rPr lang="en-US" dirty="0" smtClean="0"/>
              <a:t>)</a:t>
            </a:r>
            <a:endParaRPr lang="en-US" dirty="0"/>
          </a:p>
          <a:p>
            <a:pPr lvl="1"/>
            <a:r>
              <a:rPr lang="en-US" dirty="0"/>
              <a:t>Successful course completion is the </a:t>
            </a:r>
            <a:r>
              <a:rPr lang="en-US" dirty="0" smtClean="0"/>
              <a:t>measure of </a:t>
            </a:r>
            <a:r>
              <a:rPr lang="en-US" dirty="0"/>
              <a:t>grades A, </a:t>
            </a:r>
            <a:r>
              <a:rPr lang="en-US" dirty="0" smtClean="0"/>
              <a:t>B, </a:t>
            </a:r>
            <a:r>
              <a:rPr lang="en-US" dirty="0"/>
              <a:t>and </a:t>
            </a:r>
            <a:r>
              <a:rPr lang="en-US" dirty="0" smtClean="0"/>
              <a:t>C.  </a:t>
            </a:r>
            <a:r>
              <a:rPr lang="en-US" dirty="0"/>
              <a:t>N</a:t>
            </a:r>
            <a:r>
              <a:rPr lang="en-US" dirty="0" smtClean="0"/>
              <a:t>on</a:t>
            </a:r>
            <a:r>
              <a:rPr lang="en-US" dirty="0"/>
              <a:t>-successful course </a:t>
            </a:r>
            <a:r>
              <a:rPr lang="en-US" dirty="0" smtClean="0"/>
              <a:t>completion is the measure of grades D, F, W, </a:t>
            </a:r>
            <a:r>
              <a:rPr lang="en-US" dirty="0"/>
              <a:t>and </a:t>
            </a:r>
            <a:r>
              <a:rPr lang="en-US" dirty="0" smtClean="0"/>
              <a:t>WF.</a:t>
            </a:r>
            <a:endParaRPr lang="en-US" dirty="0"/>
          </a:p>
        </p:txBody>
      </p:sp>
    </p:spTree>
    <p:extLst>
      <p:ext uri="{BB962C8B-B14F-4D97-AF65-F5344CB8AC3E}">
        <p14:creationId xmlns:p14="http://schemas.microsoft.com/office/powerpoint/2010/main" val="30154474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524500"/>
            <a:ext cx="8229600" cy="1143000"/>
          </a:xfrm>
        </p:spPr>
        <p:txBody>
          <a:bodyPr>
            <a:normAutofit/>
          </a:bodyPr>
          <a:lstStyle/>
          <a:p>
            <a:r>
              <a:rPr lang="en-US" sz="4000" dirty="0" smtClean="0">
                <a:solidFill>
                  <a:schemeClr val="bg1"/>
                </a:solidFill>
              </a:rPr>
              <a:t>Case: Mercy College Mathematics</a:t>
            </a:r>
            <a:endParaRPr lang="en-US" sz="4000" dirty="0">
              <a:solidFill>
                <a:schemeClr val="bg1"/>
              </a:solidFill>
            </a:endParaRPr>
          </a:p>
        </p:txBody>
      </p:sp>
      <p:sp>
        <p:nvSpPr>
          <p:cNvPr id="3" name="Content Placeholder 2"/>
          <p:cNvSpPr>
            <a:spLocks noGrp="1"/>
          </p:cNvSpPr>
          <p:nvPr>
            <p:ph idx="1"/>
          </p:nvPr>
        </p:nvSpPr>
        <p:spPr>
          <a:xfrm>
            <a:off x="410321" y="990600"/>
            <a:ext cx="8229600" cy="4525963"/>
          </a:xfrm>
        </p:spPr>
        <p:txBody>
          <a:bodyPr>
            <a:normAutofit fontScale="92500"/>
          </a:bodyPr>
          <a:lstStyle/>
          <a:p>
            <a:r>
              <a:rPr lang="en-US" dirty="0" smtClean="0"/>
              <a:t>In a college-wide adoption or OER:  All 27 sections of Basic Mathematics replaced commercial textbooks with OER in fall 2012.</a:t>
            </a:r>
          </a:p>
          <a:p>
            <a:r>
              <a:rPr lang="en-US" dirty="0" smtClean="0"/>
              <a:t>The pass rate for the course increased from 48.40% in spring 2011 to 68.90% in fall 2012. </a:t>
            </a:r>
          </a:p>
          <a:p>
            <a:r>
              <a:rPr lang="en-US" dirty="0" smtClean="0"/>
              <a:t>Students saved $125,000 during the first year. </a:t>
            </a:r>
          </a:p>
          <a:p>
            <a:r>
              <a:rPr lang="en-US" dirty="0" smtClean="0"/>
              <a:t>From David Wiley of Lumen Learning:  This is an over 50x increase in </a:t>
            </a:r>
            <a:r>
              <a:rPr lang="en-US" b="1" dirty="0" smtClean="0"/>
              <a:t>passing percentage per dollar spent by students on course materials</a:t>
            </a:r>
            <a:r>
              <a:rPr lang="en-US" dirty="0" smtClean="0"/>
              <a:t>.  </a:t>
            </a:r>
          </a:p>
          <a:p>
            <a:endParaRPr lang="en-US" dirty="0"/>
          </a:p>
        </p:txBody>
      </p:sp>
      <p:sp>
        <p:nvSpPr>
          <p:cNvPr id="4" name="Rectangle 3"/>
          <p:cNvSpPr/>
          <p:nvPr/>
        </p:nvSpPr>
        <p:spPr>
          <a:xfrm>
            <a:off x="0" y="6519446"/>
            <a:ext cx="3839321" cy="338554"/>
          </a:xfrm>
          <a:prstGeom prst="rect">
            <a:avLst/>
          </a:prstGeom>
        </p:spPr>
        <p:txBody>
          <a:bodyPr wrap="none">
            <a:spAutoFit/>
          </a:bodyPr>
          <a:lstStyle/>
          <a:p>
            <a:r>
              <a:rPr lang="en-US" sz="1600" dirty="0" smtClean="0">
                <a:solidFill>
                  <a:schemeClr val="bg1"/>
                </a:solidFill>
              </a:rPr>
              <a:t>http://opencontent.org/blog/archives/3462</a:t>
            </a:r>
            <a:endParaRPr lang="en-US" sz="1600" dirty="0">
              <a:solidFill>
                <a:schemeClr val="bg1"/>
              </a:solidFill>
            </a:endParaRPr>
          </a:p>
        </p:txBody>
      </p:sp>
    </p:spTree>
    <p:extLst>
      <p:ext uri="{BB962C8B-B14F-4D97-AF65-F5344CB8AC3E}">
        <p14:creationId xmlns:p14="http://schemas.microsoft.com/office/powerpoint/2010/main" val="40809444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3810001"/>
          </a:xfrm>
        </p:spPr>
        <p:txBody>
          <a:bodyPr>
            <a:normAutofit fontScale="85000" lnSpcReduction="10000"/>
          </a:bodyPr>
          <a:lstStyle/>
          <a:p>
            <a:r>
              <a:rPr lang="en-US" dirty="0" smtClean="0"/>
              <a:t>General announcements and reminders to the </a:t>
            </a:r>
            <a:r>
              <a:rPr lang="en-US" dirty="0"/>
              <a:t>ALGGRANTEES-L listserv. </a:t>
            </a:r>
            <a:r>
              <a:rPr lang="en-US" dirty="0" smtClean="0"/>
              <a:t>Feel </a:t>
            </a:r>
            <a:r>
              <a:rPr lang="en-US" dirty="0"/>
              <a:t>free to share information and ask questions using this listserv.  </a:t>
            </a:r>
            <a:r>
              <a:rPr lang="en-US" dirty="0" smtClean="0"/>
              <a:t>All ALG grantees (including round 2 and future) will be subscribed.</a:t>
            </a:r>
            <a:endParaRPr lang="en-US" dirty="0"/>
          </a:p>
          <a:p>
            <a:r>
              <a:rPr lang="en-US" dirty="0" smtClean="0"/>
              <a:t>Round-1-grantee-only communications will be tagged [</a:t>
            </a:r>
            <a:r>
              <a:rPr lang="en-US" dirty="0"/>
              <a:t>R1]. </a:t>
            </a:r>
            <a:r>
              <a:rPr lang="en-US" dirty="0" smtClean="0"/>
              <a:t>Round-2</a:t>
            </a:r>
            <a:r>
              <a:rPr lang="en-US" dirty="0"/>
              <a:t>-</a:t>
            </a:r>
            <a:r>
              <a:rPr lang="en-US" dirty="0" smtClean="0"/>
              <a:t>grantee-only communications will be tagged [</a:t>
            </a:r>
            <a:r>
              <a:rPr lang="en-US" dirty="0"/>
              <a:t>R2</a:t>
            </a:r>
            <a:r>
              <a:rPr lang="en-US" dirty="0" smtClean="0"/>
              <a:t>].</a:t>
            </a:r>
            <a:r>
              <a:rPr lang="en-US" dirty="0"/>
              <a:t> This will allow everyone to understand who the question, or information, or deadline, is intended for. </a:t>
            </a:r>
            <a:r>
              <a:rPr lang="en-US" dirty="0" smtClean="0"/>
              <a:t> </a:t>
            </a:r>
            <a:endParaRPr lang="en-US" dirty="0" smtClean="0"/>
          </a:p>
          <a:p>
            <a:pPr marL="0" indent="0">
              <a:buNone/>
            </a:pPr>
            <a:endParaRPr lang="en-US" dirty="0"/>
          </a:p>
        </p:txBody>
      </p:sp>
      <p:sp>
        <p:nvSpPr>
          <p:cNvPr id="3" name="Title 1"/>
          <p:cNvSpPr txBox="1">
            <a:spLocks/>
          </p:cNvSpPr>
          <p:nvPr/>
        </p:nvSpPr>
        <p:spPr>
          <a:xfrm>
            <a:off x="2971800" y="5545722"/>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Communications:  Listserv</a:t>
            </a:r>
            <a:endParaRPr lang="en-US" sz="4000" dirty="0">
              <a:solidFill>
                <a:schemeClr val="bg1"/>
              </a:solidFill>
            </a:endParaRPr>
          </a:p>
        </p:txBody>
      </p:sp>
    </p:spTree>
    <p:extLst>
      <p:ext uri="{BB962C8B-B14F-4D97-AF65-F5344CB8AC3E}">
        <p14:creationId xmlns:p14="http://schemas.microsoft.com/office/powerpoint/2010/main" val="21033374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343401"/>
          </a:xfrm>
        </p:spPr>
        <p:txBody>
          <a:bodyPr>
            <a:normAutofit fontScale="92500" lnSpcReduction="10000"/>
          </a:bodyPr>
          <a:lstStyle/>
          <a:p>
            <a:pPr marL="0" indent="0">
              <a:buNone/>
            </a:pPr>
            <a:r>
              <a:rPr lang="en-US" dirty="0" smtClean="0"/>
              <a:t>Our guest presenters and instructors: </a:t>
            </a:r>
          </a:p>
          <a:p>
            <a:r>
              <a:rPr lang="en-US" b="1" dirty="0" smtClean="0">
                <a:solidFill>
                  <a:srgbClr val="D43C12"/>
                </a:solidFill>
              </a:rPr>
              <a:t>Nicole </a:t>
            </a:r>
            <a:r>
              <a:rPr lang="en-US" b="1" dirty="0" err="1">
                <a:solidFill>
                  <a:srgbClr val="D43C12"/>
                </a:solidFill>
              </a:rPr>
              <a:t>Finkbeiner</a:t>
            </a:r>
            <a:r>
              <a:rPr lang="en-US" b="1" dirty="0">
                <a:solidFill>
                  <a:srgbClr val="D43C12"/>
                </a:solidFill>
              </a:rPr>
              <a:t>: </a:t>
            </a:r>
            <a:r>
              <a:rPr lang="en-US" dirty="0"/>
              <a:t>Associate Director of Institutional Relations, OpenStax College</a:t>
            </a:r>
          </a:p>
          <a:p>
            <a:r>
              <a:rPr lang="en-US" b="1" dirty="0">
                <a:solidFill>
                  <a:srgbClr val="D43C12"/>
                </a:solidFill>
              </a:rPr>
              <a:t>Marie </a:t>
            </a:r>
            <a:r>
              <a:rPr lang="en-US" b="1" dirty="0" err="1">
                <a:solidFill>
                  <a:srgbClr val="D43C12"/>
                </a:solidFill>
              </a:rPr>
              <a:t>Lasseter</a:t>
            </a:r>
            <a:r>
              <a:rPr lang="en-US" b="1" dirty="0">
                <a:solidFill>
                  <a:srgbClr val="D43C12"/>
                </a:solidFill>
              </a:rPr>
              <a:t>: </a:t>
            </a:r>
            <a:r>
              <a:rPr lang="en-US" dirty="0"/>
              <a:t>Director, Academic Technologies, USG Office of Faculty Development</a:t>
            </a:r>
          </a:p>
          <a:p>
            <a:r>
              <a:rPr lang="en-US" b="1" dirty="0">
                <a:solidFill>
                  <a:srgbClr val="D43C12"/>
                </a:solidFill>
              </a:rPr>
              <a:t>Robert </a:t>
            </a:r>
            <a:r>
              <a:rPr lang="en-US" b="1" dirty="0" err="1">
                <a:solidFill>
                  <a:srgbClr val="D43C12"/>
                </a:solidFill>
              </a:rPr>
              <a:t>Martinengo</a:t>
            </a:r>
            <a:r>
              <a:rPr lang="en-US" b="1" dirty="0">
                <a:solidFill>
                  <a:srgbClr val="D43C12"/>
                </a:solidFill>
              </a:rPr>
              <a:t>: </a:t>
            </a:r>
            <a:r>
              <a:rPr lang="en-US" dirty="0"/>
              <a:t>Publisher Outreach Specialist, AMAC Accessibility Solutions</a:t>
            </a:r>
          </a:p>
          <a:p>
            <a:r>
              <a:rPr lang="en-US" b="1" dirty="0">
                <a:solidFill>
                  <a:srgbClr val="D43C12"/>
                </a:solidFill>
              </a:rPr>
              <a:t>Norah Sinclair: </a:t>
            </a:r>
            <a:r>
              <a:rPr lang="en-US" dirty="0"/>
              <a:t>Customer Support Supervisor, AMAC Accessibility Solutions</a:t>
            </a:r>
          </a:p>
          <a:p>
            <a:pPr marL="0" indent="0">
              <a:buNone/>
            </a:pPr>
            <a:endParaRPr lang="en-US" dirty="0"/>
          </a:p>
        </p:txBody>
      </p:sp>
      <p:sp>
        <p:nvSpPr>
          <p:cNvPr id="4" name="Title 1"/>
          <p:cNvSpPr txBox="1">
            <a:spLocks/>
          </p:cNvSpPr>
          <p:nvPr/>
        </p:nvSpPr>
        <p:spPr>
          <a:xfrm>
            <a:off x="2410814" y="57150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dirty="0" smtClean="0">
                <a:solidFill>
                  <a:schemeClr val="bg1"/>
                </a:solidFill>
              </a:rPr>
              <a:t>Welcome and Introductions</a:t>
            </a:r>
            <a:endParaRPr lang="en-US" dirty="0">
              <a:solidFill>
                <a:schemeClr val="bg1"/>
              </a:solidFill>
            </a:endParaRPr>
          </a:p>
        </p:txBody>
      </p:sp>
    </p:spTree>
    <p:extLst>
      <p:ext uri="{BB962C8B-B14F-4D97-AF65-F5344CB8AC3E}">
        <p14:creationId xmlns:p14="http://schemas.microsoft.com/office/powerpoint/2010/main" val="23771916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5545722"/>
            <a:ext cx="77724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smtClean="0">
                <a:solidFill>
                  <a:schemeClr val="bg1"/>
                </a:solidFill>
              </a:rPr>
              <a:t>Communications:  Lauren and Jeff</a:t>
            </a:r>
            <a:endParaRPr lang="en-US" sz="4000" dirty="0">
              <a:solidFill>
                <a:schemeClr val="bg1"/>
              </a:solidFill>
            </a:endParaRPr>
          </a:p>
        </p:txBody>
      </p:sp>
      <p:sp>
        <p:nvSpPr>
          <p:cNvPr id="5" name="Content Placeholder 1"/>
          <p:cNvSpPr>
            <a:spLocks noGrp="1"/>
          </p:cNvSpPr>
          <p:nvPr>
            <p:ph idx="1"/>
          </p:nvPr>
        </p:nvSpPr>
        <p:spPr>
          <a:xfrm>
            <a:off x="457200" y="1295400"/>
            <a:ext cx="8229600" cy="3886200"/>
          </a:xfrm>
        </p:spPr>
        <p:txBody>
          <a:bodyPr>
            <a:normAutofit fontScale="55000" lnSpcReduction="20000"/>
          </a:bodyPr>
          <a:lstStyle/>
          <a:p>
            <a:r>
              <a:rPr lang="en-US" b="1" dirty="0" smtClean="0">
                <a:solidFill>
                  <a:srgbClr val="D43C12"/>
                </a:solidFill>
              </a:rPr>
              <a:t>Lauren Fancher: </a:t>
            </a:r>
            <a:r>
              <a:rPr lang="en-US" dirty="0" smtClean="0"/>
              <a:t>Director, GALILEO Support Services, Board of Regents, </a:t>
            </a:r>
            <a:r>
              <a:rPr lang="en-US" dirty="0" smtClean="0"/>
              <a:t>USG</a:t>
            </a:r>
          </a:p>
          <a:p>
            <a:pPr lvl="1"/>
            <a:r>
              <a:rPr lang="en-US" dirty="0" smtClean="0"/>
              <a:t>Ongoing point of contact for Service Level Agreements</a:t>
            </a:r>
            <a:endParaRPr lang="en-US" dirty="0" smtClean="0"/>
          </a:p>
          <a:p>
            <a:r>
              <a:rPr lang="en-US" b="1" dirty="0" smtClean="0">
                <a:solidFill>
                  <a:srgbClr val="D43C12"/>
                </a:solidFill>
              </a:rPr>
              <a:t>Jeff Gallant: </a:t>
            </a:r>
            <a:r>
              <a:rPr lang="en-US" dirty="0" smtClean="0"/>
              <a:t>Visiting Program Officer for OER, GALILEO Support Services, Board of Regents, </a:t>
            </a:r>
            <a:r>
              <a:rPr lang="en-US" dirty="0" smtClean="0"/>
              <a:t>USG</a:t>
            </a:r>
          </a:p>
          <a:p>
            <a:pPr lvl="1"/>
            <a:r>
              <a:rPr lang="en-US" dirty="0" smtClean="0"/>
              <a:t>Ongoing point of contact for implementation assistance and compliance reporting.  Including help or referral on questions about content, materials, open licensing, etc.</a:t>
            </a:r>
          </a:p>
          <a:p>
            <a:r>
              <a:rPr lang="en-US" b="1" dirty="0" smtClean="0">
                <a:solidFill>
                  <a:srgbClr val="D43C12"/>
                </a:solidFill>
              </a:rPr>
              <a:t>Please use the question form at:  </a:t>
            </a:r>
            <a:r>
              <a:rPr lang="en-US" u="sng" dirty="0">
                <a:hlinkClick r:id="rId2"/>
              </a:rPr>
              <a:t>http://tinyurl.com/alggrantsupport  </a:t>
            </a:r>
            <a:endParaRPr lang="en-US" b="1" dirty="0" smtClean="0">
              <a:solidFill>
                <a:srgbClr val="D43C12"/>
              </a:solidFill>
            </a:endParaRPr>
          </a:p>
          <a:p>
            <a:pPr lvl="1"/>
            <a:r>
              <a:rPr lang="en-US" b="1" dirty="0"/>
              <a:t>T</a:t>
            </a:r>
            <a:r>
              <a:rPr lang="en-US" b="1" dirty="0" smtClean="0"/>
              <a:t>his will greatly expedite response time and ensure that questions are tracked in conjunction with your proposal and compliance information</a:t>
            </a:r>
          </a:p>
          <a:p>
            <a:pPr lvl="1"/>
            <a:r>
              <a:rPr lang="en-US" b="1" dirty="0" smtClean="0"/>
              <a:t>If for any reason you must use email, please include your Proposal ID in the subject line</a:t>
            </a:r>
          </a:p>
          <a:p>
            <a:r>
              <a:rPr lang="en-US" b="1" dirty="0" smtClean="0"/>
              <a:t>Please call on us for help even if you are not sure which person is the correct person, or if we have SME-</a:t>
            </a:r>
            <a:r>
              <a:rPr lang="en-US" b="1" dirty="0" err="1" smtClean="0"/>
              <a:t>ise</a:t>
            </a:r>
            <a:r>
              <a:rPr lang="en-US" b="1" dirty="0" smtClean="0"/>
              <a:t> on the topic.  We will get someone to help you if possible.  </a:t>
            </a:r>
            <a:endParaRPr lang="en-US" dirty="0" smtClean="0"/>
          </a:p>
          <a:p>
            <a:pPr marL="457200"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27040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0814" y="57150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endParaRPr lang="en-US" dirty="0">
              <a:solidFill>
                <a:schemeClr val="bg1"/>
              </a:solidFill>
            </a:endParaRPr>
          </a:p>
        </p:txBody>
      </p:sp>
      <p:sp>
        <p:nvSpPr>
          <p:cNvPr id="4" name="Title 1"/>
          <p:cNvSpPr txBox="1">
            <a:spLocks/>
          </p:cNvSpPr>
          <p:nvPr/>
        </p:nvSpPr>
        <p:spPr>
          <a:xfrm>
            <a:off x="2563214" y="58674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dirty="0" smtClean="0">
                <a:solidFill>
                  <a:schemeClr val="bg1"/>
                </a:solidFill>
              </a:rPr>
              <a:t>Welcome and Introductions</a:t>
            </a:r>
            <a:endParaRPr lang="en-US" dirty="0">
              <a:solidFill>
                <a:schemeClr val="bg1"/>
              </a:solidFill>
            </a:endParaRPr>
          </a:p>
        </p:txBody>
      </p:sp>
      <p:sp>
        <p:nvSpPr>
          <p:cNvPr id="5" name="Content Placeholder 4"/>
          <p:cNvSpPr>
            <a:spLocks noGrp="1"/>
          </p:cNvSpPr>
          <p:nvPr>
            <p:ph idx="1"/>
          </p:nvPr>
        </p:nvSpPr>
        <p:spPr>
          <a:xfrm>
            <a:off x="457200" y="838200"/>
            <a:ext cx="8229600" cy="4724401"/>
          </a:xfrm>
        </p:spPr>
        <p:txBody>
          <a:bodyPr>
            <a:normAutofit fontScale="92500" lnSpcReduction="20000"/>
          </a:bodyPr>
          <a:lstStyle/>
          <a:p>
            <a:pPr marL="0" indent="0">
              <a:buNone/>
            </a:pPr>
            <a:r>
              <a:rPr lang="en-US" b="1" dirty="0" smtClean="0"/>
              <a:t>Summary of Grants and Grantees</a:t>
            </a:r>
          </a:p>
          <a:p>
            <a:r>
              <a:rPr lang="en-US" dirty="0" smtClean="0"/>
              <a:t>19 institutions</a:t>
            </a:r>
          </a:p>
          <a:p>
            <a:pPr lvl="1"/>
            <a:r>
              <a:rPr lang="en-US" dirty="0" smtClean="0"/>
              <a:t>7 State Colleges</a:t>
            </a:r>
          </a:p>
          <a:p>
            <a:pPr lvl="1"/>
            <a:r>
              <a:rPr lang="en-US" dirty="0" smtClean="0"/>
              <a:t>7 State Universities  </a:t>
            </a:r>
          </a:p>
          <a:p>
            <a:pPr lvl="1"/>
            <a:r>
              <a:rPr lang="en-US" dirty="0" smtClean="0"/>
              <a:t>2 Comprehensive Universities</a:t>
            </a:r>
          </a:p>
          <a:p>
            <a:pPr lvl="1"/>
            <a:r>
              <a:rPr lang="en-US" dirty="0" smtClean="0"/>
              <a:t>3 Research Universities</a:t>
            </a:r>
          </a:p>
          <a:p>
            <a:r>
              <a:rPr lang="en-US" dirty="0" smtClean="0"/>
              <a:t>64 participants</a:t>
            </a:r>
          </a:p>
          <a:p>
            <a:r>
              <a:rPr lang="en-US" dirty="0" smtClean="0"/>
              <a:t>$ 314,590 awarded </a:t>
            </a:r>
          </a:p>
          <a:p>
            <a:r>
              <a:rPr lang="en-US" dirty="0" smtClean="0"/>
              <a:t>$2,206,138 in potential savings to students</a:t>
            </a:r>
          </a:p>
          <a:p>
            <a:r>
              <a:rPr lang="en-US" dirty="0" smtClean="0"/>
              <a:t>19 Top 50 courses addressed</a:t>
            </a:r>
          </a:p>
          <a:p>
            <a:endParaRPr lang="en-US" dirty="0" smtClean="0"/>
          </a:p>
          <a:p>
            <a:endParaRPr lang="en-US" dirty="0"/>
          </a:p>
        </p:txBody>
      </p:sp>
    </p:spTree>
    <p:extLst>
      <p:ext uri="{BB962C8B-B14F-4D97-AF65-F5344CB8AC3E}">
        <p14:creationId xmlns:p14="http://schemas.microsoft.com/office/powerpoint/2010/main" val="16875500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0814" y="57150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endParaRPr lang="en-US" dirty="0">
              <a:solidFill>
                <a:schemeClr val="bg1"/>
              </a:solidFill>
            </a:endParaRPr>
          </a:p>
        </p:txBody>
      </p:sp>
      <p:sp>
        <p:nvSpPr>
          <p:cNvPr id="4" name="Title 1"/>
          <p:cNvSpPr txBox="1">
            <a:spLocks/>
          </p:cNvSpPr>
          <p:nvPr/>
        </p:nvSpPr>
        <p:spPr>
          <a:xfrm>
            <a:off x="2362200" y="58674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dirty="0" smtClean="0">
                <a:solidFill>
                  <a:schemeClr val="bg1"/>
                </a:solidFill>
              </a:rPr>
              <a:t>Welcome and Introductions</a:t>
            </a:r>
            <a:endParaRPr lang="en-US" dirty="0">
              <a:solidFill>
                <a:schemeClr val="bg1"/>
              </a:solidFill>
            </a:endParaRPr>
          </a:p>
        </p:txBody>
      </p:sp>
      <p:pic>
        <p:nvPicPr>
          <p:cNvPr id="6" name="Picture 5" descr="RoundOneGrantsScreenCa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57200"/>
            <a:ext cx="6159500" cy="4724124"/>
          </a:xfrm>
          <a:prstGeom prst="rect">
            <a:avLst/>
          </a:prstGeom>
          <a:ln w="3175" cmpd="sng">
            <a:solidFill>
              <a:schemeClr val="tx1"/>
            </a:solidFill>
          </a:ln>
        </p:spPr>
      </p:pic>
      <p:sp>
        <p:nvSpPr>
          <p:cNvPr id="7" name="TextBox 6"/>
          <p:cNvSpPr txBox="1"/>
          <p:nvPr/>
        </p:nvSpPr>
        <p:spPr>
          <a:xfrm>
            <a:off x="381000" y="1219200"/>
            <a:ext cx="2057400" cy="1477328"/>
          </a:xfrm>
          <a:prstGeom prst="rect">
            <a:avLst/>
          </a:prstGeom>
          <a:noFill/>
        </p:spPr>
        <p:txBody>
          <a:bodyPr wrap="square" rtlCol="0">
            <a:spAutoFit/>
          </a:bodyPr>
          <a:lstStyle/>
          <a:p>
            <a:r>
              <a:rPr lang="en-US" dirty="0" smtClean="0"/>
              <a:t>All Round One Grantees Listed with Links to Proposals on ALG Website</a:t>
            </a:r>
            <a:endParaRPr lang="en-US" dirty="0"/>
          </a:p>
        </p:txBody>
      </p:sp>
    </p:spTree>
    <p:extLst>
      <p:ext uri="{BB962C8B-B14F-4D97-AF65-F5344CB8AC3E}">
        <p14:creationId xmlns:p14="http://schemas.microsoft.com/office/powerpoint/2010/main" val="16783904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0814" y="57150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endParaRPr lang="en-US" dirty="0">
              <a:solidFill>
                <a:schemeClr val="bg1"/>
              </a:solidFill>
            </a:endParaRPr>
          </a:p>
        </p:txBody>
      </p:sp>
      <p:sp>
        <p:nvSpPr>
          <p:cNvPr id="4" name="Title 1"/>
          <p:cNvSpPr txBox="1">
            <a:spLocks/>
          </p:cNvSpPr>
          <p:nvPr/>
        </p:nvSpPr>
        <p:spPr>
          <a:xfrm>
            <a:off x="2286000" y="57150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dirty="0" smtClean="0">
                <a:solidFill>
                  <a:schemeClr val="bg1"/>
                </a:solidFill>
              </a:rPr>
              <a:t>Welcome and Introductions</a:t>
            </a:r>
            <a:endParaRPr lang="en-US" dirty="0">
              <a:solidFill>
                <a:schemeClr val="bg1"/>
              </a:solidFill>
            </a:endParaRPr>
          </a:p>
        </p:txBody>
      </p:sp>
      <p:pic>
        <p:nvPicPr>
          <p:cNvPr id="6" name="Picture 5" descr="RoundOneGrantsScreenCap.tiff"/>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2743200" y="457200"/>
            <a:ext cx="6159500" cy="4724124"/>
          </a:xfrm>
          <a:prstGeom prst="rect">
            <a:avLst/>
          </a:prstGeom>
          <a:ln w="3175" cmpd="sng">
            <a:noFill/>
          </a:ln>
        </p:spPr>
      </p:pic>
      <p:sp>
        <p:nvSpPr>
          <p:cNvPr id="7" name="TextBox 6"/>
          <p:cNvSpPr txBox="1"/>
          <p:nvPr/>
        </p:nvSpPr>
        <p:spPr>
          <a:xfrm>
            <a:off x="381000" y="1219200"/>
            <a:ext cx="2057400" cy="1477328"/>
          </a:xfrm>
          <a:prstGeom prst="rect">
            <a:avLst/>
          </a:prstGeom>
          <a:noFill/>
        </p:spPr>
        <p:txBody>
          <a:bodyPr wrap="square" rtlCol="0">
            <a:spAutoFit/>
          </a:bodyPr>
          <a:lstStyle/>
          <a:p>
            <a:r>
              <a:rPr lang="en-US" dirty="0" smtClean="0"/>
              <a:t>All Round One Grantees Listed with Links to Proposals on ALG Website</a:t>
            </a:r>
            <a:endParaRPr lang="en-US" dirty="0"/>
          </a:p>
        </p:txBody>
      </p:sp>
      <p:sp>
        <p:nvSpPr>
          <p:cNvPr id="2" name="Rectangle 1"/>
          <p:cNvSpPr/>
          <p:nvPr/>
        </p:nvSpPr>
        <p:spPr>
          <a:xfrm>
            <a:off x="1066800" y="3581400"/>
            <a:ext cx="7543800" cy="1569660"/>
          </a:xfrm>
          <a:prstGeom prst="rect">
            <a:avLst/>
          </a:prstGeom>
        </p:spPr>
        <p:txBody>
          <a:bodyPr wrap="square">
            <a:spAutoFit/>
          </a:bodyPr>
          <a:lstStyle/>
          <a:p>
            <a:r>
              <a:rPr lang="en-US" sz="3200" b="1" dirty="0">
                <a:hlinkClick r:id="rId3"/>
              </a:rPr>
              <a:t>http://</a:t>
            </a:r>
            <a:r>
              <a:rPr lang="en-US" sz="3200" b="1" dirty="0" err="1">
                <a:hlinkClick r:id="rId3"/>
              </a:rPr>
              <a:t>affordablelearninggeorgia.org</a:t>
            </a:r>
            <a:r>
              <a:rPr lang="en-US" sz="3200" b="1" dirty="0">
                <a:hlinkClick r:id="rId3"/>
              </a:rPr>
              <a:t>/site/entry/textbook_transformation_grants_round_1</a:t>
            </a:r>
            <a:endParaRPr lang="en-US" sz="3200" b="1" dirty="0"/>
          </a:p>
        </p:txBody>
      </p:sp>
    </p:spTree>
    <p:extLst>
      <p:ext uri="{BB962C8B-B14F-4D97-AF65-F5344CB8AC3E}">
        <p14:creationId xmlns:p14="http://schemas.microsoft.com/office/powerpoint/2010/main" val="13286674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799"/>
            <a:ext cx="8229600" cy="4724401"/>
          </a:xfrm>
        </p:spPr>
        <p:txBody>
          <a:bodyPr>
            <a:normAutofit/>
          </a:bodyPr>
          <a:lstStyle/>
          <a:p>
            <a:pPr lvl="0"/>
            <a:r>
              <a:rPr lang="en-US" dirty="0" smtClean="0"/>
              <a:t>Provide Textbook Transformation grantees with the information they will need to be successful, including information about the grant process and basic understanding of key subject areas</a:t>
            </a:r>
          </a:p>
          <a:p>
            <a:pPr lvl="0"/>
            <a:r>
              <a:rPr lang="en-US" dirty="0" smtClean="0"/>
              <a:t>Bring the cohort together for sharing and community-building</a:t>
            </a:r>
          </a:p>
          <a:p>
            <a:pPr lvl="0"/>
            <a:r>
              <a:rPr lang="en-US" dirty="0" smtClean="0"/>
              <a:t>Uncover and address any issues or concerns</a:t>
            </a:r>
          </a:p>
          <a:p>
            <a:pPr marL="0" indent="0">
              <a:buNone/>
            </a:pPr>
            <a:endParaRPr lang="en-US" dirty="0"/>
          </a:p>
        </p:txBody>
      </p:sp>
      <p:sp>
        <p:nvSpPr>
          <p:cNvPr id="3" name="Title 1"/>
          <p:cNvSpPr txBox="1">
            <a:spLocks/>
          </p:cNvSpPr>
          <p:nvPr/>
        </p:nvSpPr>
        <p:spPr>
          <a:xfrm>
            <a:off x="457200" y="5486400"/>
            <a:ext cx="8686800" cy="16002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7200" dirty="0" smtClean="0">
                <a:solidFill>
                  <a:schemeClr val="bg1"/>
                </a:solidFill>
              </a:rPr>
              <a:t>Today’s Objectives</a:t>
            </a:r>
            <a:endParaRPr lang="en-US" sz="7200" dirty="0">
              <a:solidFill>
                <a:schemeClr val="bg1"/>
              </a:solidFill>
            </a:endParaRPr>
          </a:p>
        </p:txBody>
      </p:sp>
    </p:spTree>
    <p:extLst>
      <p:ext uri="{BB962C8B-B14F-4D97-AF65-F5344CB8AC3E}">
        <p14:creationId xmlns:p14="http://schemas.microsoft.com/office/powerpoint/2010/main" val="295195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562600"/>
            <a:ext cx="7086600" cy="1143000"/>
          </a:xfrm>
        </p:spPr>
        <p:txBody>
          <a:bodyPr>
            <a:normAutofit fontScale="90000"/>
          </a:bodyPr>
          <a:lstStyle/>
          <a:p>
            <a:pPr algn="r"/>
            <a:r>
              <a:rPr lang="en-US" sz="4000" dirty="0" smtClean="0">
                <a:solidFill>
                  <a:schemeClr val="bg1"/>
                </a:solidFill>
              </a:rPr>
              <a:t>USG Improving </a:t>
            </a:r>
            <a:br>
              <a:rPr lang="en-US" sz="4000" dirty="0" smtClean="0">
                <a:solidFill>
                  <a:schemeClr val="bg1"/>
                </a:solidFill>
              </a:rPr>
            </a:br>
            <a:r>
              <a:rPr lang="en-US" sz="4000" dirty="0" smtClean="0">
                <a:solidFill>
                  <a:schemeClr val="bg1"/>
                </a:solidFill>
              </a:rPr>
              <a:t>Access and Affordability</a:t>
            </a:r>
            <a:endParaRPr lang="en-US" sz="4000" dirty="0">
              <a:solidFill>
                <a:schemeClr val="bg1"/>
              </a:solidFill>
            </a:endParaRPr>
          </a:p>
        </p:txBody>
      </p:sp>
      <p:sp>
        <p:nvSpPr>
          <p:cNvPr id="3" name="Content Placeholder 2"/>
          <p:cNvSpPr>
            <a:spLocks noGrp="1"/>
          </p:cNvSpPr>
          <p:nvPr>
            <p:ph idx="1"/>
          </p:nvPr>
        </p:nvSpPr>
        <p:spPr>
          <a:xfrm>
            <a:off x="457200" y="1371600"/>
            <a:ext cx="4267200" cy="3810000"/>
          </a:xfrm>
        </p:spPr>
        <p:txBody>
          <a:bodyPr>
            <a:normAutofit fontScale="85000" lnSpcReduction="10000"/>
          </a:bodyPr>
          <a:lstStyle/>
          <a:p>
            <a:pPr marL="0" indent="0">
              <a:buNone/>
            </a:pPr>
            <a:r>
              <a:rPr lang="en-US" dirty="0"/>
              <a:t>The State of Georgia’s FY 2015 budget </a:t>
            </a:r>
            <a:r>
              <a:rPr lang="en-US" dirty="0" smtClean="0"/>
              <a:t>funds this new USG initiative, Affordable Learning Georgia (ALG), which focuses on reducing the cost of textbooks and the enhancement of GALILEO, Georgia’s Virtual Library and ALG’s parent initiative.</a:t>
            </a:r>
            <a:r>
              <a:rPr lang="en-US" dirty="0"/>
              <a:t> </a:t>
            </a:r>
            <a:endParaRPr lang="en-US" dirty="0" smtClean="0"/>
          </a:p>
          <a:p>
            <a:endParaRPr lang="en-US" dirty="0"/>
          </a:p>
        </p:txBody>
      </p:sp>
      <p:pic>
        <p:nvPicPr>
          <p:cNvPr id="5" name="Picture Placeholder 7" descr="ebook.jpg"/>
          <p:cNvPicPr>
            <a:picLocks noChangeAspect="1"/>
          </p:cNvPicPr>
          <p:nvPr/>
        </p:nvPicPr>
        <p:blipFill>
          <a:blip r:embed="rId3">
            <a:extLst>
              <a:ext uri="{28A0092B-C50C-407E-A947-70E740481C1C}">
                <a14:useLocalDpi xmlns:a14="http://schemas.microsoft.com/office/drawing/2010/main" val="0"/>
              </a:ext>
            </a:extLst>
          </a:blip>
          <a:srcRect l="10061" r="10061"/>
          <a:stretch>
            <a:fillRect/>
          </a:stretch>
        </p:blipFill>
        <p:spPr>
          <a:xfrm>
            <a:off x="5943600" y="2514600"/>
            <a:ext cx="2743200" cy="2718816"/>
          </a:xfrm>
          <a:prstGeom prst="rect">
            <a:avLst/>
          </a:prstGeom>
        </p:spPr>
      </p:pic>
      <p:pic>
        <p:nvPicPr>
          <p:cNvPr id="7" name="Picture 6" descr="vinyl-decal-sticker-719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2484967" cy="2484967"/>
          </a:xfrm>
          <a:prstGeom prst="rect">
            <a:avLst/>
          </a:prstGeom>
        </p:spPr>
      </p:pic>
    </p:spTree>
    <p:extLst>
      <p:ext uri="{BB962C8B-B14F-4D97-AF65-F5344CB8AC3E}">
        <p14:creationId xmlns:p14="http://schemas.microsoft.com/office/powerpoint/2010/main" val="32724897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L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ALG_Template</Template>
  <TotalTime>9405</TotalTime>
  <Words>2065</Words>
  <Application>Microsoft Macintosh PowerPoint</Application>
  <PresentationFormat>On-screen Show (4:3)</PresentationFormat>
  <Paragraphs>246</Paragraphs>
  <Slides>40</Slides>
  <Notes>14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ALG</vt:lpstr>
      <vt:lpstr>Textbook Transformation Grants Kickoff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USG Improving  Access and Affordability</vt:lpstr>
      <vt:lpstr>Affordable Learning Georgia Is…</vt:lpstr>
      <vt:lpstr>ACTIVITIES AND STRATEGIES</vt:lpstr>
      <vt:lpstr>Scale:  Top 50 Lower Division Courses</vt:lpstr>
      <vt:lpstr>Scale: eCore Partnership</vt:lpstr>
      <vt:lpstr>Scale: eCore Partnership</vt:lpstr>
      <vt:lpstr>PowerPoint Presentation</vt:lpstr>
      <vt:lpstr>Partner: USG University Presses</vt:lpstr>
      <vt:lpstr>Partner: OpenStax College of Rice University</vt:lpstr>
      <vt:lpstr>Partner: OpenStax College of Rice University</vt:lpstr>
      <vt:lpstr>PowerPoint Presentation</vt:lpstr>
      <vt:lpstr>PowerPoint Presentation</vt:lpstr>
      <vt:lpstr>PowerPoint Presentation</vt:lpstr>
      <vt:lpstr>Textbook Transformation 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University System of Georgia</vt:lpstr>
      <vt:lpstr>Case: Mercy College Mathematics</vt:lpstr>
      <vt:lpstr>PowerPoint Presentation</vt:lpstr>
      <vt:lpstr>PowerPoint Presentation</vt:lpstr>
    </vt:vector>
  </TitlesOfParts>
  <Company>Valdosta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William Gallant</dc:creator>
  <cp:lastModifiedBy>Lauren Fancher</cp:lastModifiedBy>
  <cp:revision>126</cp:revision>
  <cp:lastPrinted>2014-10-17T21:23:57Z</cp:lastPrinted>
  <dcterms:created xsi:type="dcterms:W3CDTF">2014-08-21T13:42:56Z</dcterms:created>
  <dcterms:modified xsi:type="dcterms:W3CDTF">2014-10-17T21:34:11Z</dcterms:modified>
</cp:coreProperties>
</file>