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tags/tag26.xml" ContentType="application/vnd.openxmlformats-officedocument.presentationml.tags+xml"/>
  <Override PartName="/ppt/notesSlides/notesSlide27.xml" ContentType="application/vnd.openxmlformats-officedocument.presentationml.notesSlide+xml"/>
  <Override PartName="/ppt/tags/tag27.xml" ContentType="application/vnd.openxmlformats-officedocument.presentationml.tags+xml"/>
  <Override PartName="/ppt/notesSlides/notesSlide28.xml" ContentType="application/vnd.openxmlformats-officedocument.presentationml.notesSlide+xml"/>
  <Override PartName="/ppt/tags/tag28.xml" ContentType="application/vnd.openxmlformats-officedocument.presentationml.tags+xml"/>
  <Override PartName="/ppt/notesSlides/notesSlide29.xml" ContentType="application/vnd.openxmlformats-officedocument.presentationml.notesSlide+xml"/>
  <Override PartName="/ppt/tags/tag29.xml" ContentType="application/vnd.openxmlformats-officedocument.presentationml.tags+xml"/>
  <Override PartName="/ppt/notesSlides/notesSlide30.xml" ContentType="application/vnd.openxmlformats-officedocument.presentationml.notesSlide+xml"/>
  <Override PartName="/ppt/tags/tag30.xml" ContentType="application/vnd.openxmlformats-officedocument.presentationml.tags+xml"/>
  <Override PartName="/ppt/notesSlides/notesSlide31.xml" ContentType="application/vnd.openxmlformats-officedocument.presentationml.notesSlide+xml"/>
  <Override PartName="/ppt/tags/tag31.xml" ContentType="application/vnd.openxmlformats-officedocument.presentationml.tags+xml"/>
  <Override PartName="/ppt/notesSlides/notesSlide32.xml" ContentType="application/vnd.openxmlformats-officedocument.presentationml.notesSlide+xml"/>
  <Override PartName="/ppt/tags/tag32.xml" ContentType="application/vnd.openxmlformats-officedocument.presentationml.tags+xml"/>
  <Override PartName="/ppt/notesSlides/notesSlide33.xml" ContentType="application/vnd.openxmlformats-officedocument.presentationml.notesSlide+xml"/>
  <Override PartName="/ppt/tags/tag33.xml" ContentType="application/vnd.openxmlformats-officedocument.presentationml.tags+xml"/>
  <Override PartName="/ppt/notesSlides/notesSlide34.xml" ContentType="application/vnd.openxmlformats-officedocument.presentationml.notesSlide+xml"/>
  <Override PartName="/ppt/tags/tag34.xml" ContentType="application/vnd.openxmlformats-officedocument.presentationml.tags+xml"/>
  <Override PartName="/ppt/notesSlides/notesSlide35.xml" ContentType="application/vnd.openxmlformats-officedocument.presentationml.notesSlide+xml"/>
  <Override PartName="/ppt/tags/tag35.xml" ContentType="application/vnd.openxmlformats-officedocument.presentationml.tags+xml"/>
  <Override PartName="/ppt/notesSlides/notesSlide36.xml" ContentType="application/vnd.openxmlformats-officedocument.presentationml.notesSlide+xml"/>
  <Override PartName="/ppt/tags/tag36.xml" ContentType="application/vnd.openxmlformats-officedocument.presentationml.tags+xml"/>
  <Override PartName="/ppt/notesSlides/notesSlide37.xml" ContentType="application/vnd.openxmlformats-officedocument.presentationml.notesSlide+xml"/>
  <Override PartName="/ppt/tags/tag37.xml" ContentType="application/vnd.openxmlformats-officedocument.presentationml.tags+xml"/>
  <Override PartName="/ppt/notesSlides/notesSlide38.xml" ContentType="application/vnd.openxmlformats-officedocument.presentationml.notesSlide+xml"/>
  <Override PartName="/ppt/tags/tag38.xml" ContentType="application/vnd.openxmlformats-officedocument.presentationml.tags+xml"/>
  <Override PartName="/ppt/notesSlides/notesSlide39.xml" ContentType="application/vnd.openxmlformats-officedocument.presentationml.notesSlide+xml"/>
  <Override PartName="/ppt/tags/tag39.xml" ContentType="application/vnd.openxmlformats-officedocument.presentationml.tags+xml"/>
  <Override PartName="/ppt/notesSlides/notesSlide40.xml" ContentType="application/vnd.openxmlformats-officedocument.presentationml.notesSlide+xml"/>
  <Override PartName="/ppt/tags/tag40.xml" ContentType="application/vnd.openxmlformats-officedocument.presentationml.tags+xml"/>
  <Override PartName="/ppt/notesSlides/notesSlide41.xml" ContentType="application/vnd.openxmlformats-officedocument.presentationml.notesSlide+xml"/>
  <Override PartName="/ppt/tags/tag41.xml" ContentType="application/vnd.openxmlformats-officedocument.presentationml.tags+xml"/>
  <Override PartName="/ppt/notesSlides/notesSlide42.xml" ContentType="application/vnd.openxmlformats-officedocument.presentationml.notesSlide+xml"/>
  <Override PartName="/ppt/tags/tag42.xml" ContentType="application/vnd.openxmlformats-officedocument.presentationml.tags+xml"/>
  <Override PartName="/ppt/notesSlides/notesSlide43.xml" ContentType="application/vnd.openxmlformats-officedocument.presentationml.notesSlide+xml"/>
  <Override PartName="/ppt/tags/tag43.xml" ContentType="application/vnd.openxmlformats-officedocument.presentationml.tags+xml"/>
  <Override PartName="/ppt/notesSlides/notesSlide44.xml" ContentType="application/vnd.openxmlformats-officedocument.presentationml.notesSlide+xml"/>
  <Override PartName="/ppt/tags/tag4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6"/>
  </p:notesMasterIdLst>
  <p:handoutMasterIdLst>
    <p:handoutMasterId r:id="rId47"/>
  </p:handoutMasterIdLst>
  <p:sldIdLst>
    <p:sldId id="256" r:id="rId2"/>
    <p:sldId id="288" r:id="rId3"/>
    <p:sldId id="257" r:id="rId4"/>
    <p:sldId id="258" r:id="rId5"/>
    <p:sldId id="269" r:id="rId6"/>
    <p:sldId id="259" r:id="rId7"/>
    <p:sldId id="300" r:id="rId8"/>
    <p:sldId id="301" r:id="rId9"/>
    <p:sldId id="302" r:id="rId10"/>
    <p:sldId id="304" r:id="rId11"/>
    <p:sldId id="260" r:id="rId12"/>
    <p:sldId id="262" r:id="rId13"/>
    <p:sldId id="293" r:id="rId14"/>
    <p:sldId id="261" r:id="rId15"/>
    <p:sldId id="264" r:id="rId16"/>
    <p:sldId id="265" r:id="rId17"/>
    <p:sldId id="263" r:id="rId18"/>
    <p:sldId id="270" r:id="rId19"/>
    <p:sldId id="274" r:id="rId20"/>
    <p:sldId id="305" r:id="rId21"/>
    <p:sldId id="275" r:id="rId22"/>
    <p:sldId id="277" r:id="rId23"/>
    <p:sldId id="278" r:id="rId24"/>
    <p:sldId id="280" r:id="rId25"/>
    <p:sldId id="282" r:id="rId26"/>
    <p:sldId id="279" r:id="rId27"/>
    <p:sldId id="281" r:id="rId28"/>
    <p:sldId id="283" r:id="rId29"/>
    <p:sldId id="276" r:id="rId30"/>
    <p:sldId id="284" r:id="rId31"/>
    <p:sldId id="285" r:id="rId32"/>
    <p:sldId id="286" r:id="rId33"/>
    <p:sldId id="287" r:id="rId34"/>
    <p:sldId id="296" r:id="rId35"/>
    <p:sldId id="303" r:id="rId36"/>
    <p:sldId id="297" r:id="rId37"/>
    <p:sldId id="298" r:id="rId38"/>
    <p:sldId id="299" r:id="rId39"/>
    <p:sldId id="272" r:id="rId40"/>
    <p:sldId id="266" r:id="rId41"/>
    <p:sldId id="267" r:id="rId42"/>
    <p:sldId id="289" r:id="rId43"/>
    <p:sldId id="268" r:id="rId44"/>
    <p:sldId id="294" r:id="rId4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Format Preference</c:v>
                </c:pt>
              </c:strCache>
            </c:strRef>
          </c:tx>
          <c:cat>
            <c:strRef>
              <c:f>Sheet1!$A$2:$A$5</c:f>
              <c:strCache>
                <c:ptCount val="3"/>
                <c:pt idx="0">
                  <c:v>Print</c:v>
                </c:pt>
                <c:pt idx="1">
                  <c:v>Digital</c:v>
                </c:pt>
                <c:pt idx="2">
                  <c:v>Prefer access to both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16.600000000000001</c:v>
                </c:pt>
                <c:pt idx="1">
                  <c:v>37.5</c:v>
                </c:pt>
                <c:pt idx="2">
                  <c:v>45.8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FE-49B4-81D2-E73D4CBAB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3"/>
        <c:delete val="1"/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9F1171A-DD1F-4AF1-812E-102E767C736C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9A8E25-582E-4244-9281-D6F4D80EF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94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97CA6B-B7C5-8448-8B5A-F831DDDAA2FE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528AB81-492C-7144-A667-DB5AC8E0E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64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4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5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6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7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8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9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0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2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3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4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5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6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7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8.xm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9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0.xm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1.xml"/></Relationships>
</file>

<file path=ppt/notesSlides/_rels/notesSlide4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2.xml"/></Relationships>
</file>

<file path=ppt/notesSlides/_rels/notesSlide4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3.xml"/></Relationships>
</file>

<file path=ppt/notesSlides/_rels/notesSlide4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8AB81-492C-7144-A667-DB5AC8E0EF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61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8AB81-492C-7144-A667-DB5AC8E0EF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05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8AB81-492C-7144-A667-DB5AC8E0EF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56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8AB81-492C-7144-A667-DB5AC8E0EF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11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8AB81-492C-7144-A667-DB5AC8E0EF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08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8AB81-492C-7144-A667-DB5AC8E0EF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6727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8AB81-492C-7144-A667-DB5AC8E0EF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796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8AB81-492C-7144-A667-DB5AC8E0EF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659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8AB81-492C-7144-A667-DB5AC8E0EF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132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8AB81-492C-7144-A667-DB5AC8E0EF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382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8AB81-492C-7144-A667-DB5AC8E0EF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39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8AB81-492C-7144-A667-DB5AC8E0EF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100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8AB81-492C-7144-A667-DB5AC8E0EF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485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8AB81-492C-7144-A667-DB5AC8E0EFF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955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8AB81-492C-7144-A667-DB5AC8E0EFF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151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8AB81-492C-7144-A667-DB5AC8E0EFF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475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8AB81-492C-7144-A667-DB5AC8E0EFF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243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8AB81-492C-7144-A667-DB5AC8E0EFF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064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8AB81-492C-7144-A667-DB5AC8E0EFF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884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8AB81-492C-7144-A667-DB5AC8E0EFF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616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8AB81-492C-7144-A667-DB5AC8E0EFF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279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8AB81-492C-7144-A667-DB5AC8E0EFF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98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8AB81-492C-7144-A667-DB5AC8E0EF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911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8AB81-492C-7144-A667-DB5AC8E0EFF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370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8AB81-492C-7144-A667-DB5AC8E0EFF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539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8AB81-492C-7144-A667-DB5AC8E0EFF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892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8AB81-492C-7144-A667-DB5AC8E0EFF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5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8AB81-492C-7144-A667-DB5AC8E0EFF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617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8AB81-492C-7144-A667-DB5AC8E0EFF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424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8AB81-492C-7144-A667-DB5AC8E0EFF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129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8AB81-492C-7144-A667-DB5AC8E0EFF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401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8AB81-492C-7144-A667-DB5AC8E0EFF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107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8AB81-492C-7144-A667-DB5AC8E0EFF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46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8AB81-492C-7144-A667-DB5AC8E0EF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768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8AB81-492C-7144-A667-DB5AC8E0EFF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433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8AB81-492C-7144-A667-DB5AC8E0EFF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462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8AB81-492C-7144-A667-DB5AC8E0EFF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0063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8AB81-492C-7144-A667-DB5AC8E0EFF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3968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8AB81-492C-7144-A667-DB5AC8E0EFF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30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8AB81-492C-7144-A667-DB5AC8E0EF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36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8AB81-492C-7144-A667-DB5AC8E0EF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69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8AB81-492C-7144-A667-DB5AC8E0EF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4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8AB81-492C-7144-A667-DB5AC8E0EF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9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8AB81-492C-7144-A667-DB5AC8E0EF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99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5BB6142A-5F85-41D0-8658-0FD09D8677F6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F6AEC7BE-EF4D-47D3-B8C9-A70E9BD2AAD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39141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142A-5F85-41D0-8658-0FD09D8677F6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EC7BE-EF4D-47D3-B8C9-A70E9BD2A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79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142A-5F85-41D0-8658-0FD09D8677F6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EC7BE-EF4D-47D3-B8C9-A70E9BD2A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33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142A-5F85-41D0-8658-0FD09D8677F6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EC7BE-EF4D-47D3-B8C9-A70E9BD2A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9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142A-5F85-41D0-8658-0FD09D8677F6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EC7BE-EF4D-47D3-B8C9-A70E9BD2AAD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5089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142A-5F85-41D0-8658-0FD09D8677F6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EC7BE-EF4D-47D3-B8C9-A70E9BD2A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015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142A-5F85-41D0-8658-0FD09D8677F6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EC7BE-EF4D-47D3-B8C9-A70E9BD2A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451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142A-5F85-41D0-8658-0FD09D8677F6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EC7BE-EF4D-47D3-B8C9-A70E9BD2A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01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142A-5F85-41D0-8658-0FD09D8677F6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EC7BE-EF4D-47D3-B8C9-A70E9BD2A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14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142A-5F85-41D0-8658-0FD09D8677F6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EC7BE-EF4D-47D3-B8C9-A70E9BD2A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63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142A-5F85-41D0-8658-0FD09D8677F6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EC7BE-EF4D-47D3-B8C9-A70E9BD2A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29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5BB6142A-5F85-41D0-8658-0FD09D8677F6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F6AEC7BE-EF4D-47D3-B8C9-A70E9BD2A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3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libguides.daltonstate.edu/c.php?g=553845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bguides.daltonstate.edu/ld.php?content_id=2469794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package" Target="../embeddings/Microsoft_Word_Document.docx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package" Target="../embeddings/Microsoft_Word_Document1.docx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Do We Know About OERs, Really?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Barbara G. Tucker</a:t>
            </a:r>
          </a:p>
          <a:p>
            <a:r>
              <a:rPr lang="en-US" dirty="0" smtClean="0"/>
              <a:t>Middle Georgia State University</a:t>
            </a:r>
          </a:p>
          <a:p>
            <a:r>
              <a:rPr lang="en-US" dirty="0" smtClean="0"/>
              <a:t>January 13,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36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Reflection/Discussion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Situations where students did not prefer?</a:t>
            </a:r>
          </a:p>
          <a:p>
            <a:r>
              <a:rPr lang="en-US" dirty="0" smtClean="0"/>
              <a:t>Indications of faculty satisfaction/understanding/involvement on your campus?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75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 of 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This could be the weakest area of research so far, but improving.</a:t>
            </a:r>
          </a:p>
          <a:p>
            <a:r>
              <a:rPr lang="en-US" sz="2000" dirty="0" smtClean="0"/>
              <a:t>Studies limited so far as to the achievement of learning outcomes of OERs compared to traditional textbooks</a:t>
            </a:r>
          </a:p>
          <a:p>
            <a:pPr marL="182880" lvl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SzPct val="80000"/>
              <a:buFont typeface="Arial" pitchFamily="34" charset="0"/>
              <a:buChar char="•"/>
            </a:pPr>
            <a:r>
              <a:rPr lang="en-US" sz="2000" dirty="0"/>
              <a:t>Fischer, Hilton, Robinson, &amp; Wiley, 2015 most </a:t>
            </a:r>
            <a:r>
              <a:rPr lang="en-US" sz="2000" dirty="0" smtClean="0"/>
              <a:t>complete</a:t>
            </a:r>
            <a:r>
              <a:rPr lang="en-US" sz="2000" dirty="0"/>
              <a:t> </a:t>
            </a:r>
            <a:r>
              <a:rPr lang="en-US" sz="2000" dirty="0" smtClean="0"/>
              <a:t>and rigorous</a:t>
            </a:r>
            <a:endParaRPr lang="en-US" sz="2000" dirty="0"/>
          </a:p>
          <a:p>
            <a:pPr lvl="1"/>
            <a:r>
              <a:rPr lang="en-US" dirty="0" smtClean="0"/>
              <a:t>Large sample size 16,727 at 4 colleges and 6 community colleges</a:t>
            </a:r>
          </a:p>
          <a:p>
            <a:pPr lvl="1"/>
            <a:r>
              <a:rPr lang="en-US" dirty="0" smtClean="0"/>
              <a:t>15 different courses</a:t>
            </a:r>
          </a:p>
          <a:p>
            <a:pPr lvl="1"/>
            <a:r>
              <a:rPr lang="en-US" dirty="0" smtClean="0"/>
              <a:t>Looked at grades, course completion, and enrollment intensity in current and next semester</a:t>
            </a:r>
          </a:p>
          <a:p>
            <a:pPr lvl="1"/>
            <a:r>
              <a:rPr lang="en-US" dirty="0" smtClean="0"/>
              <a:t>Treatment group had better course completion and higher enrollment intensity in current and following semester</a:t>
            </a:r>
          </a:p>
          <a:p>
            <a:pPr lvl="1"/>
            <a:r>
              <a:rPr lang="en-US" dirty="0" smtClean="0"/>
              <a:t>Course completion and grades mixed, but OERs not worse.</a:t>
            </a:r>
          </a:p>
        </p:txBody>
      </p:sp>
    </p:spTree>
    <p:extLst>
      <p:ext uri="{BB962C8B-B14F-4D97-AF65-F5344CB8AC3E}">
        <p14:creationId xmlns:p14="http://schemas.microsoft.com/office/powerpoint/2010/main" val="337371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Allen</a:t>
            </a:r>
            <a:r>
              <a:rPr lang="en-US" sz="2000" dirty="0" smtClean="0"/>
              <a:t>, </a:t>
            </a:r>
            <a:r>
              <a:rPr lang="en-US" sz="2000" dirty="0"/>
              <a:t>Guzman-Alvarez, </a:t>
            </a:r>
            <a:r>
              <a:rPr lang="en-US" sz="2000" dirty="0" smtClean="0"/>
              <a:t>Smith</a:t>
            </a:r>
            <a:r>
              <a:rPr lang="en-US" sz="2000" dirty="0"/>
              <a:t>, </a:t>
            </a:r>
            <a:r>
              <a:rPr lang="en-US" sz="2000" dirty="0" err="1" smtClean="0"/>
              <a:t>Gamage</a:t>
            </a:r>
            <a:r>
              <a:rPr lang="en-US" sz="2000" dirty="0"/>
              <a:t>, </a:t>
            </a:r>
            <a:r>
              <a:rPr lang="en-US" sz="2000" dirty="0" err="1" smtClean="0"/>
              <a:t>Molinaro</a:t>
            </a:r>
            <a:r>
              <a:rPr lang="en-US" sz="2000" dirty="0"/>
              <a:t>, </a:t>
            </a:r>
            <a:r>
              <a:rPr lang="en-US" sz="2000" dirty="0" smtClean="0"/>
              <a:t>&amp; </a:t>
            </a:r>
            <a:r>
              <a:rPr lang="en-US" sz="2000" dirty="0"/>
              <a:t>Larsen, </a:t>
            </a:r>
            <a:r>
              <a:rPr lang="en-US" sz="2000" dirty="0" smtClean="0"/>
              <a:t>(</a:t>
            </a:r>
            <a:r>
              <a:rPr lang="en-US" sz="2000" dirty="0"/>
              <a:t>2015</a:t>
            </a:r>
            <a:r>
              <a:rPr lang="en-US" sz="2000" dirty="0" smtClean="0"/>
              <a:t>) </a:t>
            </a:r>
          </a:p>
          <a:p>
            <a:pPr lvl="1"/>
            <a:r>
              <a:rPr lang="en-US" sz="1800" dirty="0" smtClean="0"/>
              <a:t>Over 900 students, divided between control and treatment group</a:t>
            </a:r>
          </a:p>
          <a:p>
            <a:pPr lvl="1"/>
            <a:r>
              <a:rPr lang="en-US" sz="1800" dirty="0" smtClean="0"/>
              <a:t>Same instructor, consecutive class hours</a:t>
            </a:r>
          </a:p>
          <a:p>
            <a:pPr lvl="1"/>
            <a:r>
              <a:rPr lang="en-US" sz="1800" dirty="0" smtClean="0"/>
              <a:t>Chemistry using Chemistry Wiki (OER) and traditional book</a:t>
            </a:r>
          </a:p>
          <a:p>
            <a:pPr lvl="1"/>
            <a:r>
              <a:rPr lang="en-US" sz="1800" dirty="0" smtClean="0"/>
              <a:t>No significant difference on final exams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r>
              <a:rPr lang="en-US" sz="2800" dirty="0" smtClean="0"/>
              <a:t>AND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sz="2000" dirty="0" smtClean="0"/>
              <a:t>Pilot study at Dalton State College</a:t>
            </a:r>
          </a:p>
          <a:p>
            <a:pPr lvl="1"/>
            <a:r>
              <a:rPr lang="en-US" sz="2000" dirty="0"/>
              <a:t>	</a:t>
            </a:r>
            <a:r>
              <a:rPr lang="en-US" sz="2000" dirty="0" err="1" smtClean="0"/>
              <a:t>OpenStax</a:t>
            </a:r>
            <a:r>
              <a:rPr lang="en-US" sz="2000" dirty="0" smtClean="0"/>
              <a:t> A &amp; P I and II text</a:t>
            </a:r>
          </a:p>
          <a:p>
            <a:pPr lvl="1"/>
            <a:r>
              <a:rPr lang="en-US" sz="2000" dirty="0"/>
              <a:t>	</a:t>
            </a:r>
            <a:r>
              <a:rPr lang="en-US" sz="2000" dirty="0" smtClean="0"/>
              <a:t>No significant difference in learning outcomes</a:t>
            </a:r>
          </a:p>
          <a:p>
            <a:pPr lvl="1"/>
            <a:r>
              <a:rPr lang="en-US" sz="2000" dirty="0"/>
              <a:t>	</a:t>
            </a:r>
            <a:r>
              <a:rPr lang="en-US" sz="2000" dirty="0" smtClean="0"/>
              <a:t>Small sample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39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Extensive studies becoming more frequent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Hilton et al, 2013 </a:t>
            </a:r>
          </a:p>
          <a:p>
            <a:pPr lvl="1"/>
            <a:r>
              <a:rPr lang="en-US" sz="2000" dirty="0" smtClean="0"/>
              <a:t>Scottsdale Community College</a:t>
            </a:r>
          </a:p>
          <a:p>
            <a:pPr lvl="1"/>
            <a:r>
              <a:rPr lang="en-US" sz="2000" dirty="0" smtClean="0"/>
              <a:t>Widespread adoption in six math classes</a:t>
            </a:r>
          </a:p>
          <a:p>
            <a:pPr lvl="1"/>
            <a:r>
              <a:rPr lang="en-US" sz="2000" dirty="0" smtClean="0"/>
              <a:t>2,043 in 65 sections, 42 instructors</a:t>
            </a:r>
          </a:p>
          <a:p>
            <a:pPr lvl="1"/>
            <a:r>
              <a:rPr lang="en-US" sz="2000" dirty="0" smtClean="0"/>
              <a:t>Comparable and better success rates and retention rates except for lowest level of learning support math</a:t>
            </a:r>
          </a:p>
          <a:p>
            <a:pPr lvl="1"/>
            <a:r>
              <a:rPr lang="en-US" sz="2000" dirty="0" smtClean="0"/>
              <a:t>Affected by change in policy for lowest level</a:t>
            </a:r>
          </a:p>
          <a:p>
            <a:pPr lvl="1"/>
            <a:r>
              <a:rPr lang="en-US" sz="2000" dirty="0" smtClean="0"/>
              <a:t>Difference in lowest level may show consistency with the finding that learning support students struggle with </a:t>
            </a:r>
            <a:r>
              <a:rPr lang="en-US" sz="2000" dirty="0" err="1" smtClean="0"/>
              <a:t>etext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7073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Confounded by: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8942832" cy="456141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some studies the </a:t>
            </a:r>
            <a:r>
              <a:rPr lang="en-US" dirty="0"/>
              <a:t>OERs are used only in online </a:t>
            </a:r>
            <a:r>
              <a:rPr lang="en-US" dirty="0" smtClean="0"/>
              <a:t>courses (</a:t>
            </a:r>
            <a:r>
              <a:rPr lang="en-US" dirty="0"/>
              <a:t>Kramer, </a:t>
            </a:r>
            <a:r>
              <a:rPr lang="en-US" dirty="0" err="1"/>
              <a:t>Neugebauer</a:t>
            </a:r>
            <a:r>
              <a:rPr lang="en-US" dirty="0"/>
              <a:t>, </a:t>
            </a:r>
            <a:r>
              <a:rPr lang="en-US" dirty="0" err="1" smtClean="0"/>
              <a:t>Magenheim</a:t>
            </a:r>
            <a:r>
              <a:rPr lang="en-US" dirty="0" smtClean="0"/>
              <a:t>, &amp; </a:t>
            </a:r>
            <a:r>
              <a:rPr lang="en-US" dirty="0" err="1" smtClean="0"/>
              <a:t>Huppertz</a:t>
            </a:r>
            <a:r>
              <a:rPr lang="en-US" dirty="0" smtClean="0"/>
              <a:t>, 2015) or MOOCs</a:t>
            </a:r>
            <a:endParaRPr lang="en-US" dirty="0"/>
          </a:p>
          <a:p>
            <a:r>
              <a:rPr lang="en-US" dirty="0"/>
              <a:t>Studies </a:t>
            </a:r>
            <a:r>
              <a:rPr lang="en-US" dirty="0" smtClean="0"/>
              <a:t>of high school students </a:t>
            </a:r>
            <a:r>
              <a:rPr lang="en-US" dirty="0"/>
              <a:t>rather than college students (of many ages</a:t>
            </a:r>
            <a:r>
              <a:rPr lang="en-US" dirty="0" smtClean="0"/>
              <a:t>)(Robinson, Fischer, Wiley, &amp; Hilton, 2014)</a:t>
            </a:r>
          </a:p>
          <a:p>
            <a:r>
              <a:rPr lang="en-US" dirty="0" smtClean="0"/>
              <a:t>Better, more altruistic instructors and users of OERs self-</a:t>
            </a:r>
            <a:r>
              <a:rPr lang="en-US" dirty="0"/>
              <a:t>selecting (</a:t>
            </a:r>
            <a:r>
              <a:rPr lang="en-US" dirty="0" err="1" smtClean="0"/>
              <a:t>McKerlich</a:t>
            </a:r>
            <a:r>
              <a:rPr lang="en-US" dirty="0" smtClean="0"/>
              <a:t>, Ives, </a:t>
            </a:r>
            <a:r>
              <a:rPr lang="en-US" dirty="0"/>
              <a:t>&amp; </a:t>
            </a:r>
            <a:r>
              <a:rPr lang="en-US" dirty="0" err="1" smtClean="0"/>
              <a:t>McGreal</a:t>
            </a:r>
            <a:r>
              <a:rPr lang="en-US" dirty="0" smtClean="0"/>
              <a:t> 2013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 smtClean="0"/>
              <a:t>Research asks for student perceptions—are they in a position to know? </a:t>
            </a:r>
          </a:p>
          <a:p>
            <a:r>
              <a:rPr lang="en-US" dirty="0" smtClean="0"/>
              <a:t>Control group—using the traditional textbook—not all students access the book</a:t>
            </a:r>
          </a:p>
          <a:p>
            <a:r>
              <a:rPr lang="en-US" dirty="0" smtClean="0"/>
              <a:t>Student perceptions could be biased by low/no-cost</a:t>
            </a:r>
          </a:p>
          <a:p>
            <a:r>
              <a:rPr lang="en-US" dirty="0"/>
              <a:t>OERs are broadly defined and may not be “textbooks” per se but combinations of online </a:t>
            </a:r>
            <a:r>
              <a:rPr lang="en-US" dirty="0" smtClean="0"/>
              <a:t>resources</a:t>
            </a:r>
          </a:p>
          <a:p>
            <a:r>
              <a:rPr lang="en-US" dirty="0" smtClean="0"/>
              <a:t>Newness of them and different experience of reading </a:t>
            </a:r>
            <a:r>
              <a:rPr lang="en-US" dirty="0" err="1" smtClean="0"/>
              <a:t>etexts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3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OER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lvl="1"/>
            <a:r>
              <a:rPr lang="en-US" sz="2000" dirty="0"/>
              <a:t>Adaptable</a:t>
            </a:r>
          </a:p>
          <a:p>
            <a:pPr lvl="1"/>
            <a:r>
              <a:rPr lang="en-US" sz="2000" dirty="0"/>
              <a:t>Accessible</a:t>
            </a:r>
          </a:p>
          <a:p>
            <a:pPr lvl="1"/>
            <a:r>
              <a:rPr lang="en-US" sz="2000" dirty="0"/>
              <a:t>No </a:t>
            </a:r>
            <a:r>
              <a:rPr lang="en-US" sz="2000" dirty="0" smtClean="0"/>
              <a:t>significant difference in learning outcomes yet </a:t>
            </a:r>
            <a:r>
              <a:rPr lang="en-US" sz="2000" dirty="0"/>
              <a:t>found </a:t>
            </a:r>
          </a:p>
          <a:p>
            <a:pPr lvl="1"/>
            <a:r>
              <a:rPr lang="en-US" sz="2000" dirty="0"/>
              <a:t>Digital resources can incorporate direct interactivity </a:t>
            </a:r>
            <a:endParaRPr lang="en-US" sz="2000" dirty="0" smtClean="0"/>
          </a:p>
          <a:p>
            <a:pPr lvl="1"/>
            <a:r>
              <a:rPr lang="en-US" sz="2000" dirty="0" smtClean="0"/>
              <a:t>Beneficial for international/emerging economies </a:t>
            </a:r>
          </a:p>
          <a:p>
            <a:pPr lvl="1"/>
            <a:r>
              <a:rPr lang="en-US" sz="2000" dirty="0" smtClean="0"/>
              <a:t>Beneficial for growing community of learners and scholars and emotional ownership (</a:t>
            </a:r>
            <a:r>
              <a:rPr lang="en-US" sz="2000" dirty="0" err="1" smtClean="0"/>
              <a:t>Downes</a:t>
            </a:r>
            <a:r>
              <a:rPr lang="en-US" sz="2000" dirty="0" smtClean="0"/>
              <a:t>, 2007).</a:t>
            </a:r>
          </a:p>
          <a:p>
            <a:pPr lvl="1"/>
            <a:r>
              <a:rPr lang="en-US" sz="2000" dirty="0"/>
              <a:t>OERs have the capability of meeting outcomes and local standards </a:t>
            </a:r>
            <a:r>
              <a:rPr lang="en-US" sz="2000" dirty="0" smtClean="0"/>
              <a:t>better (not always realized)</a:t>
            </a:r>
            <a:endParaRPr lang="en-US" sz="2000" dirty="0"/>
          </a:p>
          <a:p>
            <a:pPr marL="274320" lvl="1" indent="0">
              <a:buNone/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24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Disadvantages of OERs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590107"/>
          </a:xfrm>
        </p:spPr>
        <p:txBody>
          <a:bodyPr>
            <a:noAutofit/>
          </a:bodyPr>
          <a:lstStyle/>
          <a:p>
            <a:r>
              <a:rPr lang="en-US" sz="2000" dirty="0"/>
              <a:t>Have to find </a:t>
            </a:r>
            <a:r>
              <a:rPr lang="en-US" sz="2000" dirty="0" smtClean="0"/>
              <a:t>them, create, or adapt.  Adoption and creation are two </a:t>
            </a:r>
            <a:r>
              <a:rPr lang="en-US" sz="2000" dirty="0"/>
              <a:t>different activities (</a:t>
            </a:r>
            <a:r>
              <a:rPr lang="en-US" sz="2000" dirty="0" err="1" smtClean="0"/>
              <a:t>McKerlich</a:t>
            </a:r>
            <a:r>
              <a:rPr lang="en-US" sz="2000" dirty="0" smtClean="0"/>
              <a:t>, Ives, </a:t>
            </a:r>
            <a:r>
              <a:rPr lang="en-US" sz="2000" dirty="0"/>
              <a:t>&amp; </a:t>
            </a:r>
            <a:r>
              <a:rPr lang="en-US" sz="2000" dirty="0" err="1" smtClean="0"/>
              <a:t>McGreal</a:t>
            </a:r>
            <a:r>
              <a:rPr lang="en-US" sz="2000" dirty="0" smtClean="0"/>
              <a:t>, 2013)</a:t>
            </a:r>
          </a:p>
          <a:p>
            <a:r>
              <a:rPr lang="en-US" sz="2000" dirty="0" smtClean="0"/>
              <a:t> Have to understand open licensing and be sure licenses are correct/in place</a:t>
            </a:r>
          </a:p>
          <a:p>
            <a:r>
              <a:rPr lang="en-US" sz="2000" dirty="0" smtClean="0"/>
              <a:t>Have to be comfortable with technology or willing to learn</a:t>
            </a:r>
            <a:endParaRPr lang="en-US" sz="2000" dirty="0"/>
          </a:p>
          <a:p>
            <a:r>
              <a:rPr lang="en-US" sz="2000" dirty="0"/>
              <a:t>Agreement with the whole </a:t>
            </a:r>
            <a:r>
              <a:rPr lang="en-US" sz="2000" dirty="0" smtClean="0"/>
              <a:t>department in multi-section courses</a:t>
            </a:r>
            <a:endParaRPr lang="en-US" sz="2000" dirty="0"/>
          </a:p>
          <a:p>
            <a:r>
              <a:rPr lang="en-US" sz="2000" dirty="0"/>
              <a:t>May need updating and adaption, rather than just “going by the standard textbook.”  </a:t>
            </a:r>
            <a:r>
              <a:rPr lang="en-US" sz="2000" dirty="0" smtClean="0"/>
              <a:t>  </a:t>
            </a:r>
            <a:endParaRPr lang="en-US" sz="2000" dirty="0"/>
          </a:p>
          <a:p>
            <a:r>
              <a:rPr lang="en-US" sz="2000" dirty="0"/>
              <a:t>Have to vet them yourself for </a:t>
            </a:r>
            <a:r>
              <a:rPr lang="en-US" sz="2000" dirty="0" smtClean="0"/>
              <a:t>quality—NO ASSUMPTIONS</a:t>
            </a:r>
          </a:p>
          <a:p>
            <a:r>
              <a:rPr lang="en-US" sz="2000" dirty="0" smtClean="0"/>
              <a:t>Effort involved may not translate to personal outcomes desired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268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Outstanding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683" y="1828800"/>
            <a:ext cx="9376643" cy="435133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is the purpose of a textbook?</a:t>
            </a:r>
          </a:p>
          <a:p>
            <a:r>
              <a:rPr lang="en-US" sz="2400" dirty="0" smtClean="0"/>
              <a:t>Is cost the main criterion for adoption of OER? What does “free” really mean? (social vs. cost)</a:t>
            </a:r>
          </a:p>
          <a:p>
            <a:r>
              <a:rPr lang="en-US" sz="2400" dirty="0" smtClean="0"/>
              <a:t>The “whys” of data not fully explored – mitigating circumstances?</a:t>
            </a:r>
          </a:p>
          <a:p>
            <a:r>
              <a:rPr lang="en-US" sz="2400" dirty="0" smtClean="0"/>
              <a:t>Do those who use OERs have an ethical obligation to create OERs? (Stephenson, 2005, cited in </a:t>
            </a:r>
            <a:r>
              <a:rPr lang="en-US" sz="2400" dirty="0" err="1" smtClean="0"/>
              <a:t>Downes</a:t>
            </a:r>
            <a:r>
              <a:rPr lang="en-US" sz="2400" dirty="0" smtClean="0"/>
              <a:t>, 2007)</a:t>
            </a:r>
          </a:p>
          <a:p>
            <a:r>
              <a:rPr lang="en-US" sz="2400" dirty="0" smtClean="0"/>
              <a:t>Sustainability and the meaning of “free”  (cost vs. usage vs. ?)</a:t>
            </a:r>
          </a:p>
          <a:p>
            <a:r>
              <a:rPr lang="en-US" sz="2400" dirty="0" smtClean="0"/>
              <a:t>Revisions of resources – when, how?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8777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DALTON STATE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975" y="1828800"/>
            <a:ext cx="9998148" cy="4723537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Nine grants</a:t>
            </a:r>
          </a:p>
          <a:p>
            <a:pPr lvl="1"/>
            <a:r>
              <a:rPr lang="en-US" sz="2400" dirty="0" smtClean="0"/>
              <a:t>Two in biological sciences:  use of </a:t>
            </a:r>
            <a:r>
              <a:rPr lang="en-US" sz="2400" dirty="0" err="1" smtClean="0"/>
              <a:t>OpenStax</a:t>
            </a:r>
            <a:r>
              <a:rPr lang="en-US" sz="2400" dirty="0" smtClean="0"/>
              <a:t> Anatomy and Physiology book and development of NCTS lab manual for Biology 1107 and 1108</a:t>
            </a:r>
          </a:p>
          <a:p>
            <a:pPr lvl="1"/>
            <a:r>
              <a:rPr lang="en-US" sz="2400" dirty="0" smtClean="0"/>
              <a:t>Three in social sciences:  use of </a:t>
            </a:r>
            <a:r>
              <a:rPr lang="en-US" sz="2400" dirty="0" err="1" smtClean="0"/>
              <a:t>OpenStax</a:t>
            </a:r>
            <a:r>
              <a:rPr lang="en-US" sz="2400" dirty="0" smtClean="0"/>
              <a:t> psychology textbook; use of </a:t>
            </a:r>
            <a:r>
              <a:rPr lang="en-US" sz="2400" dirty="0" err="1" smtClean="0"/>
              <a:t>OpenStax</a:t>
            </a:r>
            <a:r>
              <a:rPr lang="en-US" sz="2400" dirty="0" smtClean="0"/>
              <a:t> sociology textbook; use of two different open textbooks and resources for American Government</a:t>
            </a:r>
          </a:p>
          <a:p>
            <a:pPr lvl="1"/>
            <a:r>
              <a:rPr lang="en-US" sz="2400" dirty="0" smtClean="0"/>
              <a:t>Two in School of Education to collate open resources in two introductory education courses to replace textbook</a:t>
            </a:r>
          </a:p>
          <a:p>
            <a:pPr lvl="1"/>
            <a:r>
              <a:rPr lang="en-US" sz="2400" dirty="0" smtClean="0"/>
              <a:t>One in English:  create/adapt open textbook for ENGL 0098 (QEP)</a:t>
            </a:r>
          </a:p>
          <a:p>
            <a:pPr lvl="1"/>
            <a:r>
              <a:rPr lang="en-US" sz="2400" dirty="0" smtClean="0"/>
              <a:t>One in communication:  create a textbook to replace Lucas, </a:t>
            </a:r>
            <a:r>
              <a:rPr lang="en-US" sz="2400" i="1" dirty="0" smtClean="0"/>
              <a:t>The Art of Public Speaking</a:t>
            </a:r>
          </a:p>
        </p:txBody>
      </p:sp>
    </p:spTree>
    <p:extLst>
      <p:ext uri="{BB962C8B-B14F-4D97-AF65-F5344CB8AC3E}">
        <p14:creationId xmlns:p14="http://schemas.microsoft.com/office/powerpoint/2010/main" val="180451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 1110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Awarded Round 3, began July 2015</a:t>
            </a:r>
          </a:p>
          <a:p>
            <a:r>
              <a:rPr lang="en-US" dirty="0" smtClean="0"/>
              <a:t>Plan:  write book and create ancillaries</a:t>
            </a:r>
          </a:p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Cost of text</a:t>
            </a:r>
          </a:p>
          <a:p>
            <a:pPr lvl="1"/>
            <a:r>
              <a:rPr lang="en-US" dirty="0"/>
              <a:t>Too frequent new editions</a:t>
            </a:r>
          </a:p>
          <a:p>
            <a:pPr lvl="1"/>
            <a:r>
              <a:rPr lang="en-US" dirty="0"/>
              <a:t>Dealing with publisher’s rep</a:t>
            </a:r>
          </a:p>
          <a:p>
            <a:r>
              <a:rPr lang="en-US" dirty="0" smtClean="0"/>
              <a:t>Used part of an existing (but weak) public speaking text, which ended up constituting about ¼ of 320-page book (that writer did not want attribution!)</a:t>
            </a:r>
          </a:p>
          <a:p>
            <a:r>
              <a:rPr lang="en-US" dirty="0" smtClean="0"/>
              <a:t>Housed on our </a:t>
            </a:r>
            <a:r>
              <a:rPr lang="en-US" dirty="0" smtClean="0">
                <a:hlinkClick r:id="rId3"/>
              </a:rPr>
              <a:t>libguides</a:t>
            </a:r>
            <a:r>
              <a:rPr lang="en-US" dirty="0" smtClean="0"/>
              <a:t>, and </a:t>
            </a:r>
            <a:r>
              <a:rPr lang="en-US" dirty="0" smtClean="0">
                <a:hlinkClick r:id="rId4"/>
              </a:rPr>
              <a:t>here</a:t>
            </a:r>
            <a:r>
              <a:rPr lang="en-US" dirty="0" smtClean="0"/>
              <a:t> in Georgia View sections, and GA Knowledge Repository.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709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lot in terms of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do it</a:t>
            </a:r>
          </a:p>
          <a:p>
            <a:r>
              <a:rPr lang="en-US" dirty="0" smtClean="0"/>
              <a:t>Who is doing it</a:t>
            </a:r>
          </a:p>
          <a:p>
            <a:r>
              <a:rPr lang="en-US" dirty="0" smtClean="0"/>
              <a:t>Where it’s being done</a:t>
            </a:r>
          </a:p>
          <a:p>
            <a:r>
              <a:rPr lang="en-US" dirty="0" smtClean="0"/>
              <a:t>The technologies</a:t>
            </a:r>
          </a:p>
          <a:p>
            <a:r>
              <a:rPr lang="en-US" dirty="0" smtClean="0"/>
              <a:t>The promises</a:t>
            </a:r>
          </a:p>
        </p:txBody>
      </p:sp>
    </p:spTree>
    <p:extLst>
      <p:ext uri="{BB962C8B-B14F-4D97-AF65-F5344CB8AC3E}">
        <p14:creationId xmlns:p14="http://schemas.microsoft.com/office/powerpoint/2010/main" val="94793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11 at 7.52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86" y="1621198"/>
            <a:ext cx="10869730" cy="467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0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things:  Data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Successful pilot in Summer 2016</a:t>
            </a:r>
          </a:p>
          <a:p>
            <a:r>
              <a:rPr lang="en-US" dirty="0" smtClean="0"/>
              <a:t>Somewhat successful full implementation in Fall 2016</a:t>
            </a:r>
          </a:p>
          <a:p>
            <a:r>
              <a:rPr lang="en-US" dirty="0" smtClean="0"/>
              <a:t>Help from Auxiliary Services</a:t>
            </a:r>
          </a:p>
          <a:p>
            <a:r>
              <a:rPr lang="en-US" dirty="0" smtClean="0"/>
              <a:t>Student Satisfaction</a:t>
            </a:r>
          </a:p>
          <a:p>
            <a:r>
              <a:rPr lang="en-US" dirty="0" smtClean="0"/>
              <a:t>Learning outcomes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73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If you used the digital version, how did you access it (check all the apply)? </a:t>
            </a:r>
            <a:endParaRPr lang="en-US" i="1" dirty="0" smtClean="0"/>
          </a:p>
          <a:p>
            <a:pPr>
              <a:buFont typeface="Arial"/>
              <a:buChar char="•"/>
            </a:pPr>
            <a:r>
              <a:rPr lang="en-US" dirty="0" smtClean="0"/>
              <a:t>Desk </a:t>
            </a:r>
            <a:r>
              <a:rPr lang="en-US" dirty="0"/>
              <a:t>computer 76</a:t>
            </a:r>
          </a:p>
          <a:p>
            <a:r>
              <a:rPr lang="en-US" dirty="0"/>
              <a:t>Laptop computer – PC  152</a:t>
            </a:r>
          </a:p>
          <a:p>
            <a:r>
              <a:rPr lang="en-US" dirty="0"/>
              <a:t>Laptop computer – MAC 68</a:t>
            </a:r>
          </a:p>
          <a:p>
            <a:r>
              <a:rPr lang="en-US" dirty="0" err="1"/>
              <a:t>IPad</a:t>
            </a:r>
            <a:r>
              <a:rPr lang="en-US" dirty="0"/>
              <a:t> 29</a:t>
            </a:r>
          </a:p>
          <a:p>
            <a:r>
              <a:rPr lang="en-US" dirty="0"/>
              <a:t>Tablet of another brand 13</a:t>
            </a:r>
          </a:p>
          <a:p>
            <a:r>
              <a:rPr lang="en-US" dirty="0">
                <a:solidFill>
                  <a:srgbClr val="FF0000"/>
                </a:solidFill>
              </a:rPr>
              <a:t>Cell phone 82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05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other 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From Fall 2015 survey) I found the reading level of (the current publisher’s textbook) to be ___   to read than other textbooks (254 responses)</a:t>
            </a:r>
          </a:p>
          <a:p>
            <a:r>
              <a:rPr lang="en-US" dirty="0" smtClean="0"/>
              <a:t>Harder </a:t>
            </a:r>
            <a:r>
              <a:rPr lang="en-US" dirty="0"/>
              <a:t>to read 11 (4.3%)</a:t>
            </a:r>
          </a:p>
          <a:p>
            <a:r>
              <a:rPr lang="en-US" dirty="0"/>
              <a:t>About right 145 (57.1%)</a:t>
            </a:r>
          </a:p>
          <a:p>
            <a:r>
              <a:rPr lang="en-US" dirty="0"/>
              <a:t>Easier  98 (38.6%)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/>
              <a:t>comparison to my other textbooks, I find </a:t>
            </a:r>
            <a:r>
              <a:rPr lang="en-US" i="1" dirty="0"/>
              <a:t>Exploring Public Speaking </a:t>
            </a:r>
            <a:r>
              <a:rPr lang="en-US" dirty="0"/>
              <a:t>to be (298 answers)</a:t>
            </a:r>
          </a:p>
          <a:p>
            <a:r>
              <a:rPr lang="en-US" dirty="0" smtClean="0"/>
              <a:t>Harder </a:t>
            </a:r>
            <a:r>
              <a:rPr lang="en-US" dirty="0"/>
              <a:t>to read  13  (4.4%</a:t>
            </a:r>
            <a:r>
              <a:rPr lang="en-US" i="1" dirty="0"/>
              <a:t>)</a:t>
            </a:r>
            <a:endParaRPr lang="en-US" dirty="0"/>
          </a:p>
          <a:p>
            <a:r>
              <a:rPr lang="en-US" dirty="0"/>
              <a:t>About the same to read  155 (52%)</a:t>
            </a:r>
          </a:p>
          <a:p>
            <a:r>
              <a:rPr lang="en-US" dirty="0"/>
              <a:t>Easier to read  130 (44%)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75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other textbooks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7968" y="1693701"/>
            <a:ext cx="4480560" cy="43513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comparison to my other textbooks, I find </a:t>
            </a:r>
            <a:r>
              <a:rPr lang="en-US" i="1" dirty="0"/>
              <a:t>Exploring Public Speaking </a:t>
            </a:r>
            <a:r>
              <a:rPr lang="en-US" dirty="0"/>
              <a:t>to be (286 answers)</a:t>
            </a:r>
          </a:p>
          <a:p>
            <a:r>
              <a:rPr lang="en-US" dirty="0" smtClean="0"/>
              <a:t>Less </a:t>
            </a:r>
            <a:r>
              <a:rPr lang="en-US" dirty="0"/>
              <a:t>interesting  46 (16%)</a:t>
            </a:r>
          </a:p>
          <a:p>
            <a:r>
              <a:rPr lang="en-US" dirty="0"/>
              <a:t>About the same level of interest  190 (66.4%)</a:t>
            </a:r>
          </a:p>
          <a:p>
            <a:r>
              <a:rPr lang="en-US" dirty="0"/>
              <a:t>More interesting  50 (17.5%)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06" y="1761251"/>
            <a:ext cx="4480560" cy="43513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(From Fall 2015 survey</a:t>
            </a:r>
            <a:r>
              <a:rPr lang="en-US" i="1" dirty="0"/>
              <a:t>) I found (the current publisher’s textbook) to be _____ to read than other textbooks. (258 responses)</a:t>
            </a:r>
          </a:p>
          <a:p>
            <a:r>
              <a:rPr lang="en-US" dirty="0"/>
              <a:t>Less Interesting 59 (22.9%)</a:t>
            </a:r>
          </a:p>
          <a:p>
            <a:r>
              <a:rPr lang="en-US" dirty="0"/>
              <a:t>At the same level of interest 164 (63.6%)</a:t>
            </a:r>
          </a:p>
          <a:p>
            <a:r>
              <a:rPr lang="en-US" dirty="0"/>
              <a:t>More interesting  35 (13.6%)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36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previous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2859" y="1909860"/>
            <a:ext cx="4480560" cy="4777576"/>
          </a:xfrm>
        </p:spPr>
        <p:txBody>
          <a:bodyPr>
            <a:normAutofit/>
          </a:bodyPr>
          <a:lstStyle/>
          <a:p>
            <a:r>
              <a:rPr lang="en-US" dirty="0" smtClean="0"/>
              <a:t>(Fall 2016 Survey) I </a:t>
            </a:r>
            <a:r>
              <a:rPr lang="en-US" dirty="0"/>
              <a:t>have read approximately ___% of the chapters/pages assigned in the </a:t>
            </a:r>
            <a:r>
              <a:rPr lang="en-US" dirty="0" smtClean="0"/>
              <a:t>OER textbook </a:t>
            </a:r>
            <a:r>
              <a:rPr lang="en-US" dirty="0"/>
              <a:t>for this class. 372 answering.</a:t>
            </a:r>
          </a:p>
          <a:p>
            <a:r>
              <a:rPr lang="en-US" dirty="0"/>
              <a:t>100% 28 (7.5%)</a:t>
            </a:r>
          </a:p>
          <a:p>
            <a:r>
              <a:rPr lang="en-US" dirty="0"/>
              <a:t>75% 146 (39%)</a:t>
            </a:r>
          </a:p>
          <a:p>
            <a:r>
              <a:rPr lang="en-US" dirty="0"/>
              <a:t>50% 131 (35.2%)</a:t>
            </a:r>
          </a:p>
          <a:p>
            <a:r>
              <a:rPr lang="en-US" dirty="0"/>
              <a:t>25%  55  (14.8%)</a:t>
            </a:r>
          </a:p>
          <a:p>
            <a:r>
              <a:rPr lang="en-US" dirty="0"/>
              <a:t>0% 12 (3.2%)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5586" y="1788271"/>
            <a:ext cx="4480560" cy="477757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(Fall 2015 Survey) I have read __ of the chapters/pages assigned in the textbook for this class. (252 responses)</a:t>
            </a:r>
          </a:p>
          <a:p>
            <a:pPr>
              <a:spcAft>
                <a:spcPts val="0"/>
              </a:spcAft>
            </a:pPr>
            <a:endParaRPr lang="en-US" dirty="0" smtClean="0"/>
          </a:p>
          <a:p>
            <a:pPr>
              <a:spcAft>
                <a:spcPts val="0"/>
              </a:spcAft>
            </a:pPr>
            <a:r>
              <a:rPr lang="en-US" dirty="0" smtClean="0"/>
              <a:t>100</a:t>
            </a:r>
            <a:r>
              <a:rPr lang="en-US" dirty="0"/>
              <a:t>%  27 (10.7%)</a:t>
            </a:r>
          </a:p>
          <a:p>
            <a:pPr>
              <a:spcAft>
                <a:spcPts val="0"/>
              </a:spcAft>
            </a:pPr>
            <a:r>
              <a:rPr lang="en-US" dirty="0"/>
              <a:t>75%  77(30.5%)</a:t>
            </a:r>
          </a:p>
          <a:p>
            <a:pPr>
              <a:spcAft>
                <a:spcPts val="0"/>
              </a:spcAft>
            </a:pPr>
            <a:r>
              <a:rPr lang="en-US" dirty="0"/>
              <a:t>50  52 (20.6%)</a:t>
            </a:r>
          </a:p>
          <a:p>
            <a:pPr>
              <a:spcAft>
                <a:spcPts val="0"/>
              </a:spcAft>
            </a:pPr>
            <a:r>
              <a:rPr lang="en-US" dirty="0"/>
              <a:t>25% 57 (22.6%)</a:t>
            </a:r>
          </a:p>
          <a:p>
            <a:pPr>
              <a:spcAft>
                <a:spcPts val="0"/>
              </a:spcAft>
            </a:pPr>
            <a:r>
              <a:rPr lang="en-US" dirty="0"/>
              <a:t>0%  39  (15.5%)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36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My instructor used the </a:t>
            </a:r>
            <a:r>
              <a:rPr lang="en-US" dirty="0" smtClean="0"/>
              <a:t>book </a:t>
            </a:r>
            <a:r>
              <a:rPr lang="en-US" i="1" dirty="0" smtClean="0"/>
              <a:t>Exploring Public Speaking   </a:t>
            </a:r>
            <a:r>
              <a:rPr lang="en-US" dirty="0"/>
              <a:t>282 answers</a:t>
            </a:r>
          </a:p>
          <a:p>
            <a:r>
              <a:rPr lang="en-US" dirty="0"/>
              <a:t>As the primary source of information for the class  119  (42%)</a:t>
            </a:r>
          </a:p>
          <a:p>
            <a:r>
              <a:rPr lang="en-US" dirty="0"/>
              <a:t>As a complement added to the material given in  lectures and </a:t>
            </a:r>
            <a:r>
              <a:rPr lang="en-US" dirty="0" err="1"/>
              <a:t>PowerPoints</a:t>
            </a:r>
            <a:r>
              <a:rPr lang="en-US" dirty="0"/>
              <a:t>  163  (58%)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24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Course Assessment Data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Spring 2016 (publisher’s book)</a:t>
            </a:r>
            <a:endParaRPr lang="en-US" dirty="0"/>
          </a:p>
          <a:p>
            <a:r>
              <a:rPr lang="en-US" dirty="0"/>
              <a:t>Traditional, main campus – all four measures met </a:t>
            </a:r>
          </a:p>
          <a:p>
            <a:r>
              <a:rPr lang="en-US" dirty="0"/>
              <a:t>Traditional, off-campus site – all four measures met </a:t>
            </a:r>
          </a:p>
          <a:p>
            <a:r>
              <a:rPr lang="en-US" dirty="0"/>
              <a:t>Hybrid - not </a:t>
            </a:r>
            <a:r>
              <a:rPr lang="en-US" dirty="0" smtClean="0"/>
              <a:t>taught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Fall 2016 (OER)</a:t>
            </a:r>
            <a:endParaRPr lang="en-US" dirty="0"/>
          </a:p>
          <a:p>
            <a:r>
              <a:rPr lang="en-US" dirty="0"/>
              <a:t>Traditional, main campus – all four measures met</a:t>
            </a:r>
          </a:p>
          <a:p>
            <a:r>
              <a:rPr lang="en-US" dirty="0"/>
              <a:t>Traditional, off-campus site – all four measures met</a:t>
            </a:r>
          </a:p>
          <a:p>
            <a:r>
              <a:rPr lang="en-US" dirty="0"/>
              <a:t>Hybrid – three of four measures met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76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Average </a:t>
            </a:r>
            <a:r>
              <a:rPr lang="en-US" b="1" dirty="0" smtClean="0"/>
              <a:t>GPAs</a:t>
            </a:r>
            <a:r>
              <a:rPr lang="en-US" dirty="0" smtClean="0"/>
              <a:t> </a:t>
            </a:r>
            <a:r>
              <a:rPr lang="en-US" b="1" dirty="0" smtClean="0"/>
              <a:t>in course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Summer </a:t>
            </a:r>
            <a:r>
              <a:rPr lang="en-US" dirty="0"/>
              <a:t>2015  2.71  </a:t>
            </a:r>
          </a:p>
          <a:p>
            <a:r>
              <a:rPr lang="en-US" dirty="0"/>
              <a:t>Fall 2015 2.84</a:t>
            </a:r>
          </a:p>
          <a:p>
            <a:r>
              <a:rPr lang="en-US" dirty="0"/>
              <a:t>Summer 2016 (pilot)  3.25</a:t>
            </a:r>
          </a:p>
          <a:p>
            <a:r>
              <a:rPr lang="en-US" dirty="0"/>
              <a:t>Fall 2016 (first semester of implementation)  2.66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2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Obstacles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Co-writer, Kris Barton,  passed away in May</a:t>
            </a:r>
          </a:p>
          <a:p>
            <a:r>
              <a:rPr lang="en-US" dirty="0" smtClean="0"/>
              <a:t>Fulfilling all the requirements was stressful</a:t>
            </a:r>
          </a:p>
          <a:p>
            <a:r>
              <a:rPr lang="en-US" dirty="0" smtClean="0"/>
              <a:t>Faculty involvement lukewarm</a:t>
            </a:r>
          </a:p>
          <a:p>
            <a:r>
              <a:rPr lang="en-US" dirty="0" smtClean="0"/>
              <a:t>Will need to be revised in summer</a:t>
            </a:r>
          </a:p>
          <a:p>
            <a:r>
              <a:rPr lang="en-US" dirty="0" smtClean="0"/>
              <a:t>Grades went down somewhat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20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Somewhat more, in terms of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 satisfaction</a:t>
            </a:r>
          </a:p>
          <a:p>
            <a:r>
              <a:rPr lang="en-US" dirty="0" smtClean="0"/>
              <a:t>Faculty satisfaction</a:t>
            </a:r>
          </a:p>
          <a:p>
            <a:r>
              <a:rPr lang="en-US" dirty="0" smtClean="0"/>
              <a:t>Achievement of learning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18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 distributions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224055"/>
              </p:ext>
            </p:extLst>
          </p:nvPr>
        </p:nvGraphicFramePr>
        <p:xfrm>
          <a:off x="1661628" y="2380212"/>
          <a:ext cx="8046702" cy="2415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Document" r:id="rId4" imgW="5626100" imgH="1689100" progId="Word.Document.12">
                  <p:embed/>
                </p:oleObj>
              </mc:Choice>
              <mc:Fallback>
                <p:oleObj name="Document" r:id="rId4" imgW="5626100" imgH="1689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61628" y="2380212"/>
                        <a:ext cx="8046702" cy="2415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882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530674"/>
              </p:ext>
            </p:extLst>
          </p:nvPr>
        </p:nvGraphicFramePr>
        <p:xfrm>
          <a:off x="3298756" y="368074"/>
          <a:ext cx="6064376" cy="5783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Document" r:id="rId4" imgW="5486400" imgH="5232400" progId="Word.Document.12">
                  <p:embed/>
                </p:oleObj>
              </mc:Choice>
              <mc:Fallback>
                <p:oleObj name="Document" r:id="rId4" imgW="5486400" imgH="5232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98756" y="368074"/>
                        <a:ext cx="6064376" cy="57836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413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frequent praise (over 100)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</a:t>
            </a:r>
          </a:p>
          <a:p>
            <a:r>
              <a:rPr lang="en-US" dirty="0" smtClean="0"/>
              <a:t>Written by and about Dalton State College</a:t>
            </a:r>
          </a:p>
          <a:p>
            <a:r>
              <a:rPr lang="en-US" dirty="0" smtClean="0"/>
              <a:t>Examples</a:t>
            </a:r>
          </a:p>
          <a:p>
            <a:r>
              <a:rPr lang="en-US" dirty="0" smtClean="0"/>
              <a:t>Helped me be successful in course</a:t>
            </a:r>
          </a:p>
          <a:p>
            <a:r>
              <a:rPr lang="en-US" dirty="0" smtClean="0"/>
              <a:t>Ease of reading</a:t>
            </a:r>
          </a:p>
          <a:p>
            <a:r>
              <a:rPr lang="en-US" dirty="0" smtClean="0"/>
              <a:t>Outlines samples in back</a:t>
            </a:r>
          </a:p>
          <a:p>
            <a:r>
              <a:rPr lang="en-US" dirty="0" smtClean="0"/>
              <a:t>Organization of chapters</a:t>
            </a:r>
          </a:p>
          <a:p>
            <a:r>
              <a:rPr lang="en-US" dirty="0" smtClean="0"/>
              <a:t>Available in digital and print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9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most frequent criticisms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Boring and hard to follow</a:t>
            </a:r>
          </a:p>
          <a:p>
            <a:r>
              <a:rPr lang="en-US" dirty="0" smtClean="0"/>
              <a:t>Lack of online materials</a:t>
            </a:r>
          </a:p>
          <a:p>
            <a:r>
              <a:rPr lang="en-US" dirty="0" smtClean="0"/>
              <a:t>Graphics/look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25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07" y="365759"/>
            <a:ext cx="10333005" cy="1377027"/>
          </a:xfrm>
        </p:spPr>
        <p:txBody>
          <a:bodyPr/>
          <a:lstStyle/>
          <a:p>
            <a:r>
              <a:rPr lang="en-US" dirty="0" smtClean="0"/>
              <a:t>Challenges to Faculty Creation of OERs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224" y="1828800"/>
            <a:ext cx="9142008" cy="480459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Why? </a:t>
            </a:r>
          </a:p>
          <a:p>
            <a:pPr lvl="1"/>
            <a:r>
              <a:rPr lang="en-US" sz="2400" dirty="0" smtClean="0"/>
              <a:t> Because what they want in currently existing OERs </a:t>
            </a:r>
            <a:r>
              <a:rPr lang="en-US" sz="2400" dirty="0" err="1" smtClean="0"/>
              <a:t>doesn</a:t>
            </a:r>
            <a:r>
              <a:rPr lang="fr-FR" sz="2400" dirty="0" smtClean="0"/>
              <a:t>’</a:t>
            </a:r>
            <a:r>
              <a:rPr lang="en-US" sz="2400" dirty="0" smtClean="0"/>
              <a:t>t exist</a:t>
            </a:r>
          </a:p>
          <a:p>
            <a:pPr lvl="1"/>
            <a:r>
              <a:rPr lang="en-US" sz="2400" dirty="0" smtClean="0"/>
              <a:t>Because publisher’s textbook cost is not balanced by quality</a:t>
            </a:r>
          </a:p>
          <a:p>
            <a:pPr lvl="1"/>
            <a:r>
              <a:rPr lang="en-US" sz="2400" dirty="0" smtClean="0"/>
              <a:t>Because publisher’s textbook does not meet individualized needs of curriculum or students (e.g., too long)</a:t>
            </a:r>
          </a:p>
          <a:p>
            <a:pPr lvl="1"/>
            <a:r>
              <a:rPr lang="en-US" sz="2400" dirty="0" smtClean="0"/>
              <a:t>Because there is some external incentive supporting the desire to create their own OERs (and equaling the effort involved)</a:t>
            </a:r>
          </a:p>
        </p:txBody>
      </p:sp>
    </p:spTree>
    <p:extLst>
      <p:ext uri="{BB962C8B-B14F-4D97-AF65-F5344CB8AC3E}">
        <p14:creationId xmlns:p14="http://schemas.microsoft.com/office/powerpoint/2010/main" val="298730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441" y="365760"/>
            <a:ext cx="10414071" cy="1325562"/>
          </a:xfrm>
        </p:spPr>
        <p:txBody>
          <a:bodyPr/>
          <a:lstStyle/>
          <a:p>
            <a:r>
              <a:rPr lang="en-US" dirty="0" smtClean="0"/>
              <a:t>Challenges to Faculty Creation of OERs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Why not? </a:t>
            </a:r>
          </a:p>
          <a:p>
            <a:pPr lvl="1"/>
            <a:r>
              <a:rPr lang="en-US" sz="2400" dirty="0"/>
              <a:t>Time</a:t>
            </a:r>
          </a:p>
          <a:p>
            <a:pPr lvl="1"/>
            <a:r>
              <a:rPr lang="en-US" sz="2400" dirty="0"/>
              <a:t>Lack of information, especially on licensing and repositories</a:t>
            </a:r>
          </a:p>
          <a:p>
            <a:pPr lvl="1"/>
            <a:r>
              <a:rPr lang="en-US" sz="2400" dirty="0"/>
              <a:t>Lack of encouragement from supervisor or tenure/promotion system (not original research)</a:t>
            </a:r>
          </a:p>
          <a:p>
            <a:pPr lvl="1"/>
            <a:r>
              <a:rPr lang="en-US" sz="2400" dirty="0"/>
              <a:t>Multiple section course and other faculty have no interest in using the </a:t>
            </a:r>
            <a:r>
              <a:rPr lang="en-US" sz="2400" dirty="0" smtClean="0"/>
              <a:t>text</a:t>
            </a:r>
          </a:p>
          <a:p>
            <a:pPr marL="274320" lvl="1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64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44707"/>
          </a:xfrm>
        </p:spPr>
        <p:txBody>
          <a:bodyPr>
            <a:normAutofit fontScale="90000"/>
          </a:bodyPr>
          <a:lstStyle/>
          <a:p>
            <a:r>
              <a:rPr lang="en-US" dirty="0"/>
              <a:t>Once past </a:t>
            </a:r>
            <a:r>
              <a:rPr lang="en-US" dirty="0" smtClean="0"/>
              <a:t>those:  Decisions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269938"/>
            <a:ext cx="8595360" cy="4910200"/>
          </a:xfrm>
        </p:spPr>
        <p:txBody>
          <a:bodyPr>
            <a:noAutofit/>
          </a:bodyPr>
          <a:lstStyle/>
          <a:p>
            <a:pPr lvl="1"/>
            <a:r>
              <a:rPr lang="en-US" sz="2400" dirty="0" smtClean="0"/>
              <a:t>Starting </a:t>
            </a:r>
            <a:r>
              <a:rPr lang="en-US" sz="2400" dirty="0"/>
              <a:t>from scratch or using previous created materials of one’s own</a:t>
            </a:r>
          </a:p>
          <a:p>
            <a:pPr lvl="1"/>
            <a:r>
              <a:rPr lang="en-US" sz="2400" dirty="0"/>
              <a:t>Deciding what open licensed to use, remix, or </a:t>
            </a:r>
            <a:r>
              <a:rPr lang="en-US" sz="2400" dirty="0" smtClean="0"/>
              <a:t>borrow;   finding </a:t>
            </a:r>
            <a:r>
              <a:rPr lang="en-US" sz="2400" dirty="0"/>
              <a:t>issues and vetting </a:t>
            </a:r>
            <a:r>
              <a:rPr lang="en-US" sz="2400" dirty="0" smtClean="0"/>
              <a:t>them (</a:t>
            </a:r>
            <a:r>
              <a:rPr lang="en-US" sz="2400" dirty="0"/>
              <a:t>Judith &amp; Bull, 2016; </a:t>
            </a:r>
            <a:r>
              <a:rPr lang="en-US" sz="2400" dirty="0" err="1"/>
              <a:t>Belikov</a:t>
            </a:r>
            <a:r>
              <a:rPr lang="en-US" sz="2400" dirty="0"/>
              <a:t> &amp; Bodily, 2016).</a:t>
            </a:r>
          </a:p>
          <a:p>
            <a:pPr lvl="1"/>
            <a:r>
              <a:rPr lang="en-US" sz="2400" dirty="0"/>
              <a:t>Writing information versus </a:t>
            </a:r>
            <a:r>
              <a:rPr lang="en-US" sz="2400" dirty="0" smtClean="0"/>
              <a:t>creating pedagogically </a:t>
            </a:r>
            <a:r>
              <a:rPr lang="en-US" sz="2400" dirty="0"/>
              <a:t>sound </a:t>
            </a:r>
            <a:r>
              <a:rPr lang="en-US" sz="2400" dirty="0" smtClean="0"/>
              <a:t>text </a:t>
            </a:r>
          </a:p>
          <a:p>
            <a:pPr lvl="1"/>
            <a:r>
              <a:rPr lang="en-US" sz="2400" dirty="0" smtClean="0"/>
              <a:t>Selling idea </a:t>
            </a:r>
            <a:r>
              <a:rPr lang="en-US" sz="2400" dirty="0"/>
              <a:t>to other faculty, engagement, agreement of chairs and </a:t>
            </a:r>
            <a:r>
              <a:rPr lang="en-US" sz="2400" dirty="0" smtClean="0"/>
              <a:t>deans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56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/>
              <a:t>Localizing and contextualizing existing materials that are being remixed.</a:t>
            </a:r>
          </a:p>
          <a:p>
            <a:pPr lvl="1"/>
            <a:r>
              <a:rPr lang="en-US" sz="2400" dirty="0"/>
              <a:t>Interactivity/formatting/design/accessibility/distribution are huge issues</a:t>
            </a:r>
          </a:p>
          <a:p>
            <a:pPr lvl="1"/>
            <a:r>
              <a:rPr lang="en-US" sz="2400" dirty="0"/>
              <a:t>Revision  </a:t>
            </a:r>
          </a:p>
          <a:p>
            <a:pPr lvl="2"/>
            <a:r>
              <a:rPr lang="en-US" sz="2000" dirty="0"/>
              <a:t>How often?  Format may allow constant revision theoretically, but would you want to do that, except to correct mistakes?  </a:t>
            </a:r>
          </a:p>
          <a:p>
            <a:pPr lvl="2"/>
            <a:r>
              <a:rPr lang="en-US" sz="2000" dirty="0"/>
              <a:t>How extensive? </a:t>
            </a:r>
          </a:p>
          <a:p>
            <a:pPr lvl="2"/>
            <a:r>
              <a:rPr lang="en-US" sz="2000" dirty="0"/>
              <a:t>Links to external materials going dead – could happen between </a:t>
            </a:r>
            <a:r>
              <a:rPr lang="en-US" sz="2000" dirty="0" smtClean="0"/>
              <a:t>revisions</a:t>
            </a:r>
          </a:p>
          <a:p>
            <a:pPr lvl="2"/>
            <a:r>
              <a:rPr lang="en-US" sz="2000" dirty="0" smtClean="0"/>
              <a:t>Engaging other stakeholders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188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Faculty development, especially on the technology and the licensing</a:t>
            </a:r>
          </a:p>
          <a:p>
            <a:r>
              <a:rPr lang="en-US" sz="2400" dirty="0" smtClean="0"/>
              <a:t>Time allotted, if not money, for creation and updating.</a:t>
            </a:r>
          </a:p>
          <a:p>
            <a:r>
              <a:rPr lang="en-US" sz="2400" dirty="0" smtClean="0"/>
              <a:t>Further research into outcomes, not just what but why.</a:t>
            </a:r>
          </a:p>
          <a:p>
            <a:r>
              <a:rPr lang="en-US" sz="2400" dirty="0" smtClean="0"/>
              <a:t>Tying the use of OERs to quality improvement for accreditation purposes</a:t>
            </a:r>
          </a:p>
          <a:p>
            <a:r>
              <a:rPr lang="en-US" sz="2400" dirty="0" smtClean="0"/>
              <a:t>Encouragement of teams to avoid burnout and one faculty member’s having sole responsibility.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34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19832"/>
          </a:xfrm>
        </p:spPr>
        <p:txBody>
          <a:bodyPr/>
          <a:lstStyle/>
          <a:p>
            <a:r>
              <a:rPr lang="en-US" dirty="0" smtClean="0"/>
              <a:t>Conclusion:  What I’ve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285592"/>
            <a:ext cx="8595360" cy="533429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OERs are a global phenomenon that will only grow </a:t>
            </a:r>
          </a:p>
          <a:p>
            <a:r>
              <a:rPr lang="en-US" sz="2400" dirty="0" smtClean="0"/>
              <a:t>There is more to them than providing low-cost materials; philosophical questions about knowledge construction, the goal of the university and education; postmodern views of higher education and the need for theoretical bases (Knox, 2013).</a:t>
            </a:r>
          </a:p>
          <a:p>
            <a:r>
              <a:rPr lang="en-US" sz="2400" dirty="0" smtClean="0"/>
              <a:t>Future questions may be </a:t>
            </a:r>
          </a:p>
          <a:p>
            <a:pPr lvl="1"/>
            <a:r>
              <a:rPr lang="en-US" sz="2000" dirty="0" smtClean="0"/>
              <a:t>sustainability</a:t>
            </a:r>
          </a:p>
          <a:p>
            <a:pPr lvl="1"/>
            <a:r>
              <a:rPr lang="en-US" sz="2000" dirty="0" smtClean="0"/>
              <a:t>cultural sensitivity</a:t>
            </a:r>
            <a:endParaRPr lang="en-US" sz="2000" dirty="0"/>
          </a:p>
          <a:p>
            <a:pPr lvl="1"/>
            <a:r>
              <a:rPr lang="en-US" sz="2000" dirty="0" smtClean="0"/>
              <a:t>quality control</a:t>
            </a:r>
            <a:endParaRPr lang="en-US" sz="2000" dirty="0"/>
          </a:p>
          <a:p>
            <a:pPr lvl="1"/>
            <a:r>
              <a:rPr lang="en-US" sz="2000" dirty="0" smtClean="0"/>
              <a:t> plateaued adoption (or growing expectation)</a:t>
            </a:r>
            <a:r>
              <a:rPr lang="en-US" sz="2000" b="1" dirty="0" smtClean="0">
                <a:solidFill>
                  <a:srgbClr val="800000"/>
                </a:solidFill>
              </a:rPr>
              <a:t>, </a:t>
            </a:r>
          </a:p>
          <a:p>
            <a:pPr lvl="1"/>
            <a:r>
              <a:rPr lang="en-US" sz="2000" b="1" dirty="0" smtClean="0">
                <a:solidFill>
                  <a:srgbClr val="800000"/>
                </a:solidFill>
              </a:rPr>
              <a:t>addressing faculty barriers to creation and use </a:t>
            </a:r>
            <a:r>
              <a:rPr lang="en-US" sz="2000" dirty="0" smtClean="0"/>
              <a:t>(such as confusion of terminology and discoverability) (</a:t>
            </a:r>
            <a:r>
              <a:rPr lang="en-US" sz="2000" dirty="0" err="1" smtClean="0"/>
              <a:t>Belikov</a:t>
            </a:r>
            <a:r>
              <a:rPr lang="en-US" sz="2000" dirty="0" smtClean="0"/>
              <a:t> &amp; Bodily, 2016).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6524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Satisfaction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Strong evidence of student preference due to convenience and cost (</a:t>
            </a:r>
            <a:r>
              <a:rPr lang="en-US" dirty="0" err="1" smtClean="0"/>
              <a:t>Baek</a:t>
            </a:r>
            <a:r>
              <a:rPr lang="en-US" dirty="0" smtClean="0"/>
              <a:t> &amp; Monaghan, 2013) as well as quality (Hilton et al, 2013).</a:t>
            </a:r>
          </a:p>
          <a:p>
            <a:r>
              <a:rPr lang="en-US" dirty="0" err="1" smtClean="0"/>
              <a:t>Etext</a:t>
            </a:r>
            <a:r>
              <a:rPr lang="en-US" dirty="0" smtClean="0"/>
              <a:t> not real preference of majority--</a:t>
            </a:r>
            <a:r>
              <a:rPr lang="en-US" u="sng" dirty="0" smtClean="0"/>
              <a:t>yet </a:t>
            </a:r>
            <a:r>
              <a:rPr lang="en-US" dirty="0" smtClean="0"/>
              <a:t>(Woody, Daniel, &amp; Baker, 2010; Weisberg, 2011; Nicholas &amp; Lewis, 2011; Liu, 2005; Liu, 2011; </a:t>
            </a:r>
            <a:r>
              <a:rPr lang="en-US" dirty="0" err="1" smtClean="0"/>
              <a:t>Bolkan</a:t>
            </a:r>
            <a:r>
              <a:rPr lang="en-US" dirty="0" smtClean="0"/>
              <a:t>, 2015; </a:t>
            </a:r>
            <a:r>
              <a:rPr lang="en-US" dirty="0" err="1" smtClean="0"/>
              <a:t>Azevedo</a:t>
            </a:r>
            <a:r>
              <a:rPr lang="en-US" dirty="0" smtClean="0"/>
              <a:t>, 2013; </a:t>
            </a:r>
          </a:p>
          <a:p>
            <a:pPr lvl="1"/>
            <a:r>
              <a:rPr lang="en-US" dirty="0" smtClean="0"/>
              <a:t>Student characteristics (</a:t>
            </a:r>
            <a:r>
              <a:rPr lang="en-US" dirty="0" err="1" smtClean="0"/>
              <a:t>Ngafeeson</a:t>
            </a:r>
            <a:r>
              <a:rPr lang="en-US" dirty="0" smtClean="0"/>
              <a:t> &amp; Sun, 2015; “Experience factors,” 2015)</a:t>
            </a:r>
          </a:p>
          <a:p>
            <a:pPr lvl="1"/>
            <a:r>
              <a:rPr lang="en-US" dirty="0" smtClean="0"/>
              <a:t>Developmental readers (Burgess, Price, &amp; </a:t>
            </a:r>
            <a:r>
              <a:rPr lang="en-US" dirty="0" err="1" smtClean="0"/>
              <a:t>Caverly</a:t>
            </a:r>
            <a:r>
              <a:rPr lang="en-US" dirty="0" smtClean="0"/>
              <a:t>, 2012)</a:t>
            </a:r>
          </a:p>
          <a:p>
            <a:pPr lvl="1"/>
            <a:r>
              <a:rPr lang="en-US" dirty="0" smtClean="0"/>
              <a:t>Discipline (</a:t>
            </a:r>
            <a:r>
              <a:rPr lang="en-US" dirty="0" err="1" smtClean="0"/>
              <a:t>Ciampa</a:t>
            </a:r>
            <a:r>
              <a:rPr lang="en-US" dirty="0" smtClean="0"/>
              <a:t>, Thrasher, Marston, &amp; Revels, 2013)</a:t>
            </a:r>
          </a:p>
          <a:p>
            <a:pPr lvl="1"/>
            <a:r>
              <a:rPr lang="en-US" dirty="0" smtClean="0"/>
              <a:t>However:  cost and convenience outweigh preference for physical book</a:t>
            </a:r>
          </a:p>
          <a:p>
            <a:pPr lvl="1"/>
            <a:r>
              <a:rPr lang="en-US" dirty="0" smtClean="0"/>
              <a:t>Our data inconclusive </a:t>
            </a:r>
          </a:p>
          <a:p>
            <a:pPr marL="274320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79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6204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094308"/>
            <a:ext cx="8595360" cy="508582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Azevedo</a:t>
            </a:r>
            <a:r>
              <a:rPr lang="en-US" dirty="0"/>
              <a:t>, A.  (2013, February 1).  Pay nothing?  Easier said than done.  </a:t>
            </a:r>
            <a:r>
              <a:rPr lang="en-US" i="1" dirty="0"/>
              <a:t>Chronicle of Higher Education, 59</a:t>
            </a:r>
            <a:r>
              <a:rPr lang="en-US" dirty="0"/>
              <a:t>(21), A18-A19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Allen, G., Guzman-Alvarez, A., Smith, A., </a:t>
            </a:r>
            <a:r>
              <a:rPr lang="en-US" dirty="0" err="1"/>
              <a:t>Gamage</a:t>
            </a:r>
            <a:r>
              <a:rPr lang="en-US" dirty="0"/>
              <a:t>, A., </a:t>
            </a:r>
            <a:r>
              <a:rPr lang="en-US" dirty="0" err="1"/>
              <a:t>Molinaro</a:t>
            </a:r>
            <a:r>
              <a:rPr lang="en-US" dirty="0"/>
              <a:t>, M., &amp; Larsen, D. S. (2015). Evaluating the effectiveness of the open-access </a:t>
            </a:r>
            <a:r>
              <a:rPr lang="en-US" dirty="0" err="1"/>
              <a:t>ChemWiki</a:t>
            </a:r>
            <a:r>
              <a:rPr lang="en-US" dirty="0"/>
              <a:t> resource as a replacement for traditional general chemistry textbooks. </a:t>
            </a:r>
            <a:r>
              <a:rPr lang="en-US" i="1" dirty="0"/>
              <a:t>Chemistry Education Research And Practice</a:t>
            </a:r>
            <a:r>
              <a:rPr lang="en-US" dirty="0"/>
              <a:t>, </a:t>
            </a:r>
            <a:r>
              <a:rPr lang="en-US" i="1" dirty="0"/>
              <a:t>16</a:t>
            </a:r>
            <a:r>
              <a:rPr lang="en-US" dirty="0"/>
              <a:t>(4), 939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Allen, I.E. &amp; Seaman, J. (2014).  Opening the curriculum:  Open educational resources in U.S. higher education.  Pearson:  Babson Survey Research Group</a:t>
            </a:r>
            <a:r>
              <a:rPr lang="en-US" dirty="0" smtClean="0"/>
              <a:t>.</a:t>
            </a:r>
            <a:r>
              <a:rPr lang="en-US" dirty="0"/>
              <a:t> </a:t>
            </a:r>
          </a:p>
          <a:p>
            <a:r>
              <a:rPr lang="en-US" dirty="0" err="1"/>
              <a:t>Baek</a:t>
            </a:r>
            <a:r>
              <a:rPr lang="en-US" dirty="0"/>
              <a:t>, E., &amp; Monaghan, J. (2013). Journey to textbook affordability: An investigation of students' use of </a:t>
            </a:r>
            <a:r>
              <a:rPr lang="en-US" dirty="0" err="1"/>
              <a:t>eTextbooks</a:t>
            </a:r>
            <a:r>
              <a:rPr lang="en-US" dirty="0"/>
              <a:t> at multiple campuses. </a:t>
            </a:r>
            <a:r>
              <a:rPr lang="en-US" i="1" dirty="0"/>
              <a:t>International Review Of Research In Open And Distance Learning</a:t>
            </a:r>
            <a:r>
              <a:rPr lang="en-US" dirty="0"/>
              <a:t>, </a:t>
            </a:r>
            <a:r>
              <a:rPr lang="en-US" i="1" dirty="0"/>
              <a:t>14</a:t>
            </a:r>
            <a:r>
              <a:rPr lang="en-US" dirty="0"/>
              <a:t>(3), 1-26.</a:t>
            </a:r>
          </a:p>
          <a:p>
            <a:r>
              <a:rPr lang="en-US" dirty="0" err="1" smtClean="0"/>
              <a:t>Belikov</a:t>
            </a:r>
            <a:r>
              <a:rPr lang="en-US" dirty="0" smtClean="0"/>
              <a:t>, O. M. &amp; Bodily, R.  (2016). Incentives and barriers </a:t>
            </a:r>
            <a:r>
              <a:rPr lang="en-US" dirty="0"/>
              <a:t>to OER adoption: A qualitative analysis of faculty perceptions. </a:t>
            </a:r>
            <a:r>
              <a:rPr lang="en-US" i="1" dirty="0"/>
              <a:t>Open Praxis, </a:t>
            </a:r>
            <a:r>
              <a:rPr lang="en-US" i="1" dirty="0" smtClean="0"/>
              <a:t>8I</a:t>
            </a:r>
            <a:r>
              <a:rPr lang="en-US" dirty="0" smtClean="0"/>
              <a:t>doi</a:t>
            </a:r>
            <a:r>
              <a:rPr lang="en-US" dirty="0"/>
              <a:t>:10.5944/openpraxis.8.3.308</a:t>
            </a:r>
          </a:p>
          <a:p>
            <a:r>
              <a:rPr lang="en-US" dirty="0" smtClean="0"/>
              <a:t>Bliss</a:t>
            </a:r>
            <a:r>
              <a:rPr lang="en-US" dirty="0"/>
              <a:t>, T. J., Robinson, T. J., Hilton, J., &amp; Wiley, D. A. (2013). An OER COUP: College teacher and student perceptions of open educational resources. </a:t>
            </a:r>
            <a:r>
              <a:rPr lang="en-US" i="1" dirty="0"/>
              <a:t>Journal Of Interactive Media In Education</a:t>
            </a:r>
            <a:r>
              <a:rPr lang="en-US" dirty="0"/>
              <a:t>, </a:t>
            </a:r>
            <a:r>
              <a:rPr lang="en-US" i="1" dirty="0"/>
              <a:t>2013</a:t>
            </a:r>
            <a:r>
              <a:rPr lang="en-US" dirty="0"/>
              <a:t>(1).  DOI: http://doi.org/10.5334/2013-</a:t>
            </a:r>
            <a:r>
              <a:rPr lang="en-US" dirty="0" smtClean="0"/>
              <a:t>04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18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648480"/>
            <a:ext cx="8595360" cy="5531658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Bolkan</a:t>
            </a:r>
            <a:r>
              <a:rPr lang="en-US" dirty="0"/>
              <a:t>, J.  (2015, September 1).  Survey: Most students prefer traditional texts over e-Books.  Campus </a:t>
            </a:r>
            <a:r>
              <a:rPr lang="en-US" dirty="0" err="1"/>
              <a:t>Technology.com</a:t>
            </a:r>
            <a:r>
              <a:rPr lang="en-US" dirty="0"/>
              <a:t>.  Retrieved from https://</a:t>
            </a:r>
            <a:r>
              <a:rPr lang="en-US" dirty="0" err="1"/>
              <a:t>campustechnology.com</a:t>
            </a:r>
            <a:r>
              <a:rPr lang="en-US" dirty="0"/>
              <a:t>/articles/2015/09/01/survey-most-students-prefer-traditional-texts-over-</a:t>
            </a:r>
            <a:r>
              <a:rPr lang="en-US" dirty="0" err="1"/>
              <a:t>ebooks.aspx</a:t>
            </a:r>
            <a:endParaRPr lang="en-US" b="1" dirty="0"/>
          </a:p>
          <a:p>
            <a:r>
              <a:rPr lang="en-US" dirty="0" smtClean="0"/>
              <a:t>Burgess, M. L., Price, D. P.,  &amp; </a:t>
            </a:r>
            <a:r>
              <a:rPr lang="en-US" dirty="0" err="1" smtClean="0"/>
              <a:t>Caverly</a:t>
            </a:r>
            <a:r>
              <a:rPr lang="en-US" dirty="0" smtClean="0"/>
              <a:t>, D. C. (2012, Fall).   Digital literacies in multiuser virtual environments among college-level developmental readers.  </a:t>
            </a:r>
            <a:r>
              <a:rPr lang="en-US" i="1" dirty="0" smtClean="0"/>
              <a:t>Journal of College Reading and Learning</a:t>
            </a:r>
            <a:r>
              <a:rPr lang="en-US" dirty="0" smtClean="0"/>
              <a:t>, 43(1), 13-30.   </a:t>
            </a:r>
          </a:p>
          <a:p>
            <a:r>
              <a:rPr lang="en-US" dirty="0" err="1" smtClean="0"/>
              <a:t>Ciampa</a:t>
            </a:r>
            <a:r>
              <a:rPr lang="en-US" dirty="0"/>
              <a:t>, M., Thrasher, E., Marston, S., &amp; Revels, M. (2013). Is acceptance of E-textbooks discipline-dependent? Comparing business and non-business student perceptions. </a:t>
            </a:r>
            <a:r>
              <a:rPr lang="en-US" i="1" dirty="0"/>
              <a:t>Research In Higher Education Journal</a:t>
            </a:r>
            <a:r>
              <a:rPr lang="en-US" dirty="0"/>
              <a:t>, </a:t>
            </a:r>
            <a:r>
              <a:rPr lang="en-US" i="1" dirty="0"/>
              <a:t>20.</a:t>
            </a:r>
            <a:endParaRPr lang="en-US" b="1" dirty="0"/>
          </a:p>
          <a:p>
            <a:r>
              <a:rPr lang="en-US" dirty="0" err="1" smtClean="0"/>
              <a:t>Downes</a:t>
            </a:r>
            <a:r>
              <a:rPr lang="en-US" dirty="0"/>
              <a:t>, S. (2007). Models for sustainable open educational </a:t>
            </a:r>
            <a:r>
              <a:rPr lang="en-US" dirty="0" err="1" smtClean="0"/>
              <a:t>resources.Interdisciplinary</a:t>
            </a:r>
            <a:r>
              <a:rPr lang="en-US" dirty="0" smtClean="0"/>
              <a:t> </a:t>
            </a:r>
            <a:r>
              <a:rPr lang="en-US" dirty="0"/>
              <a:t>Journal of Knowledge and Learning </a:t>
            </a:r>
            <a:r>
              <a:rPr lang="en-US" dirty="0" smtClean="0"/>
              <a:t>Objects, </a:t>
            </a:r>
            <a:r>
              <a:rPr lang="en-US" dirty="0"/>
              <a:t>3, </a:t>
            </a:r>
            <a:r>
              <a:rPr lang="en-US" dirty="0" smtClean="0"/>
              <a:t>29-</a:t>
            </a:r>
            <a:r>
              <a:rPr lang="en-US" dirty="0"/>
              <a:t>44. Retrieved from </a:t>
            </a:r>
            <a:r>
              <a:rPr lang="en-US" dirty="0" err="1"/>
              <a:t>ijello.org</a:t>
            </a:r>
            <a:r>
              <a:rPr lang="en-US" dirty="0"/>
              <a:t>/Volume3/</a:t>
            </a:r>
            <a:r>
              <a:rPr lang="en-US" dirty="0" smtClean="0"/>
              <a:t>IJKLOv3p029-</a:t>
            </a:r>
            <a:r>
              <a:rPr lang="en-US" dirty="0"/>
              <a:t>044Downes.pdf</a:t>
            </a:r>
          </a:p>
          <a:p>
            <a:r>
              <a:rPr lang="en-US" dirty="0" smtClean="0"/>
              <a:t>Clarke, V. (2015). Experience </a:t>
            </a:r>
            <a:r>
              <a:rPr lang="en-US" dirty="0"/>
              <a:t>factors related to students’ perceptions of </a:t>
            </a:r>
            <a:r>
              <a:rPr lang="en-US" dirty="0" err="1"/>
              <a:t>eTexts</a:t>
            </a:r>
            <a:r>
              <a:rPr lang="en-US" dirty="0"/>
              <a:t>: extending the Technology Acceptance Model. Retrieved from https://</a:t>
            </a:r>
            <a:r>
              <a:rPr lang="en-US" dirty="0" err="1"/>
              <a:t>dt.athabascau.ca</a:t>
            </a:r>
            <a:r>
              <a:rPr lang="en-US" dirty="0"/>
              <a:t>/</a:t>
            </a:r>
            <a:r>
              <a:rPr lang="en-US" dirty="0" err="1"/>
              <a:t>jspui</a:t>
            </a:r>
            <a:r>
              <a:rPr lang="en-US" dirty="0"/>
              <a:t>/handle/10791/66 </a:t>
            </a:r>
          </a:p>
          <a:p>
            <a:r>
              <a:rPr lang="en-US" dirty="0"/>
              <a:t>Farrow, R., Pitt, R., Arcos, B. l., Perryman, L., Weller, M., &amp; </a:t>
            </a:r>
            <a:r>
              <a:rPr lang="en-US" dirty="0" err="1"/>
              <a:t>McAndrew</a:t>
            </a:r>
            <a:r>
              <a:rPr lang="en-US" dirty="0"/>
              <a:t>, P. (2015). Impact of OER use on teaching and learning: Data from OER Research Hub (2013-2014). </a:t>
            </a:r>
            <a:r>
              <a:rPr lang="en-US" i="1" dirty="0"/>
              <a:t>British Journal Of Educational Technology</a:t>
            </a:r>
            <a:r>
              <a:rPr lang="en-US" dirty="0"/>
              <a:t>, </a:t>
            </a:r>
            <a:r>
              <a:rPr lang="en-US" i="1" dirty="0"/>
              <a:t>46</a:t>
            </a:r>
            <a:r>
              <a:rPr lang="en-US" dirty="0"/>
              <a:t>(5), 972-976. doi:10.1111/bjet.</a:t>
            </a:r>
            <a:r>
              <a:rPr lang="en-US" dirty="0" smtClean="0"/>
              <a:t>12310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55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580930"/>
            <a:ext cx="8595360" cy="559920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Fischer, L., Hilton, J. I., Robinson, T. J., &amp; Wiley, D. A. (2015). A multi-institutional study of the impact of open textbook adoption on the learning outcomes of post-secondary students. </a:t>
            </a:r>
            <a:r>
              <a:rPr lang="en-US" i="1" dirty="0"/>
              <a:t>Journal Of Computing In Higher Education</a:t>
            </a:r>
            <a:r>
              <a:rPr lang="en-US" dirty="0"/>
              <a:t>, </a:t>
            </a:r>
            <a:r>
              <a:rPr lang="en-US" i="1" dirty="0"/>
              <a:t>27</a:t>
            </a:r>
            <a:r>
              <a:rPr lang="en-US" dirty="0"/>
              <a:t>(3), 159-172.</a:t>
            </a:r>
          </a:p>
          <a:p>
            <a:r>
              <a:rPr lang="en-US" dirty="0"/>
              <a:t>Hilton, J. I., </a:t>
            </a:r>
            <a:r>
              <a:rPr lang="en-US" dirty="0" err="1"/>
              <a:t>Gaudet</a:t>
            </a:r>
            <a:r>
              <a:rPr lang="en-US" dirty="0"/>
              <a:t>, D., Clark, P., Robinson, J., &amp; Wiley., D. (2013). The adoption of open educational resources by one community college math department. </a:t>
            </a:r>
            <a:r>
              <a:rPr lang="en-US" i="1" dirty="0"/>
              <a:t>International Review Of Research In Open And Distance Learning</a:t>
            </a:r>
            <a:r>
              <a:rPr lang="en-US" dirty="0"/>
              <a:t>, </a:t>
            </a:r>
            <a:r>
              <a:rPr lang="en-US" i="1" dirty="0"/>
              <a:t>14</a:t>
            </a:r>
            <a:r>
              <a:rPr lang="en-US" dirty="0"/>
              <a:t>(4), 37-50. </a:t>
            </a:r>
          </a:p>
          <a:p>
            <a:r>
              <a:rPr lang="en-US" dirty="0" smtClean="0"/>
              <a:t>Hsu, L. S., Walsh, E., &amp; </a:t>
            </a:r>
            <a:r>
              <a:rPr lang="en-US" dirty="0" err="1" smtClean="0"/>
              <a:t>Malhotra</a:t>
            </a:r>
            <a:r>
              <a:rPr lang="en-US" dirty="0" smtClean="0"/>
              <a:t>, R. (2014). </a:t>
            </a:r>
            <a:r>
              <a:rPr lang="en-US" i="1" dirty="0" smtClean="0"/>
              <a:t>What Technology Do Students Use: Implications for Faculty Development</a:t>
            </a:r>
            <a:r>
              <a:rPr lang="en-US" dirty="0" smtClean="0"/>
              <a:t>. Digital </a:t>
            </a:r>
            <a:r>
              <a:rPr lang="en-US" dirty="0" err="1" smtClean="0"/>
              <a:t>Commons@Georgia</a:t>
            </a:r>
            <a:r>
              <a:rPr lang="en-US" dirty="0" smtClean="0"/>
              <a:t> Southern.</a:t>
            </a:r>
          </a:p>
          <a:p>
            <a:r>
              <a:rPr lang="en-US" dirty="0" smtClean="0"/>
              <a:t>Judith</a:t>
            </a:r>
            <a:r>
              <a:rPr lang="en-US" dirty="0"/>
              <a:t>, </a:t>
            </a:r>
            <a:r>
              <a:rPr lang="en-US" dirty="0" smtClean="0"/>
              <a:t>K.,&amp; </a:t>
            </a:r>
            <a:r>
              <a:rPr lang="en-US" dirty="0"/>
              <a:t>Bull, D</a:t>
            </a:r>
            <a:r>
              <a:rPr lang="en-US" dirty="0" smtClean="0"/>
              <a:t>. (2016 March).  Assessing </a:t>
            </a:r>
            <a:r>
              <a:rPr lang="en-US" dirty="0"/>
              <a:t>the </a:t>
            </a:r>
            <a:r>
              <a:rPr lang="en-US" dirty="0" smtClean="0"/>
              <a:t>potential </a:t>
            </a:r>
            <a:r>
              <a:rPr lang="en-US" dirty="0"/>
              <a:t>for </a:t>
            </a:r>
            <a:r>
              <a:rPr lang="en-US" dirty="0" smtClean="0"/>
              <a:t>openness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A </a:t>
            </a:r>
            <a:r>
              <a:rPr lang="en-US" dirty="0" smtClean="0"/>
              <a:t>framework </a:t>
            </a:r>
            <a:r>
              <a:rPr lang="en-US" dirty="0"/>
              <a:t>for </a:t>
            </a:r>
            <a:r>
              <a:rPr lang="en-US" dirty="0" smtClean="0"/>
              <a:t>examining </a:t>
            </a:r>
            <a:r>
              <a:rPr lang="en-US" dirty="0"/>
              <a:t>c</a:t>
            </a:r>
            <a:r>
              <a:rPr lang="en-US" dirty="0" smtClean="0"/>
              <a:t>ourse</a:t>
            </a:r>
            <a:r>
              <a:rPr lang="en-US" dirty="0"/>
              <a:t>-level OER </a:t>
            </a:r>
            <a:r>
              <a:rPr lang="en-US" dirty="0" smtClean="0"/>
              <a:t>implementation </a:t>
            </a:r>
            <a:r>
              <a:rPr lang="en-US" dirty="0"/>
              <a:t>in </a:t>
            </a:r>
            <a:r>
              <a:rPr lang="en-US" dirty="0" smtClean="0"/>
              <a:t>higher education. Education </a:t>
            </a:r>
            <a:r>
              <a:rPr lang="en-US" dirty="0"/>
              <a:t>Policy Analysis Archives, </a:t>
            </a:r>
            <a:r>
              <a:rPr lang="en-US" dirty="0" smtClean="0"/>
              <a:t>24(42), 1-19.</a:t>
            </a:r>
            <a:endParaRPr lang="en-US" dirty="0"/>
          </a:p>
          <a:p>
            <a:r>
              <a:rPr lang="en-US" dirty="0"/>
              <a:t>Knox, J. (2013). Five critiques of the open educational resources movement. </a:t>
            </a:r>
            <a:r>
              <a:rPr lang="en-US" i="1" dirty="0"/>
              <a:t>Teaching In Higher Education</a:t>
            </a:r>
            <a:r>
              <a:rPr lang="en-US" dirty="0"/>
              <a:t>, </a:t>
            </a:r>
            <a:r>
              <a:rPr lang="en-US" i="1" dirty="0"/>
              <a:t>18</a:t>
            </a:r>
            <a:r>
              <a:rPr lang="en-US" dirty="0"/>
              <a:t>(8), 821-832. </a:t>
            </a:r>
          </a:p>
          <a:p>
            <a:r>
              <a:rPr lang="en-US" dirty="0" err="1"/>
              <a:t>Krämer</a:t>
            </a:r>
            <a:r>
              <a:rPr lang="en-US" dirty="0"/>
              <a:t>, B. J., </a:t>
            </a:r>
            <a:r>
              <a:rPr lang="en-US" dirty="0" err="1"/>
              <a:t>Neugebauer</a:t>
            </a:r>
            <a:r>
              <a:rPr lang="en-US" dirty="0"/>
              <a:t>, J., </a:t>
            </a:r>
            <a:r>
              <a:rPr lang="en-US" dirty="0" err="1"/>
              <a:t>Magenheim</a:t>
            </a:r>
            <a:r>
              <a:rPr lang="en-US" dirty="0"/>
              <a:t>, J., &amp; </a:t>
            </a:r>
            <a:r>
              <a:rPr lang="en-US" dirty="0" err="1"/>
              <a:t>Huppertz</a:t>
            </a:r>
            <a:r>
              <a:rPr lang="en-US" dirty="0"/>
              <a:t>, H. (2015). New ways of learning: Comparing the effectiveness of interactive online media in distance education with the European textbook tradition. </a:t>
            </a:r>
            <a:r>
              <a:rPr lang="en-US" i="1" dirty="0"/>
              <a:t>British Journal Of Educational Technology</a:t>
            </a:r>
            <a:r>
              <a:rPr lang="en-US" dirty="0"/>
              <a:t>, </a:t>
            </a:r>
            <a:r>
              <a:rPr lang="en-US" i="1" dirty="0"/>
              <a:t>46</a:t>
            </a:r>
            <a:r>
              <a:rPr lang="en-US" dirty="0"/>
              <a:t>(5), 965-971.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22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499870"/>
            <a:ext cx="8595360" cy="60524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Liu, H. (2011). What do the college millennial learners say about an open source digital textbook for a teacher education course?  </a:t>
            </a:r>
            <a:r>
              <a:rPr lang="en-US" i="1" dirty="0"/>
              <a:t>Journal Of Technology Integration In The Classroom</a:t>
            </a:r>
            <a:r>
              <a:rPr lang="en-US" dirty="0"/>
              <a:t>, </a:t>
            </a:r>
            <a:r>
              <a:rPr lang="en-US" i="1" dirty="0"/>
              <a:t>3</a:t>
            </a:r>
            <a:r>
              <a:rPr lang="en-US" dirty="0"/>
              <a:t>(1), 17.</a:t>
            </a:r>
          </a:p>
          <a:p>
            <a:r>
              <a:rPr lang="en-US" dirty="0"/>
              <a:t>Liu, Z.  (2005).  Reading behavior in the digital environment: Changes in reading behavior over the past ten years.  </a:t>
            </a:r>
            <a:r>
              <a:rPr lang="en-US" i="1" dirty="0"/>
              <a:t>Journal of Documentation, 61</a:t>
            </a:r>
            <a:r>
              <a:rPr lang="en-US" dirty="0"/>
              <a:t>( 6), 700-712.</a:t>
            </a:r>
          </a:p>
          <a:p>
            <a:r>
              <a:rPr lang="en-US" dirty="0" err="1"/>
              <a:t>McKerlich</a:t>
            </a:r>
            <a:r>
              <a:rPr lang="en-US" dirty="0"/>
              <a:t>, R., Ives, C., &amp; </a:t>
            </a:r>
            <a:r>
              <a:rPr lang="en-US" dirty="0" err="1"/>
              <a:t>McGreal</a:t>
            </a:r>
            <a:r>
              <a:rPr lang="en-US" dirty="0"/>
              <a:t>, R. (2013). Measuring use and creation of open educational resources in higher education. </a:t>
            </a:r>
            <a:r>
              <a:rPr lang="en-US" i="1" dirty="0"/>
              <a:t>International Review Of Research In Open And Distance Learning</a:t>
            </a:r>
            <a:r>
              <a:rPr lang="en-US" dirty="0"/>
              <a:t>, </a:t>
            </a:r>
            <a:r>
              <a:rPr lang="en-US" i="1" dirty="0"/>
              <a:t>14</a:t>
            </a:r>
            <a:r>
              <a:rPr lang="en-US" dirty="0"/>
              <a:t>(4), 90-103. </a:t>
            </a:r>
          </a:p>
          <a:p>
            <a:r>
              <a:rPr lang="en-US" sz="2100" dirty="0" err="1" smtClean="0"/>
              <a:t>Ngafeeson</a:t>
            </a:r>
            <a:r>
              <a:rPr lang="en-US" sz="2100" dirty="0" smtClean="0"/>
              <a:t>, M. N. &amp; Sun, J. (2015).  The effects of technology innovativeness and system exposure on student acceptance of E-textbooks.  </a:t>
            </a:r>
            <a:r>
              <a:rPr lang="en-US" sz="2100" i="1" dirty="0" smtClean="0"/>
              <a:t>Journal of Information Technology Education:  Research, 14,</a:t>
            </a:r>
            <a:r>
              <a:rPr lang="en-US" sz="2100" dirty="0" smtClean="0"/>
              <a:t> 55-71.  Retrieved from http://</a:t>
            </a:r>
            <a:r>
              <a:rPr lang="en-US" sz="2100" dirty="0" err="1" smtClean="0"/>
              <a:t>works.bepress.com</a:t>
            </a:r>
            <a:r>
              <a:rPr lang="en-US" sz="2100" dirty="0" smtClean="0"/>
              <a:t>/</a:t>
            </a:r>
            <a:r>
              <a:rPr lang="en-US" sz="2100" dirty="0" err="1" smtClean="0"/>
              <a:t>madison_ngafeeson</a:t>
            </a:r>
            <a:r>
              <a:rPr lang="en-US" sz="2100" dirty="0" smtClean="0"/>
              <a:t>/8/</a:t>
            </a:r>
          </a:p>
          <a:p>
            <a:r>
              <a:rPr lang="en-US" sz="2100" dirty="0" err="1" smtClean="0"/>
              <a:t>Ngafeeson</a:t>
            </a:r>
            <a:r>
              <a:rPr lang="en-US" sz="2100" dirty="0"/>
              <a:t>, M.N.  Sun, J.  (2015). "E-Book acceptance among undergraduate students: A look at the moderating role of technology innovativeness" </a:t>
            </a:r>
            <a:r>
              <a:rPr lang="en-US" sz="2100" i="1" dirty="0"/>
              <a:t>International Journal of Web-Based Learning and Teaching Technologies, 10(3).  </a:t>
            </a:r>
            <a:r>
              <a:rPr lang="en-US" sz="2100" dirty="0"/>
              <a:t>Retrieved from</a:t>
            </a:r>
            <a:r>
              <a:rPr lang="en-US" sz="2100" i="1" dirty="0"/>
              <a:t> </a:t>
            </a:r>
            <a:r>
              <a:rPr lang="en-US" sz="2100" dirty="0"/>
              <a:t>http://</a:t>
            </a:r>
            <a:r>
              <a:rPr lang="en-US" sz="2100" dirty="0" err="1"/>
              <a:t>works.bepress.com</a:t>
            </a:r>
            <a:r>
              <a:rPr lang="en-US" sz="2100" dirty="0"/>
              <a:t>/</a:t>
            </a:r>
            <a:r>
              <a:rPr lang="en-US" sz="2100" dirty="0" err="1"/>
              <a:t>madison_ngafeeson</a:t>
            </a:r>
            <a:r>
              <a:rPr lang="en-US" sz="2100" dirty="0"/>
              <a:t>/9/</a:t>
            </a:r>
          </a:p>
          <a:p>
            <a:r>
              <a:rPr lang="en-US" sz="2100" dirty="0"/>
              <a:t> </a:t>
            </a:r>
            <a:r>
              <a:rPr lang="en-US" sz="2100" dirty="0" smtClean="0"/>
              <a:t>Nicholas, </a:t>
            </a:r>
            <a:r>
              <a:rPr lang="en-US" sz="2100" dirty="0"/>
              <a:t>A. J., &amp; Lewis, J. K. (2011). Is free really cost-effective? A case study of open access e-textbook usage in several undergraduate business courses. </a:t>
            </a:r>
            <a:r>
              <a:rPr lang="en-US" sz="2100" i="1" dirty="0"/>
              <a:t>Proceedings Of The Northeast Business &amp; Economics Association</a:t>
            </a:r>
            <a:r>
              <a:rPr lang="en-US" sz="2100" dirty="0"/>
              <a:t>, 350-354.</a:t>
            </a:r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64930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Robinson, T. J., Fischer, L., Wiley, D., &amp; Hilton, J. I. (2014). The impact of open textbooks on secondary science learning outcomes. </a:t>
            </a:r>
            <a:r>
              <a:rPr lang="en-US" i="1" dirty="0"/>
              <a:t>Educational Researcher</a:t>
            </a:r>
            <a:r>
              <a:rPr lang="en-US" dirty="0"/>
              <a:t>, </a:t>
            </a:r>
            <a:r>
              <a:rPr lang="en-US" i="1" dirty="0"/>
              <a:t>43</a:t>
            </a:r>
            <a:r>
              <a:rPr lang="en-US" dirty="0"/>
              <a:t>(7), 341-351. </a:t>
            </a:r>
          </a:p>
          <a:p>
            <a:r>
              <a:rPr lang="en-US" dirty="0"/>
              <a:t>Sutton, S.C. &amp; </a:t>
            </a:r>
            <a:r>
              <a:rPr lang="en-US" dirty="0" err="1"/>
              <a:t>Chadwell</a:t>
            </a:r>
            <a:r>
              <a:rPr lang="en-US" dirty="0"/>
              <a:t>, F. A.  (2014).  Open textbooks at Oregon State University:  A case study on new opportunities for academic libraries and university presses.  </a:t>
            </a:r>
            <a:r>
              <a:rPr lang="en-US" i="1" dirty="0"/>
              <a:t>Journal of Librarianship and Scholarly Communication, 2</a:t>
            </a:r>
            <a:r>
              <a:rPr lang="en-US" dirty="0"/>
              <a:t>(4), 34-48.  </a:t>
            </a:r>
            <a:r>
              <a:rPr lang="en-US" dirty="0" err="1"/>
              <a:t>doi</a:t>
            </a:r>
            <a:r>
              <a:rPr lang="en-US" dirty="0"/>
              <a:t>:  10.7710/2162-3309.1174 </a:t>
            </a:r>
          </a:p>
          <a:p>
            <a:r>
              <a:rPr lang="en-US" dirty="0"/>
              <a:t>Weisberg, M. (2011). Student Attitudes and Behaviors Towards Digital Textbooks. </a:t>
            </a:r>
            <a:r>
              <a:rPr lang="en-US" i="1" dirty="0"/>
              <a:t>Publishing Research Quarterly</a:t>
            </a:r>
            <a:r>
              <a:rPr lang="en-US" dirty="0"/>
              <a:t>, </a:t>
            </a:r>
            <a:r>
              <a:rPr lang="en-US" i="1" dirty="0"/>
              <a:t>27</a:t>
            </a:r>
            <a:r>
              <a:rPr lang="en-US" dirty="0"/>
              <a:t>(2), 188-196. doi:10.1007/s12109-011-9217-4</a:t>
            </a:r>
          </a:p>
          <a:p>
            <a:r>
              <a:rPr lang="en-US" dirty="0"/>
              <a:t>Woody, W. D., Daniel,  D. B.,  Baker, C. A.  (2010, November). E-books or textbooks:  Students prefer textbooks.  </a:t>
            </a:r>
            <a:r>
              <a:rPr lang="en-US" i="1" dirty="0"/>
              <a:t>Computers and Education, 55</a:t>
            </a:r>
            <a:r>
              <a:rPr lang="en-US" dirty="0"/>
              <a:t>(3), 945-948.  doi:10.1016/j.compedu.2010.04.005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530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78280"/>
            <a:ext cx="9692640" cy="1313042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Which format of the textbook do you prefer? (325 answers)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Electronic/digital   122 (37.5%)</a:t>
            </a:r>
          </a:p>
          <a:p>
            <a:r>
              <a:rPr lang="en-US" dirty="0"/>
              <a:t>Print only 54 (16.6%)</a:t>
            </a:r>
          </a:p>
          <a:p>
            <a:r>
              <a:rPr lang="en-US" dirty="0"/>
              <a:t>I like to have access to both  149 (45.8%)</a:t>
            </a:r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87291572"/>
              </p:ext>
            </p:extLst>
          </p:nvPr>
        </p:nvGraphicFramePr>
        <p:xfrm>
          <a:off x="5066629" y="3161335"/>
          <a:ext cx="5755410" cy="3017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48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65099"/>
          </a:xfrm>
        </p:spPr>
        <p:txBody>
          <a:bodyPr/>
          <a:lstStyle/>
          <a:p>
            <a:r>
              <a:rPr lang="en-US" dirty="0" smtClean="0"/>
              <a:t>Faculty Satisfaction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457609"/>
            <a:ext cx="8595360" cy="5135258"/>
          </a:xfrm>
        </p:spPr>
        <p:txBody>
          <a:bodyPr>
            <a:normAutofit fontScale="47500" lnSpcReduction="20000"/>
          </a:bodyPr>
          <a:lstStyle/>
          <a:p>
            <a:r>
              <a:rPr lang="en-US" sz="6000" dirty="0" smtClean="0"/>
              <a:t>Dependent on view of knowledge creation, pedagogy, altruism, self, society</a:t>
            </a:r>
          </a:p>
          <a:p>
            <a:r>
              <a:rPr lang="en-US" sz="6000" dirty="0" smtClean="0"/>
              <a:t>“The </a:t>
            </a:r>
            <a:r>
              <a:rPr lang="en-US" sz="6000" dirty="0"/>
              <a:t>Open Courseware concept is based on the philosophical view of knowledge as a collective social product </a:t>
            </a:r>
            <a:r>
              <a:rPr lang="en-US" sz="6000" dirty="0" smtClean="0"/>
              <a:t>. . . .” </a:t>
            </a:r>
            <a:r>
              <a:rPr lang="en-US" sz="6000" dirty="0"/>
              <a:t>- V. S. Prasad, Vice- Chancellor - Dr. B. R. </a:t>
            </a:r>
            <a:r>
              <a:rPr lang="en-US" sz="6000" dirty="0" err="1"/>
              <a:t>Ambedkar</a:t>
            </a:r>
            <a:r>
              <a:rPr lang="en-US" sz="6000" dirty="0"/>
              <a:t> Open University, </a:t>
            </a:r>
            <a:r>
              <a:rPr lang="en-US" sz="6000" dirty="0" smtClean="0"/>
              <a:t>India (cited in </a:t>
            </a:r>
            <a:r>
              <a:rPr lang="en-US" sz="6000" dirty="0" err="1" smtClean="0"/>
              <a:t>Downes</a:t>
            </a:r>
            <a:r>
              <a:rPr lang="en-US" sz="6000" dirty="0" smtClean="0"/>
              <a:t>, 2007)</a:t>
            </a:r>
          </a:p>
          <a:p>
            <a:r>
              <a:rPr lang="en-US" sz="6000" dirty="0" smtClean="0"/>
              <a:t>“One </a:t>
            </a:r>
            <a:r>
              <a:rPr lang="en-US" sz="6000" dirty="0"/>
              <a:t>interesting thread coming from teacher open responses was a sense that teachers were aware that flaws in open textbooks could be readily </a:t>
            </a:r>
            <a:r>
              <a:rPr lang="en-US" sz="6000" dirty="0" smtClean="0"/>
              <a:t>fixed” (Hilton et al, 2013).</a:t>
            </a:r>
          </a:p>
        </p:txBody>
      </p:sp>
    </p:spTree>
    <p:extLst>
      <p:ext uri="{BB962C8B-B14F-4D97-AF65-F5344CB8AC3E}">
        <p14:creationId xmlns:p14="http://schemas.microsoft.com/office/powerpoint/2010/main" val="405010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Satisfaction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6000" dirty="0"/>
              <a:t>Kansas State University study found (</a:t>
            </a:r>
            <a:r>
              <a:rPr lang="en-US" sz="6000" dirty="0" err="1"/>
              <a:t>Delimont</a:t>
            </a:r>
            <a:r>
              <a:rPr lang="en-US" sz="6000" dirty="0"/>
              <a:t> et al, 2016) significant satisfaction with open/alternative resources in terms of quality and student learning. </a:t>
            </a:r>
          </a:p>
          <a:p>
            <a:r>
              <a:rPr lang="en-US" sz="6000" i="1" dirty="0"/>
              <a:t> </a:t>
            </a:r>
            <a:r>
              <a:rPr lang="en-US" sz="6000" dirty="0"/>
              <a:t>Allen &amp; Seaman, 2014.</a:t>
            </a:r>
          </a:p>
          <a:p>
            <a:pPr lvl="1"/>
            <a:r>
              <a:rPr lang="en-US" sz="6000" dirty="0"/>
              <a:t>2144 professors surveyed, only 34% were familiar with OER</a:t>
            </a:r>
          </a:p>
          <a:p>
            <a:pPr lvl="1"/>
            <a:r>
              <a:rPr lang="en-US" sz="6000" dirty="0"/>
              <a:t>Of that 34%, </a:t>
            </a:r>
            <a:r>
              <a:rPr lang="en-US" sz="6000" dirty="0" smtClean="0"/>
              <a:t> </a:t>
            </a:r>
            <a:r>
              <a:rPr lang="en-US" sz="6000" dirty="0"/>
              <a:t>vast majority of those rated them as equal to or </a:t>
            </a:r>
            <a:r>
              <a:rPr lang="en-US" sz="6000" dirty="0" smtClean="0"/>
              <a:t>superior to publishers’  texts.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12791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Research on British users of OERs (Farrow </a:t>
            </a:r>
            <a:r>
              <a:rPr lang="en-US" sz="4000" dirty="0"/>
              <a:t>et al</a:t>
            </a:r>
            <a:r>
              <a:rPr lang="en-US" sz="4000" dirty="0" smtClean="0"/>
              <a:t>., 2015</a:t>
            </a:r>
            <a:r>
              <a:rPr lang="en-US" sz="40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Educators (37.6%) and formal learners (55.7%) say that using OER improves student satisfaction. </a:t>
            </a:r>
          </a:p>
          <a:p>
            <a:r>
              <a:rPr lang="en-US" dirty="0" smtClean="0"/>
              <a:t>Educators (</a:t>
            </a:r>
            <a:r>
              <a:rPr lang="en-US" dirty="0"/>
              <a:t>27.5%</a:t>
            </a:r>
            <a:r>
              <a:rPr lang="en-US" dirty="0" smtClean="0"/>
              <a:t>) and formal learners (</a:t>
            </a:r>
            <a:r>
              <a:rPr lang="en-US" dirty="0"/>
              <a:t>31.9%</a:t>
            </a:r>
            <a:r>
              <a:rPr lang="en-US" dirty="0" smtClean="0"/>
              <a:t>) agree that OER use results in better test scores</a:t>
            </a:r>
            <a:r>
              <a:rPr lang="en-US" dirty="0"/>
              <a:t>. </a:t>
            </a:r>
          </a:p>
          <a:p>
            <a:r>
              <a:rPr lang="en-US" dirty="0"/>
              <a:t>OER users (79.4%) adapt resources to fit their needs. </a:t>
            </a:r>
          </a:p>
          <a:p>
            <a:r>
              <a:rPr lang="en-US" dirty="0"/>
              <a:t>Educators (79.5%) use OER to get new ideas and inspiration. </a:t>
            </a:r>
          </a:p>
          <a:p>
            <a:r>
              <a:rPr lang="en-US" dirty="0" smtClean="0"/>
              <a:t>Learners </a:t>
            </a:r>
            <a:r>
              <a:rPr lang="en-US" dirty="0"/>
              <a:t>(88.4%) say that the opportunity to study at no cost influenced their decision to use OER. </a:t>
            </a:r>
            <a:r>
              <a:rPr lang="en-US" dirty="0" smtClean="0"/>
              <a:t>(Not all learners were formal)</a:t>
            </a:r>
          </a:p>
          <a:p>
            <a:r>
              <a:rPr lang="en-US" dirty="0"/>
              <a:t>Implementation of OER can improve student </a:t>
            </a:r>
            <a:r>
              <a:rPr lang="en-US" dirty="0" smtClean="0"/>
              <a:t>performance by increased access, </a:t>
            </a:r>
            <a:r>
              <a:rPr lang="en-US" dirty="0"/>
              <a:t>but often indirectly through increased confidence, </a:t>
            </a:r>
            <a:r>
              <a:rPr lang="en-US" dirty="0" smtClean="0"/>
              <a:t>satisfaction, </a:t>
            </a:r>
            <a:r>
              <a:rPr lang="en-US" dirty="0"/>
              <a:t>and enthusiasm for the subject.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62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405298"/>
            <a:ext cx="9692640" cy="1823847"/>
          </a:xfrm>
        </p:spPr>
        <p:txBody>
          <a:bodyPr>
            <a:noAutofit/>
          </a:bodyPr>
          <a:lstStyle/>
          <a:p>
            <a:r>
              <a:rPr lang="en-US" sz="3200" dirty="0" smtClean="0"/>
              <a:t>Study at Athabasca Open University in Canada found what would influence faculty use of OERs (</a:t>
            </a:r>
            <a:r>
              <a:rPr lang="en-US" sz="3200" dirty="0" err="1" smtClean="0"/>
              <a:t>McKerlich</a:t>
            </a:r>
            <a:r>
              <a:rPr lang="en-US" sz="3200" dirty="0" smtClean="0"/>
              <a:t> et al, 2011)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2634445"/>
            <a:ext cx="8595360" cy="3545692"/>
          </a:xfrm>
        </p:spPr>
        <p:txBody>
          <a:bodyPr>
            <a:normAutofit/>
          </a:bodyPr>
          <a:lstStyle/>
          <a:p>
            <a:r>
              <a:rPr lang="en-US" dirty="0" smtClean="0"/>
              <a:t>Factor</a:t>
            </a:r>
            <a:r>
              <a:rPr lang="en-US" dirty="0"/>
              <a:t> </a:t>
            </a:r>
            <a:r>
              <a:rPr lang="en-US" dirty="0" smtClean="0"/>
              <a:t>			Combined %			Count</a:t>
            </a:r>
            <a:endParaRPr lang="en-US" dirty="0"/>
          </a:p>
          <a:p>
            <a:r>
              <a:rPr lang="en-US" dirty="0"/>
              <a:t>Academic </a:t>
            </a:r>
            <a:r>
              <a:rPr lang="en-US" dirty="0" smtClean="0"/>
              <a:t>quality			87			78</a:t>
            </a:r>
            <a:endParaRPr lang="en-US" dirty="0"/>
          </a:p>
          <a:p>
            <a:r>
              <a:rPr lang="en-US" dirty="0" smtClean="0"/>
              <a:t>Time </a:t>
            </a:r>
            <a:r>
              <a:rPr lang="en-US" dirty="0"/>
              <a:t>to find, review, </a:t>
            </a:r>
            <a:r>
              <a:rPr lang="en-US" dirty="0" smtClean="0"/>
              <a:t>select		82			74</a:t>
            </a:r>
            <a:endParaRPr lang="en-US" dirty="0"/>
          </a:p>
          <a:p>
            <a:r>
              <a:rPr lang="en-US" dirty="0"/>
              <a:t>Knowledge about </a:t>
            </a:r>
            <a:r>
              <a:rPr lang="en-US" dirty="0" smtClean="0"/>
              <a:t>OER			78			70</a:t>
            </a:r>
            <a:endParaRPr lang="en-US" dirty="0"/>
          </a:p>
          <a:p>
            <a:r>
              <a:rPr lang="en-US" dirty="0"/>
              <a:t>Desire to reduce costs for </a:t>
            </a:r>
            <a:r>
              <a:rPr lang="en-US" dirty="0" smtClean="0"/>
              <a:t>students	74			67</a:t>
            </a:r>
            <a:endParaRPr lang="en-US" dirty="0"/>
          </a:p>
          <a:p>
            <a:r>
              <a:rPr lang="en-US" dirty="0"/>
              <a:t>Hardware </a:t>
            </a:r>
            <a:r>
              <a:rPr lang="en-US" dirty="0" smtClean="0"/>
              <a:t>/software </a:t>
            </a:r>
            <a:r>
              <a:rPr lang="en-US" dirty="0"/>
              <a:t>to </a:t>
            </a:r>
            <a:r>
              <a:rPr lang="en-US" dirty="0" smtClean="0"/>
              <a:t>facilitate use </a:t>
            </a:r>
            <a:r>
              <a:rPr lang="en-US" dirty="0"/>
              <a:t>	</a:t>
            </a:r>
            <a:r>
              <a:rPr lang="en-US" dirty="0" smtClean="0"/>
              <a:t>74 			67</a:t>
            </a:r>
            <a:endParaRPr lang="en-US" dirty="0"/>
          </a:p>
          <a:p>
            <a:r>
              <a:rPr lang="en-US" dirty="0"/>
              <a:t>Environmental </a:t>
            </a:r>
            <a:r>
              <a:rPr lang="en-US" dirty="0" smtClean="0"/>
              <a:t>concerns		68			61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70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3492</TotalTime>
  <Words>3127</Words>
  <Application>Microsoft Office PowerPoint</Application>
  <PresentationFormat>Widescreen</PresentationFormat>
  <Paragraphs>331</Paragraphs>
  <Slides>44</Slides>
  <Notes>44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Century Schoolbook</vt:lpstr>
      <vt:lpstr>Wingdings 2</vt:lpstr>
      <vt:lpstr>View</vt:lpstr>
      <vt:lpstr>Document</vt:lpstr>
      <vt:lpstr>What Do We Know About OERs, Really?</vt:lpstr>
      <vt:lpstr>A lot in terms of </vt:lpstr>
      <vt:lpstr>Somewhat more, in terms of </vt:lpstr>
      <vt:lpstr>Student Satisfaction</vt:lpstr>
      <vt:lpstr> Which format of the textbook do you prefer? (325 answers) </vt:lpstr>
      <vt:lpstr>Faculty Satisfaction</vt:lpstr>
      <vt:lpstr>Faculty Satisfaction</vt:lpstr>
      <vt:lpstr>Research on British users of OERs (Farrow et al., 2015)</vt:lpstr>
      <vt:lpstr>Study at Athabasca Open University in Canada found what would influence faculty use of OERs (McKerlich et al, 2011)</vt:lpstr>
      <vt:lpstr>Reflection/Discussion</vt:lpstr>
      <vt:lpstr>Achievement of Learning Outcomes</vt:lpstr>
      <vt:lpstr>Also</vt:lpstr>
      <vt:lpstr>Extensive studies becoming more frequent</vt:lpstr>
      <vt:lpstr>Research Confounded by:</vt:lpstr>
      <vt:lpstr>Advantages of OER</vt:lpstr>
      <vt:lpstr> Disadvantages of OERs</vt:lpstr>
      <vt:lpstr>Outstanding Questions</vt:lpstr>
      <vt:lpstr>THE DALTON STATE STORY</vt:lpstr>
      <vt:lpstr>COMM 1110</vt:lpstr>
      <vt:lpstr>PowerPoint Presentation</vt:lpstr>
      <vt:lpstr>Good things:  Data points</vt:lpstr>
      <vt:lpstr>PowerPoint Presentation</vt:lpstr>
      <vt:lpstr>Comparison to other books</vt:lpstr>
      <vt:lpstr>Comparison with other textbooks</vt:lpstr>
      <vt:lpstr>Comparison with previous text</vt:lpstr>
      <vt:lpstr>PowerPoint Presentation</vt:lpstr>
      <vt:lpstr>Course Assessment Data </vt:lpstr>
      <vt:lpstr>Average GPAs in course</vt:lpstr>
      <vt:lpstr>Obstacles</vt:lpstr>
      <vt:lpstr>Grade distributions</vt:lpstr>
      <vt:lpstr>PowerPoint Presentation</vt:lpstr>
      <vt:lpstr>Most frequent praise (over 100)</vt:lpstr>
      <vt:lpstr>Three most frequent criticisms</vt:lpstr>
      <vt:lpstr>Challenges to Faculty Creation of OERs</vt:lpstr>
      <vt:lpstr>Challenges to Faculty Creation of OERs</vt:lpstr>
      <vt:lpstr>Once past those:  Decisions </vt:lpstr>
      <vt:lpstr>And . . . </vt:lpstr>
      <vt:lpstr>Opportunities</vt:lpstr>
      <vt:lpstr>Conclusion:  What I’ve learned</vt:lpstr>
      <vt:lpstr>References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We Know About OERs, Really?</dc:title>
  <dc:creator>Barbara G. Tucker</dc:creator>
  <cp:lastModifiedBy>Jeff Gallant</cp:lastModifiedBy>
  <cp:revision>57</cp:revision>
  <cp:lastPrinted>2017-01-12T15:04:54Z</cp:lastPrinted>
  <dcterms:created xsi:type="dcterms:W3CDTF">2016-02-11T15:10:02Z</dcterms:created>
  <dcterms:modified xsi:type="dcterms:W3CDTF">2017-01-13T14:07:29Z</dcterms:modified>
</cp:coreProperties>
</file>