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2016 Fall </a:t>
            </a:r>
            <a:r>
              <a:rPr lang="en-US" dirty="0" err="1"/>
              <a:t>OpenStax</a:t>
            </a:r>
            <a:r>
              <a:rPr lang="en-US" dirty="0"/>
              <a:t> class</a:t>
            </a:r>
          </a:p>
        </p:txBody>
      </p:sp>
      <p:sp>
        <p:nvSpPr>
          <p:cNvPr id="3" name="Subtitle 2"/>
          <p:cNvSpPr>
            <a:spLocks noGrp="1"/>
          </p:cNvSpPr>
          <p:nvPr>
            <p:ph type="subTitle" idx="1"/>
          </p:nvPr>
        </p:nvSpPr>
        <p:spPr/>
        <p:txBody>
          <a:bodyPr/>
          <a:lstStyle/>
          <a:p>
            <a:r>
              <a:rPr lang="en-US"/>
              <a:t>ABAC : EUNKYUNG YOU</a:t>
            </a:r>
            <a:endParaRPr lang="en-US" dirty="0"/>
          </a:p>
        </p:txBody>
      </p:sp>
    </p:spTree>
    <p:extLst>
      <p:ext uri="{BB962C8B-B14F-4D97-AF65-F5344CB8AC3E}">
        <p14:creationId xmlns:p14="http://schemas.microsoft.com/office/powerpoint/2010/main" val="2591807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about textbook (agree or strongly agree percentage) </a:t>
            </a:r>
          </a:p>
        </p:txBody>
      </p:sp>
      <p:sp>
        <p:nvSpPr>
          <p:cNvPr id="3" name="Content Placeholder 2"/>
          <p:cNvSpPr>
            <a:spLocks noGrp="1"/>
          </p:cNvSpPr>
          <p:nvPr>
            <p:ph idx="1"/>
          </p:nvPr>
        </p:nvSpPr>
        <p:spPr>
          <a:xfrm>
            <a:off x="677334" y="1930401"/>
            <a:ext cx="8596668" cy="4110962"/>
          </a:xfrm>
        </p:spPr>
        <p:txBody>
          <a:bodyPr/>
          <a:lstStyle/>
          <a:p>
            <a:pPr>
              <a:buFont typeface="+mj-lt"/>
              <a:buAutoNum type="arabicPeriod"/>
            </a:pPr>
            <a:r>
              <a:rPr lang="en-US" dirty="0"/>
              <a:t>The e-book gives me good explanation to understand the lesson on my own (60%)</a:t>
            </a:r>
          </a:p>
          <a:p>
            <a:pPr>
              <a:buFont typeface="+mj-lt"/>
              <a:buAutoNum type="arabicPeriod"/>
            </a:pPr>
            <a:r>
              <a:rPr lang="en-US" dirty="0"/>
              <a:t>The e-book provides enough examples for me to understand the material (67%)</a:t>
            </a:r>
          </a:p>
          <a:p>
            <a:pPr>
              <a:buFont typeface="+mj-lt"/>
              <a:buAutoNum type="arabicPeriod"/>
            </a:pPr>
            <a:r>
              <a:rPr lang="en-US" dirty="0"/>
              <a:t>I used the e-book regularly during the semester(40%)</a:t>
            </a:r>
          </a:p>
          <a:p>
            <a:pPr>
              <a:buFont typeface="+mj-lt"/>
              <a:buAutoNum type="arabicPeriod"/>
            </a:pPr>
            <a:r>
              <a:rPr lang="en-US" dirty="0"/>
              <a:t>I have used my e-book to prepare for exams (60%)</a:t>
            </a:r>
          </a:p>
          <a:p>
            <a:pPr>
              <a:buFont typeface="+mj-lt"/>
              <a:buAutoNum type="arabicPeriod"/>
            </a:pPr>
            <a:r>
              <a:rPr lang="en-US" dirty="0"/>
              <a:t>The e-book was easy to read and used mathematical terminology comparing my instructor’s terminology (60%)</a:t>
            </a:r>
          </a:p>
          <a:p>
            <a:pPr>
              <a:buFont typeface="+mj-lt"/>
              <a:buAutoNum type="arabicPeriod"/>
            </a:pPr>
            <a:r>
              <a:rPr lang="en-US" dirty="0"/>
              <a:t>The e-book was easy to access and read on my phone (60%)</a:t>
            </a:r>
          </a:p>
          <a:p>
            <a:pPr>
              <a:buFont typeface="+mj-lt"/>
              <a:buAutoNum type="arabicPeriod"/>
            </a:pPr>
            <a:r>
              <a:rPr lang="en-US" dirty="0"/>
              <a:t>The e-book was easy to access and read on my computer (67%)</a:t>
            </a:r>
          </a:p>
        </p:txBody>
      </p:sp>
    </p:spTree>
    <p:extLst>
      <p:ext uri="{BB962C8B-B14F-4D97-AF65-F5344CB8AC3E}">
        <p14:creationId xmlns:p14="http://schemas.microsoft.com/office/powerpoint/2010/main" val="347073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about Web-assign (agree or strongly agree percentage) </a:t>
            </a:r>
          </a:p>
        </p:txBody>
      </p:sp>
      <p:sp>
        <p:nvSpPr>
          <p:cNvPr id="3" name="Content Placeholder 2"/>
          <p:cNvSpPr>
            <a:spLocks noGrp="1"/>
          </p:cNvSpPr>
          <p:nvPr>
            <p:ph idx="1"/>
          </p:nvPr>
        </p:nvSpPr>
        <p:spPr/>
        <p:txBody>
          <a:bodyPr/>
          <a:lstStyle/>
          <a:p>
            <a:r>
              <a:rPr lang="en-US" dirty="0"/>
              <a:t>It was easy to create and sign into a Web-Assign account (93%)</a:t>
            </a:r>
          </a:p>
          <a:p>
            <a:r>
              <a:rPr lang="en-US" dirty="0"/>
              <a:t>It was easy to purchase Web-Assign(73%)</a:t>
            </a:r>
          </a:p>
          <a:p>
            <a:r>
              <a:rPr lang="en-US" dirty="0"/>
              <a:t>It was easy to navigate and answer questions in Web-Assign(93%)</a:t>
            </a:r>
          </a:p>
          <a:p>
            <a:r>
              <a:rPr lang="en-US" dirty="0"/>
              <a:t>Web-Assign helped me understand what I learned in class (80%)</a:t>
            </a:r>
          </a:p>
          <a:p>
            <a:r>
              <a:rPr lang="en-US" dirty="0"/>
              <a:t>Web-Assign provided enough problems to prepare for in class quizzes and tests (80%)</a:t>
            </a:r>
          </a:p>
          <a:p>
            <a:r>
              <a:rPr lang="en-US" dirty="0"/>
              <a:t>The Web-Assign provided helpful examples to solve problems (73%)</a:t>
            </a:r>
          </a:p>
          <a:p>
            <a:r>
              <a:rPr lang="en-US" dirty="0"/>
              <a:t>Knowing that other students paid $130 for </a:t>
            </a:r>
            <a:r>
              <a:rPr lang="en-US" dirty="0" err="1"/>
              <a:t>MyMathLab</a:t>
            </a:r>
            <a:r>
              <a:rPr lang="en-US" dirty="0"/>
              <a:t> in other MATH 1111 courses, I am content with Web-Assign’s $35 price (73%)</a:t>
            </a:r>
          </a:p>
        </p:txBody>
      </p:sp>
    </p:spTree>
    <p:extLst>
      <p:ext uri="{BB962C8B-B14F-4D97-AF65-F5344CB8AC3E}">
        <p14:creationId xmlns:p14="http://schemas.microsoft.com/office/powerpoint/2010/main" val="3281742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 comments</a:t>
            </a:r>
          </a:p>
        </p:txBody>
      </p:sp>
      <p:sp>
        <p:nvSpPr>
          <p:cNvPr id="3" name="Content Placeholder 2"/>
          <p:cNvSpPr>
            <a:spLocks noGrp="1"/>
          </p:cNvSpPr>
          <p:nvPr>
            <p:ph idx="1"/>
          </p:nvPr>
        </p:nvSpPr>
        <p:spPr>
          <a:xfrm>
            <a:off x="677334" y="1541721"/>
            <a:ext cx="8596668" cy="4499641"/>
          </a:xfrm>
        </p:spPr>
        <p:txBody>
          <a:bodyPr>
            <a:normAutofit lnSpcReduction="10000"/>
          </a:bodyPr>
          <a:lstStyle/>
          <a:p>
            <a:pPr lvl="0"/>
            <a:r>
              <a:rPr lang="en-US" dirty="0"/>
              <a:t>"I enjoy not paying for a textbook"</a:t>
            </a:r>
          </a:p>
          <a:p>
            <a:pPr lvl="0"/>
            <a:r>
              <a:rPr lang="en-US" dirty="0"/>
              <a:t>"It helped me out a lot in this course"</a:t>
            </a:r>
          </a:p>
          <a:p>
            <a:pPr lvl="0"/>
            <a:r>
              <a:rPr lang="en-US" dirty="0"/>
              <a:t>"The free textbook made it easier to access the information whenever I needed it. I didn't have to always carry it around"</a:t>
            </a:r>
          </a:p>
          <a:p>
            <a:r>
              <a:rPr lang="en-US" dirty="0"/>
              <a:t>"it provided me with the proper information must of the time. However, there were a few times I had trouble when looking for certain topic“</a:t>
            </a:r>
          </a:p>
          <a:p>
            <a:pPr lvl="0">
              <a:buFont typeface="+mj-lt"/>
              <a:buAutoNum type="arabicPeriod"/>
            </a:pPr>
            <a:r>
              <a:rPr lang="en-US" dirty="0"/>
              <a:t>"overall. Web-assign was beneficial. However, there were several times that it would say that my answer would be wrong even though it is correct."</a:t>
            </a:r>
          </a:p>
          <a:p>
            <a:pPr lvl="0">
              <a:buFont typeface="+mj-lt"/>
              <a:buAutoNum type="arabicPeriod"/>
            </a:pPr>
            <a:r>
              <a:rPr lang="en-US" dirty="0"/>
              <a:t>" it made it easier to get because of the lower cost for almost the same material"</a:t>
            </a:r>
          </a:p>
          <a:p>
            <a:pPr lvl="0">
              <a:buFont typeface="+mj-lt"/>
              <a:buAutoNum type="arabicPeriod"/>
            </a:pPr>
            <a:r>
              <a:rPr lang="en-US" dirty="0"/>
              <a:t>"very good resource and study tool"</a:t>
            </a:r>
          </a:p>
          <a:p>
            <a:pPr>
              <a:buFont typeface="+mj-lt"/>
              <a:buAutoNum type="arabicPeriod"/>
            </a:pPr>
            <a:r>
              <a:rPr lang="en-US" dirty="0"/>
              <a:t>""really like the price, didn't feel as difficult as </a:t>
            </a:r>
            <a:r>
              <a:rPr lang="en-US" dirty="0" err="1"/>
              <a:t>MyMahlab</a:t>
            </a:r>
            <a:r>
              <a:rPr lang="en-US" dirty="0"/>
              <a:t>, but still some questions were too advanced"</a:t>
            </a:r>
          </a:p>
        </p:txBody>
      </p:sp>
    </p:spTree>
    <p:extLst>
      <p:ext uri="{BB962C8B-B14F-4D97-AF65-F5344CB8AC3E}">
        <p14:creationId xmlns:p14="http://schemas.microsoft.com/office/powerpoint/2010/main" val="1256950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 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768021"/>
              </p:ext>
            </p:extLst>
          </p:nvPr>
        </p:nvGraphicFramePr>
        <p:xfrm>
          <a:off x="677863" y="2160588"/>
          <a:ext cx="8596311" cy="274828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598217724"/>
                    </a:ext>
                  </a:extLst>
                </a:gridCol>
                <a:gridCol w="2865437">
                  <a:extLst>
                    <a:ext uri="{9D8B030D-6E8A-4147-A177-3AD203B41FA5}">
                      <a16:colId xmlns:a16="http://schemas.microsoft.com/office/drawing/2014/main" val="966815523"/>
                    </a:ext>
                  </a:extLst>
                </a:gridCol>
                <a:gridCol w="2865437">
                  <a:extLst>
                    <a:ext uri="{9D8B030D-6E8A-4147-A177-3AD203B41FA5}">
                      <a16:colId xmlns:a16="http://schemas.microsoft.com/office/drawing/2014/main" val="1460100036"/>
                    </a:ext>
                  </a:extLst>
                </a:gridCol>
              </a:tblGrid>
              <a:tr h="370840">
                <a:tc>
                  <a:txBody>
                    <a:bodyPr/>
                    <a:lstStyle/>
                    <a:p>
                      <a:pPr algn="ctr"/>
                      <a:endParaRPr lang="en-US" dirty="0"/>
                    </a:p>
                  </a:txBody>
                  <a:tcPr/>
                </a:tc>
                <a:tc>
                  <a:txBody>
                    <a:bodyPr/>
                    <a:lstStyle/>
                    <a:p>
                      <a:pPr algn="ctr"/>
                      <a:r>
                        <a:rPr lang="en-US" dirty="0"/>
                        <a:t>Good</a:t>
                      </a:r>
                    </a:p>
                  </a:txBody>
                  <a:tcPr/>
                </a:tc>
                <a:tc>
                  <a:txBody>
                    <a:bodyPr/>
                    <a:lstStyle/>
                    <a:p>
                      <a:pPr algn="ctr"/>
                      <a:r>
                        <a:rPr lang="en-US" dirty="0"/>
                        <a:t>Not so good</a:t>
                      </a:r>
                    </a:p>
                  </a:txBody>
                  <a:tcPr/>
                </a:tc>
                <a:extLst>
                  <a:ext uri="{0D108BD9-81ED-4DB2-BD59-A6C34878D82A}">
                    <a16:rowId xmlns:a16="http://schemas.microsoft.com/office/drawing/2014/main" val="622317788"/>
                  </a:ext>
                </a:extLst>
              </a:tr>
              <a:tr h="370840">
                <a:tc>
                  <a:txBody>
                    <a:bodyPr/>
                    <a:lstStyle/>
                    <a:p>
                      <a:pPr algn="ctr"/>
                      <a:r>
                        <a:rPr lang="en-US" dirty="0"/>
                        <a:t>Textbook</a:t>
                      </a:r>
                    </a:p>
                  </a:txBody>
                  <a:tcPr/>
                </a:tc>
                <a:tc>
                  <a:txBody>
                    <a:bodyPr/>
                    <a:lstStyle/>
                    <a:p>
                      <a:pPr algn="ctr"/>
                      <a:r>
                        <a:rPr lang="en-US" dirty="0"/>
                        <a:t>Same</a:t>
                      </a:r>
                      <a:r>
                        <a:rPr lang="en-US" baseline="0" dirty="0"/>
                        <a:t> contents but free</a:t>
                      </a:r>
                      <a:endParaRPr lang="en-US" dirty="0"/>
                    </a:p>
                  </a:txBody>
                  <a:tcPr/>
                </a:tc>
                <a:tc>
                  <a:txBody>
                    <a:bodyPr/>
                    <a:lstStyle/>
                    <a:p>
                      <a:pPr algn="ctr"/>
                      <a:r>
                        <a:rPr lang="en-US" dirty="0"/>
                        <a:t>Could not find some content</a:t>
                      </a:r>
                    </a:p>
                    <a:p>
                      <a:pPr algn="ctr"/>
                      <a:r>
                        <a:rPr lang="en-US" dirty="0"/>
                        <a:t>(circle, polynomial inequalities, rational inequalities)</a:t>
                      </a:r>
                    </a:p>
                  </a:txBody>
                  <a:tcPr/>
                </a:tc>
                <a:extLst>
                  <a:ext uri="{0D108BD9-81ED-4DB2-BD59-A6C34878D82A}">
                    <a16:rowId xmlns:a16="http://schemas.microsoft.com/office/drawing/2014/main" val="1616345630"/>
                  </a:ext>
                </a:extLst>
              </a:tr>
              <a:tr h="370840">
                <a:tc>
                  <a:txBody>
                    <a:bodyPr/>
                    <a:lstStyle/>
                    <a:p>
                      <a:pPr algn="ctr"/>
                      <a:r>
                        <a:rPr lang="en-US" dirty="0"/>
                        <a:t>Software</a:t>
                      </a:r>
                    </a:p>
                  </a:txBody>
                  <a:tcPr/>
                </a:tc>
                <a:tc>
                  <a:txBody>
                    <a:bodyPr/>
                    <a:lstStyle/>
                    <a:p>
                      <a:pPr algn="ctr"/>
                      <a:r>
                        <a:rPr lang="en-US" dirty="0"/>
                        <a:t>Cheap</a:t>
                      </a:r>
                      <a:r>
                        <a:rPr lang="en-US" baseline="0" dirty="0"/>
                        <a:t> </a:t>
                      </a:r>
                    </a:p>
                    <a:p>
                      <a:pPr algn="ctr"/>
                      <a:r>
                        <a:rPr lang="en-US" baseline="0" dirty="0"/>
                        <a:t>Students can access easily from day one</a:t>
                      </a:r>
                      <a:endParaRPr lang="en-US" dirty="0"/>
                    </a:p>
                  </a:txBody>
                  <a:tcPr/>
                </a:tc>
                <a:tc>
                  <a:txBody>
                    <a:bodyPr/>
                    <a:lstStyle/>
                    <a:p>
                      <a:pPr algn="ctr"/>
                      <a:r>
                        <a:rPr lang="en-US" dirty="0"/>
                        <a:t>There are not many choice of problems yet.</a:t>
                      </a:r>
                    </a:p>
                  </a:txBody>
                  <a:tcPr/>
                </a:tc>
                <a:extLst>
                  <a:ext uri="{0D108BD9-81ED-4DB2-BD59-A6C34878D82A}">
                    <a16:rowId xmlns:a16="http://schemas.microsoft.com/office/drawing/2014/main" val="2258935704"/>
                  </a:ext>
                </a:extLst>
              </a:tr>
            </a:tbl>
          </a:graphicData>
        </a:graphic>
      </p:graphicFrame>
    </p:spTree>
    <p:extLst>
      <p:ext uri="{BB962C8B-B14F-4D97-AF65-F5344CB8AC3E}">
        <p14:creationId xmlns:p14="http://schemas.microsoft.com/office/powerpoint/2010/main" val="405735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0021501"/>
              </p:ext>
            </p:extLst>
          </p:nvPr>
        </p:nvGraphicFramePr>
        <p:xfrm>
          <a:off x="677863" y="1595438"/>
          <a:ext cx="8596310" cy="4084320"/>
        </p:xfrm>
        <a:graphic>
          <a:graphicData uri="http://schemas.openxmlformats.org/drawingml/2006/table">
            <a:tbl>
              <a:tblPr firstRow="1" bandRow="1">
                <a:tableStyleId>{5C22544A-7EE6-4342-B048-85BDC9FD1C3A}</a:tableStyleId>
              </a:tblPr>
              <a:tblGrid>
                <a:gridCol w="1719262">
                  <a:extLst>
                    <a:ext uri="{9D8B030D-6E8A-4147-A177-3AD203B41FA5}">
                      <a16:colId xmlns:a16="http://schemas.microsoft.com/office/drawing/2014/main" val="2748002668"/>
                    </a:ext>
                  </a:extLst>
                </a:gridCol>
                <a:gridCol w="1719262">
                  <a:extLst>
                    <a:ext uri="{9D8B030D-6E8A-4147-A177-3AD203B41FA5}">
                      <a16:colId xmlns:a16="http://schemas.microsoft.com/office/drawing/2014/main" val="226717711"/>
                    </a:ext>
                  </a:extLst>
                </a:gridCol>
                <a:gridCol w="1719262">
                  <a:extLst>
                    <a:ext uri="{9D8B030D-6E8A-4147-A177-3AD203B41FA5}">
                      <a16:colId xmlns:a16="http://schemas.microsoft.com/office/drawing/2014/main" val="302665345"/>
                    </a:ext>
                  </a:extLst>
                </a:gridCol>
                <a:gridCol w="1719262">
                  <a:extLst>
                    <a:ext uri="{9D8B030D-6E8A-4147-A177-3AD203B41FA5}">
                      <a16:colId xmlns:a16="http://schemas.microsoft.com/office/drawing/2014/main" val="1502815939"/>
                    </a:ext>
                  </a:extLst>
                </a:gridCol>
                <a:gridCol w="1719262">
                  <a:extLst>
                    <a:ext uri="{9D8B030D-6E8A-4147-A177-3AD203B41FA5}">
                      <a16:colId xmlns:a16="http://schemas.microsoft.com/office/drawing/2014/main" val="2018954466"/>
                    </a:ext>
                  </a:extLst>
                </a:gridCol>
              </a:tblGrid>
              <a:tr h="370840">
                <a:tc>
                  <a:txBody>
                    <a:bodyPr/>
                    <a:lstStyle/>
                    <a:p>
                      <a:endParaRPr lang="en-US" sz="2000" dirty="0"/>
                    </a:p>
                  </a:txBody>
                  <a:tcPr/>
                </a:tc>
                <a:tc>
                  <a:txBody>
                    <a:bodyPr/>
                    <a:lstStyle/>
                    <a:p>
                      <a:pPr algn="ctr"/>
                      <a:r>
                        <a:rPr lang="en-US" sz="2000" dirty="0">
                          <a:solidFill>
                            <a:schemeClr val="tx1"/>
                          </a:solidFill>
                        </a:rPr>
                        <a:t>2016 Fall (open)</a:t>
                      </a:r>
                    </a:p>
                    <a:p>
                      <a:pPr algn="ctr"/>
                      <a:r>
                        <a:rPr lang="en-US" sz="2000" dirty="0">
                          <a:solidFill>
                            <a:schemeClr val="tx1"/>
                          </a:solidFill>
                        </a:rPr>
                        <a:t>High School</a:t>
                      </a:r>
                    </a:p>
                  </a:txBody>
                  <a:tcPr/>
                </a:tc>
                <a:tc>
                  <a:txBody>
                    <a:bodyPr/>
                    <a:lstStyle/>
                    <a:p>
                      <a:pPr algn="ctr"/>
                      <a:r>
                        <a:rPr lang="en-US" sz="2000" dirty="0">
                          <a:solidFill>
                            <a:schemeClr val="tx1"/>
                          </a:solidFill>
                        </a:rPr>
                        <a:t>2016 Spring </a:t>
                      </a:r>
                    </a:p>
                    <a:p>
                      <a:pPr algn="ctr"/>
                      <a:r>
                        <a:rPr lang="en-US" sz="2000" dirty="0">
                          <a:solidFill>
                            <a:schemeClr val="tx1"/>
                          </a:solidFill>
                        </a:rPr>
                        <a:t>High school</a:t>
                      </a:r>
                    </a:p>
                  </a:txBody>
                  <a:tcPr/>
                </a:tc>
                <a:tc>
                  <a:txBody>
                    <a:bodyPr/>
                    <a:lstStyle/>
                    <a:p>
                      <a:pPr algn="ctr"/>
                      <a:r>
                        <a:rPr lang="en-US" sz="2000" dirty="0">
                          <a:solidFill>
                            <a:schemeClr val="tx1"/>
                          </a:solidFill>
                        </a:rPr>
                        <a:t>2016 Fall</a:t>
                      </a:r>
                    </a:p>
                    <a:p>
                      <a:pPr algn="ctr"/>
                      <a:r>
                        <a:rPr lang="en-US" sz="2000" dirty="0">
                          <a:solidFill>
                            <a:schemeClr val="tx1"/>
                          </a:solidFill>
                        </a:rPr>
                        <a:t>College </a:t>
                      </a:r>
                    </a:p>
                  </a:txBody>
                  <a:tcPr/>
                </a:tc>
                <a:tc>
                  <a:txBody>
                    <a:bodyPr/>
                    <a:lstStyle/>
                    <a:p>
                      <a:pPr algn="ctr"/>
                      <a:r>
                        <a:rPr lang="en-US" sz="2000" dirty="0">
                          <a:solidFill>
                            <a:schemeClr val="tx1"/>
                          </a:solidFill>
                        </a:rPr>
                        <a:t>2016</a:t>
                      </a:r>
                      <a:r>
                        <a:rPr lang="en-US" sz="2000" baseline="0" dirty="0">
                          <a:solidFill>
                            <a:schemeClr val="tx1"/>
                          </a:solidFill>
                        </a:rPr>
                        <a:t> Fall</a:t>
                      </a:r>
                    </a:p>
                    <a:p>
                      <a:pPr algn="ctr"/>
                      <a:r>
                        <a:rPr lang="en-US" sz="2000" baseline="0" dirty="0">
                          <a:solidFill>
                            <a:schemeClr val="tx1"/>
                          </a:solidFill>
                        </a:rPr>
                        <a:t>Open</a:t>
                      </a:r>
                      <a:endParaRPr lang="en-US" sz="2000" dirty="0">
                        <a:solidFill>
                          <a:schemeClr val="tx1"/>
                        </a:solidFill>
                      </a:endParaRPr>
                    </a:p>
                  </a:txBody>
                  <a:tcPr/>
                </a:tc>
                <a:extLst>
                  <a:ext uri="{0D108BD9-81ED-4DB2-BD59-A6C34878D82A}">
                    <a16:rowId xmlns:a16="http://schemas.microsoft.com/office/drawing/2014/main" val="2025165084"/>
                  </a:ext>
                </a:extLst>
              </a:tr>
              <a:tr h="370840">
                <a:tc>
                  <a:txBody>
                    <a:bodyPr/>
                    <a:lstStyle/>
                    <a:p>
                      <a:pPr algn="ctr"/>
                      <a:r>
                        <a:rPr lang="en-US" sz="2000" dirty="0"/>
                        <a:t>Number of HS students</a:t>
                      </a:r>
                    </a:p>
                  </a:txBody>
                  <a:tcPr/>
                </a:tc>
                <a:tc>
                  <a:txBody>
                    <a:bodyPr/>
                    <a:lstStyle/>
                    <a:p>
                      <a:pPr algn="ctr"/>
                      <a:r>
                        <a:rPr lang="en-US" sz="2000" dirty="0"/>
                        <a:t>19 (24)</a:t>
                      </a:r>
                    </a:p>
                  </a:txBody>
                  <a:tcPr/>
                </a:tc>
                <a:tc>
                  <a:txBody>
                    <a:bodyPr/>
                    <a:lstStyle/>
                    <a:p>
                      <a:pPr algn="ctr"/>
                      <a:r>
                        <a:rPr lang="en-US" sz="2000" dirty="0"/>
                        <a:t>7 (27)</a:t>
                      </a:r>
                    </a:p>
                  </a:txBody>
                  <a:tcPr/>
                </a:tc>
                <a:tc>
                  <a:txBody>
                    <a:bodyPr/>
                    <a:lstStyle/>
                    <a:p>
                      <a:pPr algn="ctr"/>
                      <a:r>
                        <a:rPr lang="en-US" sz="2000" dirty="0"/>
                        <a:t>74</a:t>
                      </a:r>
                    </a:p>
                  </a:txBody>
                  <a:tcPr/>
                </a:tc>
                <a:tc>
                  <a:txBody>
                    <a:bodyPr/>
                    <a:lstStyle/>
                    <a:p>
                      <a:pPr algn="ctr"/>
                      <a:r>
                        <a:rPr lang="en-US" sz="2000" dirty="0"/>
                        <a:t>4</a:t>
                      </a:r>
                    </a:p>
                  </a:txBody>
                  <a:tcPr/>
                </a:tc>
                <a:extLst>
                  <a:ext uri="{0D108BD9-81ED-4DB2-BD59-A6C34878D82A}">
                    <a16:rowId xmlns:a16="http://schemas.microsoft.com/office/drawing/2014/main" val="3498620155"/>
                  </a:ext>
                </a:extLst>
              </a:tr>
              <a:tr h="370840">
                <a:tc>
                  <a:txBody>
                    <a:bodyPr/>
                    <a:lstStyle/>
                    <a:p>
                      <a:pPr algn="ctr"/>
                      <a:r>
                        <a:rPr lang="en-US" sz="2000" dirty="0"/>
                        <a:t>Exam 1</a:t>
                      </a:r>
                    </a:p>
                  </a:txBody>
                  <a:tcPr/>
                </a:tc>
                <a:tc>
                  <a:txBody>
                    <a:bodyPr/>
                    <a:lstStyle/>
                    <a:p>
                      <a:pPr algn="ctr"/>
                      <a:r>
                        <a:rPr lang="en-US" sz="2000" dirty="0"/>
                        <a:t>88.1</a:t>
                      </a:r>
                    </a:p>
                  </a:txBody>
                  <a:tcPr/>
                </a:tc>
                <a:tc>
                  <a:txBody>
                    <a:bodyPr/>
                    <a:lstStyle/>
                    <a:p>
                      <a:pPr algn="ctr"/>
                      <a:r>
                        <a:rPr lang="en-US" sz="2000" dirty="0"/>
                        <a:t>90</a:t>
                      </a:r>
                    </a:p>
                  </a:txBody>
                  <a:tcPr/>
                </a:tc>
                <a:tc>
                  <a:txBody>
                    <a:bodyPr/>
                    <a:lstStyle/>
                    <a:p>
                      <a:pPr algn="ctr"/>
                      <a:r>
                        <a:rPr lang="en-US" sz="2000" dirty="0"/>
                        <a:t>72.3</a:t>
                      </a:r>
                    </a:p>
                  </a:txBody>
                  <a:tcPr/>
                </a:tc>
                <a:tc>
                  <a:txBody>
                    <a:bodyPr/>
                    <a:lstStyle/>
                    <a:p>
                      <a:pPr algn="ctr"/>
                      <a:r>
                        <a:rPr lang="en-US" sz="2000" dirty="0"/>
                        <a:t>72.25</a:t>
                      </a:r>
                    </a:p>
                  </a:txBody>
                  <a:tcPr/>
                </a:tc>
                <a:extLst>
                  <a:ext uri="{0D108BD9-81ED-4DB2-BD59-A6C34878D82A}">
                    <a16:rowId xmlns:a16="http://schemas.microsoft.com/office/drawing/2014/main" val="3768596483"/>
                  </a:ext>
                </a:extLst>
              </a:tr>
              <a:tr h="370840">
                <a:tc>
                  <a:txBody>
                    <a:bodyPr/>
                    <a:lstStyle/>
                    <a:p>
                      <a:pPr algn="ctr"/>
                      <a:r>
                        <a:rPr lang="en-US" sz="2000" dirty="0"/>
                        <a:t>Exam 2</a:t>
                      </a:r>
                    </a:p>
                  </a:txBody>
                  <a:tcPr/>
                </a:tc>
                <a:tc>
                  <a:txBody>
                    <a:bodyPr/>
                    <a:lstStyle/>
                    <a:p>
                      <a:pPr algn="ctr"/>
                      <a:r>
                        <a:rPr lang="en-US" sz="2000" dirty="0"/>
                        <a:t>92</a:t>
                      </a:r>
                    </a:p>
                  </a:txBody>
                  <a:tcPr/>
                </a:tc>
                <a:tc>
                  <a:txBody>
                    <a:bodyPr/>
                    <a:lstStyle/>
                    <a:p>
                      <a:pPr algn="ctr"/>
                      <a:r>
                        <a:rPr lang="en-US" sz="2000" dirty="0"/>
                        <a:t>99</a:t>
                      </a:r>
                    </a:p>
                  </a:txBody>
                  <a:tcPr/>
                </a:tc>
                <a:tc>
                  <a:txBody>
                    <a:bodyPr/>
                    <a:lstStyle/>
                    <a:p>
                      <a:pPr algn="ctr"/>
                      <a:r>
                        <a:rPr lang="en-US" sz="2000" dirty="0"/>
                        <a:t>72</a:t>
                      </a:r>
                    </a:p>
                  </a:txBody>
                  <a:tcPr/>
                </a:tc>
                <a:tc>
                  <a:txBody>
                    <a:bodyPr/>
                    <a:lstStyle/>
                    <a:p>
                      <a:pPr algn="ctr"/>
                      <a:r>
                        <a:rPr lang="en-US" sz="2000" dirty="0"/>
                        <a:t>73.5</a:t>
                      </a:r>
                    </a:p>
                  </a:txBody>
                  <a:tcPr/>
                </a:tc>
                <a:extLst>
                  <a:ext uri="{0D108BD9-81ED-4DB2-BD59-A6C34878D82A}">
                    <a16:rowId xmlns:a16="http://schemas.microsoft.com/office/drawing/2014/main" val="855597137"/>
                  </a:ext>
                </a:extLst>
              </a:tr>
              <a:tr h="370840">
                <a:tc>
                  <a:txBody>
                    <a:bodyPr/>
                    <a:lstStyle/>
                    <a:p>
                      <a:pPr algn="ctr"/>
                      <a:r>
                        <a:rPr lang="en-US" sz="2000" dirty="0"/>
                        <a:t>Exam 3</a:t>
                      </a:r>
                    </a:p>
                  </a:txBody>
                  <a:tcPr/>
                </a:tc>
                <a:tc>
                  <a:txBody>
                    <a:bodyPr/>
                    <a:lstStyle/>
                    <a:p>
                      <a:pPr algn="ctr"/>
                      <a:r>
                        <a:rPr lang="en-US" sz="2000" dirty="0"/>
                        <a:t>83</a:t>
                      </a:r>
                    </a:p>
                  </a:txBody>
                  <a:tcPr/>
                </a:tc>
                <a:tc>
                  <a:txBody>
                    <a:bodyPr/>
                    <a:lstStyle/>
                    <a:p>
                      <a:pPr algn="ctr"/>
                      <a:r>
                        <a:rPr lang="en-US" sz="2000" dirty="0"/>
                        <a:t>99</a:t>
                      </a:r>
                    </a:p>
                  </a:txBody>
                  <a:tcPr/>
                </a:tc>
                <a:tc>
                  <a:txBody>
                    <a:bodyPr/>
                    <a:lstStyle/>
                    <a:p>
                      <a:pPr algn="ctr"/>
                      <a:r>
                        <a:rPr lang="en-US" sz="2000" dirty="0"/>
                        <a:t>68.9</a:t>
                      </a:r>
                    </a:p>
                  </a:txBody>
                  <a:tcPr/>
                </a:tc>
                <a:tc>
                  <a:txBody>
                    <a:bodyPr/>
                    <a:lstStyle/>
                    <a:p>
                      <a:pPr algn="ctr"/>
                      <a:r>
                        <a:rPr lang="en-US" sz="2000" dirty="0"/>
                        <a:t>70.5</a:t>
                      </a:r>
                    </a:p>
                  </a:txBody>
                  <a:tcPr/>
                </a:tc>
                <a:extLst>
                  <a:ext uri="{0D108BD9-81ED-4DB2-BD59-A6C34878D82A}">
                    <a16:rowId xmlns:a16="http://schemas.microsoft.com/office/drawing/2014/main" val="3334983485"/>
                  </a:ext>
                </a:extLst>
              </a:tr>
              <a:tr h="370840">
                <a:tc>
                  <a:txBody>
                    <a:bodyPr/>
                    <a:lstStyle/>
                    <a:p>
                      <a:pPr algn="ctr"/>
                      <a:r>
                        <a:rPr lang="en-US" sz="2000" dirty="0"/>
                        <a:t>Exam 4</a:t>
                      </a:r>
                    </a:p>
                  </a:txBody>
                  <a:tcPr/>
                </a:tc>
                <a:tc>
                  <a:txBody>
                    <a:bodyPr/>
                    <a:lstStyle/>
                    <a:p>
                      <a:pPr algn="ctr"/>
                      <a:r>
                        <a:rPr lang="en-US" sz="2000" dirty="0"/>
                        <a:t>86.5</a:t>
                      </a:r>
                    </a:p>
                  </a:txBody>
                  <a:tcPr/>
                </a:tc>
                <a:tc>
                  <a:txBody>
                    <a:bodyPr/>
                    <a:lstStyle/>
                    <a:p>
                      <a:pPr algn="ctr"/>
                      <a:r>
                        <a:rPr lang="en-US" sz="2000" dirty="0"/>
                        <a:t>95.5</a:t>
                      </a:r>
                    </a:p>
                  </a:txBody>
                  <a:tcPr/>
                </a:tc>
                <a:tc>
                  <a:txBody>
                    <a:bodyPr/>
                    <a:lstStyle/>
                    <a:p>
                      <a:pPr algn="ctr"/>
                      <a:r>
                        <a:rPr lang="en-US" sz="2000" dirty="0"/>
                        <a:t>64</a:t>
                      </a:r>
                    </a:p>
                  </a:txBody>
                  <a:tcPr/>
                </a:tc>
                <a:tc>
                  <a:txBody>
                    <a:bodyPr/>
                    <a:lstStyle/>
                    <a:p>
                      <a:pPr algn="ctr"/>
                      <a:r>
                        <a:rPr lang="en-US" sz="2000" dirty="0"/>
                        <a:t>64.75</a:t>
                      </a:r>
                    </a:p>
                  </a:txBody>
                  <a:tcPr/>
                </a:tc>
                <a:extLst>
                  <a:ext uri="{0D108BD9-81ED-4DB2-BD59-A6C34878D82A}">
                    <a16:rowId xmlns:a16="http://schemas.microsoft.com/office/drawing/2014/main" val="1889539134"/>
                  </a:ext>
                </a:extLst>
              </a:tr>
              <a:tr h="370840">
                <a:tc>
                  <a:txBody>
                    <a:bodyPr/>
                    <a:lstStyle/>
                    <a:p>
                      <a:pPr algn="ctr"/>
                      <a:r>
                        <a:rPr lang="en-US" sz="2000" dirty="0"/>
                        <a:t>Exam 5</a:t>
                      </a:r>
                    </a:p>
                  </a:txBody>
                  <a:tcPr/>
                </a:tc>
                <a:tc>
                  <a:txBody>
                    <a:bodyPr/>
                    <a:lstStyle/>
                    <a:p>
                      <a:pPr algn="ctr"/>
                      <a:r>
                        <a:rPr lang="en-US" sz="2000" dirty="0"/>
                        <a:t>85.3</a:t>
                      </a:r>
                    </a:p>
                  </a:txBody>
                  <a:tcPr/>
                </a:tc>
                <a:tc>
                  <a:txBody>
                    <a:bodyPr/>
                    <a:lstStyle/>
                    <a:p>
                      <a:pPr algn="ctr"/>
                      <a:r>
                        <a:rPr lang="en-US" sz="2000" dirty="0"/>
                        <a:t>98</a:t>
                      </a:r>
                    </a:p>
                  </a:txBody>
                  <a:tcPr/>
                </a:tc>
                <a:tc>
                  <a:txBody>
                    <a:bodyPr/>
                    <a:lstStyle/>
                    <a:p>
                      <a:pPr algn="ctr"/>
                      <a:r>
                        <a:rPr lang="en-US" sz="2000" dirty="0"/>
                        <a:t>61.5</a:t>
                      </a:r>
                    </a:p>
                  </a:txBody>
                  <a:tcPr/>
                </a:tc>
                <a:tc>
                  <a:txBody>
                    <a:bodyPr/>
                    <a:lstStyle/>
                    <a:p>
                      <a:pPr algn="ctr"/>
                      <a:r>
                        <a:rPr lang="en-US" sz="2000" dirty="0"/>
                        <a:t>69.75</a:t>
                      </a:r>
                    </a:p>
                  </a:txBody>
                  <a:tcPr/>
                </a:tc>
                <a:extLst>
                  <a:ext uri="{0D108BD9-81ED-4DB2-BD59-A6C34878D82A}">
                    <a16:rowId xmlns:a16="http://schemas.microsoft.com/office/drawing/2014/main" val="2306731626"/>
                  </a:ext>
                </a:extLst>
              </a:tr>
              <a:tr h="370840">
                <a:tc>
                  <a:txBody>
                    <a:bodyPr/>
                    <a:lstStyle/>
                    <a:p>
                      <a:pPr algn="ctr"/>
                      <a:r>
                        <a:rPr lang="en-US" sz="2000" dirty="0"/>
                        <a:t>Final</a:t>
                      </a:r>
                    </a:p>
                  </a:txBody>
                  <a:tcPr/>
                </a:tc>
                <a:tc>
                  <a:txBody>
                    <a:bodyPr/>
                    <a:lstStyle/>
                    <a:p>
                      <a:pPr algn="ctr"/>
                      <a:r>
                        <a:rPr lang="en-US" sz="2000" dirty="0"/>
                        <a:t>85</a:t>
                      </a:r>
                    </a:p>
                  </a:txBody>
                  <a:tcPr/>
                </a:tc>
                <a:tc>
                  <a:txBody>
                    <a:bodyPr/>
                    <a:lstStyle/>
                    <a:p>
                      <a:pPr algn="ctr"/>
                      <a:r>
                        <a:rPr lang="en-US" sz="2000" dirty="0"/>
                        <a:t>92</a:t>
                      </a:r>
                    </a:p>
                  </a:txBody>
                  <a:tcPr/>
                </a:tc>
                <a:tc>
                  <a:txBody>
                    <a:bodyPr/>
                    <a:lstStyle/>
                    <a:p>
                      <a:pPr algn="ctr"/>
                      <a:r>
                        <a:rPr lang="en-US" sz="2000" dirty="0"/>
                        <a:t>68</a:t>
                      </a:r>
                    </a:p>
                  </a:txBody>
                  <a:tcPr/>
                </a:tc>
                <a:tc>
                  <a:txBody>
                    <a:bodyPr/>
                    <a:lstStyle/>
                    <a:p>
                      <a:pPr algn="ctr"/>
                      <a:r>
                        <a:rPr lang="en-US" sz="2000" dirty="0"/>
                        <a:t>72.5</a:t>
                      </a:r>
                    </a:p>
                  </a:txBody>
                  <a:tcPr/>
                </a:tc>
                <a:extLst>
                  <a:ext uri="{0D108BD9-81ED-4DB2-BD59-A6C34878D82A}">
                    <a16:rowId xmlns:a16="http://schemas.microsoft.com/office/drawing/2014/main" val="2079913530"/>
                  </a:ext>
                </a:extLst>
              </a:tr>
            </a:tbl>
          </a:graphicData>
        </a:graphic>
      </p:graphicFrame>
    </p:spTree>
    <p:extLst>
      <p:ext uri="{BB962C8B-B14F-4D97-AF65-F5344CB8AC3E}">
        <p14:creationId xmlns:p14="http://schemas.microsoft.com/office/powerpoint/2010/main" val="39864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2016 Fall: College algebra classes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72154710"/>
              </p:ext>
            </p:extLst>
          </p:nvPr>
        </p:nvGraphicFramePr>
        <p:xfrm>
          <a:off x="677863" y="2160588"/>
          <a:ext cx="8596311" cy="265176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2434889291"/>
                    </a:ext>
                  </a:extLst>
                </a:gridCol>
                <a:gridCol w="2865437">
                  <a:extLst>
                    <a:ext uri="{9D8B030D-6E8A-4147-A177-3AD203B41FA5}">
                      <a16:colId xmlns:a16="http://schemas.microsoft.com/office/drawing/2014/main" val="1317267458"/>
                    </a:ext>
                  </a:extLst>
                </a:gridCol>
                <a:gridCol w="2865437">
                  <a:extLst>
                    <a:ext uri="{9D8B030D-6E8A-4147-A177-3AD203B41FA5}">
                      <a16:colId xmlns:a16="http://schemas.microsoft.com/office/drawing/2014/main" val="2719577971"/>
                    </a:ext>
                  </a:extLst>
                </a:gridCol>
              </a:tblGrid>
              <a:tr h="370840">
                <a:tc>
                  <a:txBody>
                    <a:bodyPr/>
                    <a:lstStyle/>
                    <a:p>
                      <a:endParaRPr lang="en-US" sz="2400" dirty="0"/>
                    </a:p>
                  </a:txBody>
                  <a:tcPr/>
                </a:tc>
                <a:tc>
                  <a:txBody>
                    <a:bodyPr/>
                    <a:lstStyle/>
                    <a:p>
                      <a:pPr algn="ctr"/>
                      <a:r>
                        <a:rPr lang="en-US" sz="2400" dirty="0" err="1">
                          <a:solidFill>
                            <a:schemeClr val="tx1"/>
                          </a:solidFill>
                        </a:rPr>
                        <a:t>OpenStax</a:t>
                      </a:r>
                      <a:r>
                        <a:rPr lang="en-US" sz="2400" baseline="0" dirty="0">
                          <a:solidFill>
                            <a:schemeClr val="tx1"/>
                          </a:solidFill>
                        </a:rPr>
                        <a:t> Class</a:t>
                      </a:r>
                      <a:endParaRPr lang="en-US" sz="2400" dirty="0">
                        <a:solidFill>
                          <a:schemeClr val="tx1"/>
                        </a:solidFill>
                      </a:endParaRPr>
                    </a:p>
                  </a:txBody>
                  <a:tcPr/>
                </a:tc>
                <a:tc>
                  <a:txBody>
                    <a:bodyPr/>
                    <a:lstStyle/>
                    <a:p>
                      <a:pPr algn="ctr"/>
                      <a:r>
                        <a:rPr lang="en-US" sz="2400" dirty="0">
                          <a:solidFill>
                            <a:schemeClr val="tx1"/>
                          </a:solidFill>
                        </a:rPr>
                        <a:t>Other</a:t>
                      </a:r>
                      <a:r>
                        <a:rPr lang="en-US" sz="2400" baseline="0" dirty="0">
                          <a:solidFill>
                            <a:schemeClr val="tx1"/>
                          </a:solidFill>
                        </a:rPr>
                        <a:t> two classes</a:t>
                      </a:r>
                      <a:endParaRPr lang="en-US" sz="2400" dirty="0">
                        <a:solidFill>
                          <a:schemeClr val="tx1"/>
                        </a:solidFill>
                      </a:endParaRPr>
                    </a:p>
                  </a:txBody>
                  <a:tcPr/>
                </a:tc>
                <a:extLst>
                  <a:ext uri="{0D108BD9-81ED-4DB2-BD59-A6C34878D82A}">
                    <a16:rowId xmlns:a16="http://schemas.microsoft.com/office/drawing/2014/main" val="3284812190"/>
                  </a:ext>
                </a:extLst>
              </a:tr>
              <a:tr h="370840">
                <a:tc>
                  <a:txBody>
                    <a:bodyPr/>
                    <a:lstStyle/>
                    <a:p>
                      <a:pPr algn="ctr"/>
                      <a:r>
                        <a:rPr lang="en-US" sz="2400" dirty="0"/>
                        <a:t>Number of students</a:t>
                      </a:r>
                    </a:p>
                  </a:txBody>
                  <a:tcPr/>
                </a:tc>
                <a:tc>
                  <a:txBody>
                    <a:bodyPr/>
                    <a:lstStyle/>
                    <a:p>
                      <a:pPr algn="ctr"/>
                      <a:r>
                        <a:rPr lang="en-US" sz="2400" dirty="0"/>
                        <a:t>24</a:t>
                      </a:r>
                    </a:p>
                  </a:txBody>
                  <a:tcPr/>
                </a:tc>
                <a:tc>
                  <a:txBody>
                    <a:bodyPr/>
                    <a:lstStyle/>
                    <a:p>
                      <a:pPr algn="ctr"/>
                      <a:r>
                        <a:rPr lang="en-US" sz="2400" dirty="0"/>
                        <a:t>70</a:t>
                      </a:r>
                    </a:p>
                  </a:txBody>
                  <a:tcPr/>
                </a:tc>
                <a:extLst>
                  <a:ext uri="{0D108BD9-81ED-4DB2-BD59-A6C34878D82A}">
                    <a16:rowId xmlns:a16="http://schemas.microsoft.com/office/drawing/2014/main" val="2706170890"/>
                  </a:ext>
                </a:extLst>
              </a:tr>
              <a:tr h="370840">
                <a:tc>
                  <a:txBody>
                    <a:bodyPr/>
                    <a:lstStyle/>
                    <a:p>
                      <a:pPr algn="ctr"/>
                      <a:r>
                        <a:rPr lang="en-US" sz="2400" dirty="0"/>
                        <a:t>Withdraw</a:t>
                      </a:r>
                    </a:p>
                  </a:txBody>
                  <a:tcPr/>
                </a:tc>
                <a:tc>
                  <a:txBody>
                    <a:bodyPr/>
                    <a:lstStyle/>
                    <a:p>
                      <a:pPr algn="ctr"/>
                      <a:r>
                        <a:rPr lang="en-US" sz="2400" dirty="0"/>
                        <a:t>1 </a:t>
                      </a:r>
                    </a:p>
                  </a:txBody>
                  <a:tcPr/>
                </a:tc>
                <a:tc>
                  <a:txBody>
                    <a:bodyPr/>
                    <a:lstStyle/>
                    <a:p>
                      <a:pPr algn="ctr"/>
                      <a:r>
                        <a:rPr lang="en-US" sz="2400" dirty="0"/>
                        <a:t>3</a:t>
                      </a:r>
                    </a:p>
                  </a:txBody>
                  <a:tcPr/>
                </a:tc>
                <a:extLst>
                  <a:ext uri="{0D108BD9-81ED-4DB2-BD59-A6C34878D82A}">
                    <a16:rowId xmlns:a16="http://schemas.microsoft.com/office/drawing/2014/main" val="1393587019"/>
                  </a:ext>
                </a:extLst>
              </a:tr>
              <a:tr h="370840">
                <a:tc>
                  <a:txBody>
                    <a:bodyPr/>
                    <a:lstStyle/>
                    <a:p>
                      <a:pPr algn="ctr"/>
                      <a:r>
                        <a:rPr lang="en-US" sz="2400" dirty="0"/>
                        <a:t>D</a:t>
                      </a:r>
                      <a:r>
                        <a:rPr lang="en-US" sz="2400" baseline="0" dirty="0"/>
                        <a:t> or F</a:t>
                      </a:r>
                      <a:endParaRPr lang="en-US" sz="2400" dirty="0"/>
                    </a:p>
                  </a:txBody>
                  <a:tcPr/>
                </a:tc>
                <a:tc>
                  <a:txBody>
                    <a:bodyPr/>
                    <a:lstStyle/>
                    <a:p>
                      <a:pPr algn="ctr"/>
                      <a:r>
                        <a:rPr lang="en-US" sz="2400" dirty="0"/>
                        <a:t>3</a:t>
                      </a:r>
                    </a:p>
                  </a:txBody>
                  <a:tcPr/>
                </a:tc>
                <a:tc>
                  <a:txBody>
                    <a:bodyPr/>
                    <a:lstStyle/>
                    <a:p>
                      <a:pPr algn="ctr"/>
                      <a:r>
                        <a:rPr lang="en-US" sz="2400" dirty="0"/>
                        <a:t>13</a:t>
                      </a:r>
                    </a:p>
                  </a:txBody>
                  <a:tcPr/>
                </a:tc>
                <a:extLst>
                  <a:ext uri="{0D108BD9-81ED-4DB2-BD59-A6C34878D82A}">
                    <a16:rowId xmlns:a16="http://schemas.microsoft.com/office/drawing/2014/main" val="2595522328"/>
                  </a:ext>
                </a:extLst>
              </a:tr>
              <a:tr h="370840">
                <a:tc>
                  <a:txBody>
                    <a:bodyPr/>
                    <a:lstStyle/>
                    <a:p>
                      <a:pPr algn="ctr"/>
                      <a:r>
                        <a:rPr lang="en-US" sz="2400" dirty="0"/>
                        <a:t>Passing rate</a:t>
                      </a:r>
                    </a:p>
                  </a:txBody>
                  <a:tcPr/>
                </a:tc>
                <a:tc>
                  <a:txBody>
                    <a:bodyPr/>
                    <a:lstStyle/>
                    <a:p>
                      <a:pPr algn="ctr"/>
                      <a:r>
                        <a:rPr lang="en-US" sz="2400" dirty="0"/>
                        <a:t>83.3%</a:t>
                      </a:r>
                    </a:p>
                  </a:txBody>
                  <a:tcPr/>
                </a:tc>
                <a:tc>
                  <a:txBody>
                    <a:bodyPr/>
                    <a:lstStyle/>
                    <a:p>
                      <a:pPr algn="ctr"/>
                      <a:r>
                        <a:rPr lang="en-US" sz="2400" dirty="0"/>
                        <a:t>77%</a:t>
                      </a:r>
                    </a:p>
                  </a:txBody>
                  <a:tcPr/>
                </a:tc>
                <a:extLst>
                  <a:ext uri="{0D108BD9-81ED-4DB2-BD59-A6C34878D82A}">
                    <a16:rowId xmlns:a16="http://schemas.microsoft.com/office/drawing/2014/main" val="232738306"/>
                  </a:ext>
                </a:extLst>
              </a:tr>
            </a:tbl>
          </a:graphicData>
        </a:graphic>
      </p:graphicFrame>
    </p:spTree>
    <p:extLst>
      <p:ext uri="{BB962C8B-B14F-4D97-AF65-F5344CB8AC3E}">
        <p14:creationId xmlns:p14="http://schemas.microsoft.com/office/powerpoint/2010/main" val="373107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Web-assign and </a:t>
            </a:r>
            <a:r>
              <a:rPr lang="en-US" dirty="0" err="1"/>
              <a:t>MyMathLab</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55295984"/>
              </p:ext>
            </p:extLst>
          </p:nvPr>
        </p:nvGraphicFramePr>
        <p:xfrm>
          <a:off x="677863" y="2160588"/>
          <a:ext cx="8596311" cy="3566160"/>
        </p:xfrm>
        <a:graphic>
          <a:graphicData uri="http://schemas.openxmlformats.org/drawingml/2006/table">
            <a:tbl>
              <a:tblPr firstRow="1" bandRow="1">
                <a:tableStyleId>{5C22544A-7EE6-4342-B048-85BDC9FD1C3A}</a:tableStyleId>
              </a:tblPr>
              <a:tblGrid>
                <a:gridCol w="2865437">
                  <a:extLst>
                    <a:ext uri="{9D8B030D-6E8A-4147-A177-3AD203B41FA5}">
                      <a16:colId xmlns:a16="http://schemas.microsoft.com/office/drawing/2014/main" val="1727290049"/>
                    </a:ext>
                  </a:extLst>
                </a:gridCol>
                <a:gridCol w="2865437">
                  <a:extLst>
                    <a:ext uri="{9D8B030D-6E8A-4147-A177-3AD203B41FA5}">
                      <a16:colId xmlns:a16="http://schemas.microsoft.com/office/drawing/2014/main" val="879370558"/>
                    </a:ext>
                  </a:extLst>
                </a:gridCol>
                <a:gridCol w="2865437">
                  <a:extLst>
                    <a:ext uri="{9D8B030D-6E8A-4147-A177-3AD203B41FA5}">
                      <a16:colId xmlns:a16="http://schemas.microsoft.com/office/drawing/2014/main" val="2717425211"/>
                    </a:ext>
                  </a:extLst>
                </a:gridCol>
              </a:tblGrid>
              <a:tr h="370840">
                <a:tc>
                  <a:txBody>
                    <a:bodyPr/>
                    <a:lstStyle/>
                    <a:p>
                      <a:pPr algn="ctr"/>
                      <a:r>
                        <a:rPr lang="en-US" sz="2400" dirty="0">
                          <a:solidFill>
                            <a:schemeClr val="tx1"/>
                          </a:solidFill>
                        </a:rPr>
                        <a:t>Students</a:t>
                      </a:r>
                      <a:r>
                        <a:rPr lang="en-US" sz="2400" baseline="0" dirty="0">
                          <a:solidFill>
                            <a:schemeClr val="tx1"/>
                          </a:solidFill>
                        </a:rPr>
                        <a:t> results</a:t>
                      </a:r>
                      <a:endParaRPr lang="en-US" sz="2400" dirty="0">
                        <a:solidFill>
                          <a:schemeClr val="tx1"/>
                        </a:solidFill>
                      </a:endParaRPr>
                    </a:p>
                  </a:txBody>
                  <a:tcPr/>
                </a:tc>
                <a:tc>
                  <a:txBody>
                    <a:bodyPr/>
                    <a:lstStyle/>
                    <a:p>
                      <a:pPr algn="ctr"/>
                      <a:r>
                        <a:rPr lang="en-US" sz="2400" dirty="0" err="1">
                          <a:solidFill>
                            <a:schemeClr val="tx1"/>
                          </a:solidFill>
                        </a:rPr>
                        <a:t>Openstax</a:t>
                      </a:r>
                      <a:r>
                        <a:rPr lang="en-US" sz="2400" dirty="0">
                          <a:solidFill>
                            <a:schemeClr val="tx1"/>
                          </a:solidFill>
                        </a:rPr>
                        <a:t>(web-assign)</a:t>
                      </a:r>
                    </a:p>
                  </a:txBody>
                  <a:tcPr/>
                </a:tc>
                <a:tc>
                  <a:txBody>
                    <a:bodyPr/>
                    <a:lstStyle/>
                    <a:p>
                      <a:pPr algn="ctr"/>
                      <a:r>
                        <a:rPr lang="en-US" sz="2400" dirty="0">
                          <a:solidFill>
                            <a:schemeClr val="tx1"/>
                          </a:solidFill>
                        </a:rPr>
                        <a:t>Other</a:t>
                      </a:r>
                      <a:r>
                        <a:rPr lang="en-US" sz="2400" baseline="0" dirty="0">
                          <a:solidFill>
                            <a:schemeClr val="tx1"/>
                          </a:solidFill>
                        </a:rPr>
                        <a:t> (</a:t>
                      </a:r>
                      <a:r>
                        <a:rPr lang="en-US" sz="2400" dirty="0" err="1">
                          <a:solidFill>
                            <a:schemeClr val="tx1"/>
                          </a:solidFill>
                        </a:rPr>
                        <a:t>MyMathLab</a:t>
                      </a:r>
                      <a:r>
                        <a:rPr lang="en-US" sz="2400" dirty="0">
                          <a:solidFill>
                            <a:schemeClr val="tx1"/>
                          </a:solidFill>
                        </a:rPr>
                        <a:t>)</a:t>
                      </a:r>
                    </a:p>
                  </a:txBody>
                  <a:tcPr/>
                </a:tc>
                <a:extLst>
                  <a:ext uri="{0D108BD9-81ED-4DB2-BD59-A6C34878D82A}">
                    <a16:rowId xmlns:a16="http://schemas.microsoft.com/office/drawing/2014/main" val="292730318"/>
                  </a:ext>
                </a:extLst>
              </a:tr>
              <a:tr h="370840">
                <a:tc>
                  <a:txBody>
                    <a:bodyPr/>
                    <a:lstStyle/>
                    <a:p>
                      <a:pPr algn="ctr"/>
                      <a:r>
                        <a:rPr lang="en-US" sz="2400" dirty="0"/>
                        <a:t>90%</a:t>
                      </a:r>
                      <a:r>
                        <a:rPr lang="en-US" sz="2400" baseline="0" dirty="0"/>
                        <a:t>  - 100%</a:t>
                      </a:r>
                      <a:endParaRPr lang="en-US" sz="2400" dirty="0"/>
                    </a:p>
                  </a:txBody>
                  <a:tcPr/>
                </a:tc>
                <a:tc>
                  <a:txBody>
                    <a:bodyPr/>
                    <a:lstStyle/>
                    <a:p>
                      <a:pPr algn="ctr"/>
                      <a:r>
                        <a:rPr lang="en-US" sz="2400" dirty="0"/>
                        <a:t> 33.3 %</a:t>
                      </a:r>
                    </a:p>
                  </a:txBody>
                  <a:tcPr/>
                </a:tc>
                <a:tc>
                  <a:txBody>
                    <a:bodyPr/>
                    <a:lstStyle/>
                    <a:p>
                      <a:pPr algn="ctr"/>
                      <a:r>
                        <a:rPr lang="en-US" sz="2400" dirty="0"/>
                        <a:t>37.3%</a:t>
                      </a:r>
                    </a:p>
                  </a:txBody>
                  <a:tcPr/>
                </a:tc>
                <a:extLst>
                  <a:ext uri="{0D108BD9-81ED-4DB2-BD59-A6C34878D82A}">
                    <a16:rowId xmlns:a16="http://schemas.microsoft.com/office/drawing/2014/main" val="1048130500"/>
                  </a:ext>
                </a:extLst>
              </a:tr>
              <a:tr h="370840">
                <a:tc>
                  <a:txBody>
                    <a:bodyPr/>
                    <a:lstStyle/>
                    <a:p>
                      <a:pPr algn="ctr"/>
                      <a:r>
                        <a:rPr lang="en-US" sz="2400" dirty="0"/>
                        <a:t>80% -  90%</a:t>
                      </a:r>
                    </a:p>
                  </a:txBody>
                  <a:tcPr/>
                </a:tc>
                <a:tc>
                  <a:txBody>
                    <a:bodyPr/>
                    <a:lstStyle/>
                    <a:p>
                      <a:pPr algn="ctr"/>
                      <a:r>
                        <a:rPr lang="en-US" sz="2400" dirty="0"/>
                        <a:t>37.5%</a:t>
                      </a:r>
                    </a:p>
                  </a:txBody>
                  <a:tcPr/>
                </a:tc>
                <a:tc>
                  <a:txBody>
                    <a:bodyPr/>
                    <a:lstStyle/>
                    <a:p>
                      <a:pPr algn="ctr"/>
                      <a:r>
                        <a:rPr lang="en-US" sz="2400" dirty="0"/>
                        <a:t>22.3%</a:t>
                      </a:r>
                    </a:p>
                  </a:txBody>
                  <a:tcPr/>
                </a:tc>
                <a:extLst>
                  <a:ext uri="{0D108BD9-81ED-4DB2-BD59-A6C34878D82A}">
                    <a16:rowId xmlns:a16="http://schemas.microsoft.com/office/drawing/2014/main" val="3135004338"/>
                  </a:ext>
                </a:extLst>
              </a:tr>
              <a:tr h="370840">
                <a:tc>
                  <a:txBody>
                    <a:bodyPr/>
                    <a:lstStyle/>
                    <a:p>
                      <a:pPr algn="ctr"/>
                      <a:r>
                        <a:rPr lang="en-US" sz="2400" dirty="0"/>
                        <a:t>70% - 80%</a:t>
                      </a:r>
                    </a:p>
                  </a:txBody>
                  <a:tcPr/>
                </a:tc>
                <a:tc>
                  <a:txBody>
                    <a:bodyPr/>
                    <a:lstStyle/>
                    <a:p>
                      <a:pPr algn="ctr"/>
                      <a:r>
                        <a:rPr lang="en-US" sz="2400" dirty="0"/>
                        <a:t>8.33%</a:t>
                      </a:r>
                    </a:p>
                  </a:txBody>
                  <a:tcPr/>
                </a:tc>
                <a:tc>
                  <a:txBody>
                    <a:bodyPr/>
                    <a:lstStyle/>
                    <a:p>
                      <a:pPr algn="ctr"/>
                      <a:r>
                        <a:rPr lang="en-US" sz="2400" dirty="0"/>
                        <a:t>14.92%</a:t>
                      </a:r>
                    </a:p>
                  </a:txBody>
                  <a:tcPr/>
                </a:tc>
                <a:extLst>
                  <a:ext uri="{0D108BD9-81ED-4DB2-BD59-A6C34878D82A}">
                    <a16:rowId xmlns:a16="http://schemas.microsoft.com/office/drawing/2014/main" val="1239863601"/>
                  </a:ext>
                </a:extLst>
              </a:tr>
              <a:tr h="370840">
                <a:tc>
                  <a:txBody>
                    <a:bodyPr/>
                    <a:lstStyle/>
                    <a:p>
                      <a:pPr algn="ctr"/>
                      <a:r>
                        <a:rPr lang="en-US" sz="2400" dirty="0"/>
                        <a:t>60%</a:t>
                      </a:r>
                      <a:r>
                        <a:rPr lang="en-US" sz="2400" baseline="0" dirty="0"/>
                        <a:t> - 70%</a:t>
                      </a:r>
                      <a:endParaRPr lang="en-US" sz="2400" dirty="0"/>
                    </a:p>
                  </a:txBody>
                  <a:tcPr/>
                </a:tc>
                <a:tc>
                  <a:txBody>
                    <a:bodyPr/>
                    <a:lstStyle/>
                    <a:p>
                      <a:pPr algn="ctr"/>
                      <a:r>
                        <a:rPr lang="en-US" sz="2400" dirty="0"/>
                        <a:t>4.16%</a:t>
                      </a:r>
                    </a:p>
                  </a:txBody>
                  <a:tcPr/>
                </a:tc>
                <a:tc>
                  <a:txBody>
                    <a:bodyPr/>
                    <a:lstStyle/>
                    <a:p>
                      <a:pPr algn="ctr"/>
                      <a:r>
                        <a:rPr lang="en-US" sz="2400" dirty="0"/>
                        <a:t>7.5%</a:t>
                      </a:r>
                    </a:p>
                  </a:txBody>
                  <a:tcPr/>
                </a:tc>
                <a:extLst>
                  <a:ext uri="{0D108BD9-81ED-4DB2-BD59-A6C34878D82A}">
                    <a16:rowId xmlns:a16="http://schemas.microsoft.com/office/drawing/2014/main" val="1602163687"/>
                  </a:ext>
                </a:extLst>
              </a:tr>
              <a:tr h="370840">
                <a:tc>
                  <a:txBody>
                    <a:bodyPr/>
                    <a:lstStyle/>
                    <a:p>
                      <a:pPr algn="ctr"/>
                      <a:r>
                        <a:rPr lang="en-US" sz="2400" dirty="0"/>
                        <a:t>50% - 60% </a:t>
                      </a:r>
                    </a:p>
                  </a:txBody>
                  <a:tcPr/>
                </a:tc>
                <a:tc>
                  <a:txBody>
                    <a:bodyPr/>
                    <a:lstStyle/>
                    <a:p>
                      <a:pPr algn="ctr"/>
                      <a:r>
                        <a:rPr lang="en-US" sz="2400" dirty="0"/>
                        <a:t>4.16%</a:t>
                      </a:r>
                    </a:p>
                  </a:txBody>
                  <a:tcPr/>
                </a:tc>
                <a:tc>
                  <a:txBody>
                    <a:bodyPr/>
                    <a:lstStyle/>
                    <a:p>
                      <a:pPr algn="ctr"/>
                      <a:r>
                        <a:rPr lang="en-US" sz="2400" dirty="0"/>
                        <a:t>3%</a:t>
                      </a:r>
                    </a:p>
                  </a:txBody>
                  <a:tcPr/>
                </a:tc>
                <a:extLst>
                  <a:ext uri="{0D108BD9-81ED-4DB2-BD59-A6C34878D82A}">
                    <a16:rowId xmlns:a16="http://schemas.microsoft.com/office/drawing/2014/main" val="1109452427"/>
                  </a:ext>
                </a:extLst>
              </a:tr>
              <a:tr h="370840">
                <a:tc>
                  <a:txBody>
                    <a:bodyPr/>
                    <a:lstStyle/>
                    <a:p>
                      <a:pPr algn="ctr"/>
                      <a:r>
                        <a:rPr lang="en-US" sz="2400" dirty="0"/>
                        <a:t>Below 50%</a:t>
                      </a:r>
                    </a:p>
                  </a:txBody>
                  <a:tcPr/>
                </a:tc>
                <a:tc>
                  <a:txBody>
                    <a:bodyPr/>
                    <a:lstStyle/>
                    <a:p>
                      <a:pPr algn="ctr"/>
                      <a:r>
                        <a:rPr lang="en-US" sz="2400" dirty="0"/>
                        <a:t>12.5%</a:t>
                      </a:r>
                    </a:p>
                  </a:txBody>
                  <a:tcPr/>
                </a:tc>
                <a:tc>
                  <a:txBody>
                    <a:bodyPr/>
                    <a:lstStyle/>
                    <a:p>
                      <a:pPr algn="ctr"/>
                      <a:r>
                        <a:rPr lang="en-US" sz="2400" dirty="0"/>
                        <a:t>15%</a:t>
                      </a:r>
                    </a:p>
                  </a:txBody>
                  <a:tcPr/>
                </a:tc>
                <a:extLst>
                  <a:ext uri="{0D108BD9-81ED-4DB2-BD59-A6C34878D82A}">
                    <a16:rowId xmlns:a16="http://schemas.microsoft.com/office/drawing/2014/main" val="3569098159"/>
                  </a:ext>
                </a:extLst>
              </a:tr>
            </a:tbl>
          </a:graphicData>
        </a:graphic>
      </p:graphicFrame>
    </p:spTree>
    <p:extLst>
      <p:ext uri="{BB962C8B-B14F-4D97-AF65-F5344CB8AC3E}">
        <p14:creationId xmlns:p14="http://schemas.microsoft.com/office/powerpoint/2010/main" val="16819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400" dirty="0"/>
              <a:t>Outcome 1: Students shall demonstrate the ability to graph, compute with, and solve application problems with the set of real numbers, and be able to use the basic field properties to simplify expressions and solve problems.</a:t>
            </a:r>
          </a:p>
          <a:p>
            <a:pPr marL="0" indent="0">
              <a:buNone/>
            </a:pP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133154416"/>
              </p:ext>
            </p:extLst>
          </p:nvPr>
        </p:nvGraphicFramePr>
        <p:xfrm>
          <a:off x="1539561" y="3948197"/>
          <a:ext cx="7244715" cy="109728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33807680"/>
                    </a:ext>
                  </a:extLst>
                </a:gridCol>
                <a:gridCol w="2935605">
                  <a:extLst>
                    <a:ext uri="{9D8B030D-6E8A-4147-A177-3AD203B41FA5}">
                      <a16:colId xmlns:a16="http://schemas.microsoft.com/office/drawing/2014/main" val="2440470327"/>
                    </a:ext>
                  </a:extLst>
                </a:gridCol>
                <a:gridCol w="2937510">
                  <a:extLst>
                    <a:ext uri="{9D8B030D-6E8A-4147-A177-3AD203B41FA5}">
                      <a16:colId xmlns:a16="http://schemas.microsoft.com/office/drawing/2014/main" val="3635709154"/>
                    </a:ext>
                  </a:extLst>
                </a:gridCol>
              </a:tblGrid>
              <a:tr h="0">
                <a:tc>
                  <a:txBody>
                    <a:bodyPr/>
                    <a:lstStyle/>
                    <a:p>
                      <a:pPr marL="0" marR="0" algn="ctr">
                        <a:lnSpc>
                          <a:spcPct val="150000"/>
                        </a:lnSpc>
                        <a:spcBef>
                          <a:spcPts val="0"/>
                        </a:spcBef>
                        <a:spcAft>
                          <a:spcPts val="0"/>
                        </a:spcAft>
                      </a:pPr>
                      <a:r>
                        <a:rPr lang="en-US" sz="2400" dirty="0">
                          <a:effectLst/>
                        </a:rPr>
                        <a:t>correct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a:t>
                      </a:r>
                      <a:r>
                        <a:rPr lang="en-US" sz="2400" baseline="0" dirty="0">
                          <a:effectLst/>
                        </a:rPr>
                        <a:t>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360165"/>
                  </a:ext>
                </a:extLst>
              </a:tr>
              <a:tr h="0">
                <a:tc>
                  <a:txBody>
                    <a:bodyPr/>
                    <a:lstStyle/>
                    <a:p>
                      <a:pPr marL="0" marR="0">
                        <a:lnSpc>
                          <a:spcPct val="150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a:effectLst/>
                        </a:rPr>
                        <a:t>79.4%</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70.6%</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80132"/>
                  </a:ext>
                </a:extLst>
              </a:tr>
            </a:tbl>
          </a:graphicData>
        </a:graphic>
      </p:graphicFrame>
    </p:spTree>
    <p:extLst>
      <p:ext uri="{BB962C8B-B14F-4D97-AF65-F5344CB8AC3E}">
        <p14:creationId xmlns:p14="http://schemas.microsoft.com/office/powerpoint/2010/main" val="229227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400" b="1" dirty="0"/>
              <a:t>Outcome 2: </a:t>
            </a:r>
            <a:r>
              <a:rPr lang="en-US" sz="2400" dirty="0"/>
              <a:t>Students shall graph and operate with 14 basic functions including +, -, *, /, composition translations, reflections over the axes and over the line </a:t>
            </a:r>
            <a:r>
              <a:rPr lang="en-US" sz="2400" i="1" dirty="0"/>
              <a:t>y</a:t>
            </a:r>
            <a:r>
              <a:rPr lang="en-US" sz="2400" dirty="0"/>
              <a:t> = </a:t>
            </a:r>
            <a:r>
              <a:rPr lang="en-US" sz="2400" i="1" dirty="0"/>
              <a:t>x</a:t>
            </a:r>
            <a:r>
              <a:rPr lang="en-US" sz="2400" dirty="0"/>
              <a:t>, and graphing transformations, and shall demonstrate the ability to use the field properties of identities, inverses, and commutativity for these operations</a:t>
            </a:r>
          </a:p>
          <a:p>
            <a:pPr marL="0" indent="0">
              <a:buNone/>
            </a:pPr>
            <a:endParaRPr lang="en-US" sz="2400" dirty="0"/>
          </a:p>
        </p:txBody>
      </p:sp>
      <p:graphicFrame>
        <p:nvGraphicFramePr>
          <p:cNvPr id="5" name="Table 4"/>
          <p:cNvGraphicFramePr>
            <a:graphicFrameLocks noGrp="1"/>
          </p:cNvGraphicFramePr>
          <p:nvPr>
            <p:extLst>
              <p:ext uri="{D42A27DB-BD31-4B8C-83A1-F6EECF244321}">
                <p14:modId xmlns:p14="http://schemas.microsoft.com/office/powerpoint/2010/main" val="935031883"/>
              </p:ext>
            </p:extLst>
          </p:nvPr>
        </p:nvGraphicFramePr>
        <p:xfrm>
          <a:off x="1348176" y="4613916"/>
          <a:ext cx="7572540" cy="1097280"/>
        </p:xfrm>
        <a:graphic>
          <a:graphicData uri="http://schemas.openxmlformats.org/drawingml/2006/table">
            <a:tbl>
              <a:tblPr firstRow="1" firstCol="1" bandRow="1">
                <a:tableStyleId>{5C22544A-7EE6-4342-B048-85BDC9FD1C3A}</a:tableStyleId>
              </a:tblPr>
              <a:tblGrid>
                <a:gridCol w="1295024">
                  <a:extLst>
                    <a:ext uri="{9D8B030D-6E8A-4147-A177-3AD203B41FA5}">
                      <a16:colId xmlns:a16="http://schemas.microsoft.com/office/drawing/2014/main" val="432773358"/>
                    </a:ext>
                  </a:extLst>
                </a:gridCol>
                <a:gridCol w="3030939">
                  <a:extLst>
                    <a:ext uri="{9D8B030D-6E8A-4147-A177-3AD203B41FA5}">
                      <a16:colId xmlns:a16="http://schemas.microsoft.com/office/drawing/2014/main" val="972191736"/>
                    </a:ext>
                  </a:extLst>
                </a:gridCol>
                <a:gridCol w="3246577">
                  <a:extLst>
                    <a:ext uri="{9D8B030D-6E8A-4147-A177-3AD203B41FA5}">
                      <a16:colId xmlns:a16="http://schemas.microsoft.com/office/drawing/2014/main" val="4071611966"/>
                    </a:ext>
                  </a:extLst>
                </a:gridCol>
              </a:tblGrid>
              <a:tr h="0">
                <a:tc>
                  <a:txBody>
                    <a:bodyPr/>
                    <a:lstStyle/>
                    <a:p>
                      <a:pPr marL="0" marR="0" algn="ctr">
                        <a:lnSpc>
                          <a:spcPct val="150000"/>
                        </a:lnSpc>
                        <a:spcBef>
                          <a:spcPts val="0"/>
                        </a:spcBef>
                        <a:spcAft>
                          <a:spcPts val="0"/>
                        </a:spcAft>
                      </a:pPr>
                      <a:r>
                        <a:rPr lang="en-US" sz="2400" dirty="0">
                          <a:effectLst/>
                        </a:rPr>
                        <a:t>correct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543497"/>
                  </a:ext>
                </a:extLst>
              </a:tr>
              <a:tr h="49338">
                <a:tc>
                  <a:txBody>
                    <a:bodyPr/>
                    <a:lstStyle/>
                    <a:p>
                      <a:pPr marL="0" marR="0">
                        <a:lnSpc>
                          <a:spcPct val="150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a:effectLst/>
                        </a:rPr>
                        <a:t>86%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75.1%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5778754"/>
                  </a:ext>
                </a:extLst>
              </a:tr>
            </a:tbl>
          </a:graphicData>
        </a:graphic>
      </p:graphicFrame>
    </p:spTree>
    <p:extLst>
      <p:ext uri="{BB962C8B-B14F-4D97-AF65-F5344CB8AC3E}">
        <p14:creationId xmlns:p14="http://schemas.microsoft.com/office/powerpoint/2010/main" val="413812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400" b="1" dirty="0"/>
              <a:t>Outcome 3: </a:t>
            </a:r>
            <a:r>
              <a:rPr lang="en-US" sz="2400" dirty="0"/>
              <a:t>Students shall demonstrate the ability to use the remainder theorem, factor theorem, and the Fundamental Theorem of Algebra to solve polynomial and rational equations and inequalities.</a:t>
            </a:r>
          </a:p>
        </p:txBody>
      </p:sp>
      <p:graphicFrame>
        <p:nvGraphicFramePr>
          <p:cNvPr id="4" name="Table 3"/>
          <p:cNvGraphicFramePr>
            <a:graphicFrameLocks noGrp="1"/>
          </p:cNvGraphicFramePr>
          <p:nvPr>
            <p:extLst>
              <p:ext uri="{D42A27DB-BD31-4B8C-83A1-F6EECF244321}">
                <p14:modId xmlns:p14="http://schemas.microsoft.com/office/powerpoint/2010/main" val="3507517255"/>
              </p:ext>
            </p:extLst>
          </p:nvPr>
        </p:nvGraphicFramePr>
        <p:xfrm>
          <a:off x="1539561" y="3948197"/>
          <a:ext cx="7244715" cy="109728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33807680"/>
                    </a:ext>
                  </a:extLst>
                </a:gridCol>
                <a:gridCol w="2935605">
                  <a:extLst>
                    <a:ext uri="{9D8B030D-6E8A-4147-A177-3AD203B41FA5}">
                      <a16:colId xmlns:a16="http://schemas.microsoft.com/office/drawing/2014/main" val="2440470327"/>
                    </a:ext>
                  </a:extLst>
                </a:gridCol>
                <a:gridCol w="2937510">
                  <a:extLst>
                    <a:ext uri="{9D8B030D-6E8A-4147-A177-3AD203B41FA5}">
                      <a16:colId xmlns:a16="http://schemas.microsoft.com/office/drawing/2014/main" val="3635709154"/>
                    </a:ext>
                  </a:extLst>
                </a:gridCol>
              </a:tblGrid>
              <a:tr h="0">
                <a:tc>
                  <a:txBody>
                    <a:bodyPr/>
                    <a:lstStyle/>
                    <a:p>
                      <a:pPr marL="0" marR="0" algn="ctr">
                        <a:lnSpc>
                          <a:spcPct val="150000"/>
                        </a:lnSpc>
                        <a:spcBef>
                          <a:spcPts val="0"/>
                        </a:spcBef>
                        <a:spcAft>
                          <a:spcPts val="0"/>
                        </a:spcAft>
                      </a:pPr>
                      <a:r>
                        <a:rPr lang="en-US" sz="2400" dirty="0">
                          <a:effectLst/>
                        </a:rPr>
                        <a:t>correct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a:t>
                      </a:r>
                      <a:r>
                        <a:rPr lang="en-US" sz="2400" baseline="0" dirty="0">
                          <a:effectLst/>
                        </a:rPr>
                        <a:t>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360165"/>
                  </a:ext>
                </a:extLst>
              </a:tr>
              <a:tr h="0">
                <a:tc>
                  <a:txBody>
                    <a:bodyPr/>
                    <a:lstStyle/>
                    <a:p>
                      <a:pPr marL="0" marR="0">
                        <a:lnSpc>
                          <a:spcPct val="150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84.9%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77.5%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80132"/>
                  </a:ext>
                </a:extLst>
              </a:tr>
            </a:tbl>
          </a:graphicData>
        </a:graphic>
      </p:graphicFrame>
    </p:spTree>
    <p:extLst>
      <p:ext uri="{BB962C8B-B14F-4D97-AF65-F5344CB8AC3E}">
        <p14:creationId xmlns:p14="http://schemas.microsoft.com/office/powerpoint/2010/main" val="4133920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400" b="1" dirty="0"/>
              <a:t>Outcome 4: </a:t>
            </a:r>
            <a:r>
              <a:rPr lang="en-US" sz="2400" dirty="0"/>
              <a:t>Students shall determine coordinates and interpret uses for the following functional notations: zeros, relative maximums, relative minimums, and intervals of increasing or decreasing values.</a:t>
            </a:r>
          </a:p>
        </p:txBody>
      </p:sp>
      <p:graphicFrame>
        <p:nvGraphicFramePr>
          <p:cNvPr id="4" name="Table 3"/>
          <p:cNvGraphicFramePr>
            <a:graphicFrameLocks noGrp="1"/>
          </p:cNvGraphicFramePr>
          <p:nvPr>
            <p:extLst>
              <p:ext uri="{D42A27DB-BD31-4B8C-83A1-F6EECF244321}">
                <p14:modId xmlns:p14="http://schemas.microsoft.com/office/powerpoint/2010/main" val="638924486"/>
              </p:ext>
            </p:extLst>
          </p:nvPr>
        </p:nvGraphicFramePr>
        <p:xfrm>
          <a:off x="1539561" y="3948197"/>
          <a:ext cx="7244715" cy="109728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33807680"/>
                    </a:ext>
                  </a:extLst>
                </a:gridCol>
                <a:gridCol w="2935605">
                  <a:extLst>
                    <a:ext uri="{9D8B030D-6E8A-4147-A177-3AD203B41FA5}">
                      <a16:colId xmlns:a16="http://schemas.microsoft.com/office/drawing/2014/main" val="2440470327"/>
                    </a:ext>
                  </a:extLst>
                </a:gridCol>
                <a:gridCol w="2937510">
                  <a:extLst>
                    <a:ext uri="{9D8B030D-6E8A-4147-A177-3AD203B41FA5}">
                      <a16:colId xmlns:a16="http://schemas.microsoft.com/office/drawing/2014/main" val="3635709154"/>
                    </a:ext>
                  </a:extLst>
                </a:gridCol>
              </a:tblGrid>
              <a:tr h="0">
                <a:tc>
                  <a:txBody>
                    <a:bodyPr/>
                    <a:lstStyle/>
                    <a:p>
                      <a:pPr marL="0" marR="0" algn="ctr">
                        <a:lnSpc>
                          <a:spcPct val="150000"/>
                        </a:lnSpc>
                        <a:spcBef>
                          <a:spcPts val="0"/>
                        </a:spcBef>
                        <a:spcAft>
                          <a:spcPts val="0"/>
                        </a:spcAft>
                      </a:pPr>
                      <a:r>
                        <a:rPr lang="en-US" sz="2400" dirty="0">
                          <a:effectLst/>
                        </a:rPr>
                        <a:t>correct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a:t>
                      </a:r>
                      <a:r>
                        <a:rPr lang="en-US" sz="2400" baseline="0" dirty="0">
                          <a:effectLst/>
                        </a:rPr>
                        <a:t>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360165"/>
                  </a:ext>
                </a:extLst>
              </a:tr>
              <a:tr h="0">
                <a:tc>
                  <a:txBody>
                    <a:bodyPr/>
                    <a:lstStyle/>
                    <a:p>
                      <a:pPr marL="0" marR="0">
                        <a:lnSpc>
                          <a:spcPct val="150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84.9%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74.2%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80132"/>
                  </a:ext>
                </a:extLst>
              </a:tr>
            </a:tbl>
          </a:graphicData>
        </a:graphic>
      </p:graphicFrame>
    </p:spTree>
    <p:extLst>
      <p:ext uri="{BB962C8B-B14F-4D97-AF65-F5344CB8AC3E}">
        <p14:creationId xmlns:p14="http://schemas.microsoft.com/office/powerpoint/2010/main" val="3097390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000" b="1" dirty="0"/>
              <a:t>Outcome 5: </a:t>
            </a:r>
            <a:r>
              <a:rPr lang="en-US" sz="2000" dirty="0"/>
              <a:t>Students shall use a graphing calculator to model real life problems with functions by organizing, analyzing, interpreting, and making inferences from ordered pairs of data.  This will include modeling with both polynomial and exponential regression analysis and use of correlation coefficients; using symmetry, vertical and horizontal asymptotes; and writing clear, logical, and concise solutions to problems</a:t>
            </a:r>
          </a:p>
        </p:txBody>
      </p:sp>
      <p:graphicFrame>
        <p:nvGraphicFramePr>
          <p:cNvPr id="4" name="Table 3"/>
          <p:cNvGraphicFramePr>
            <a:graphicFrameLocks noGrp="1"/>
          </p:cNvGraphicFramePr>
          <p:nvPr>
            <p:extLst>
              <p:ext uri="{D42A27DB-BD31-4B8C-83A1-F6EECF244321}">
                <p14:modId xmlns:p14="http://schemas.microsoft.com/office/powerpoint/2010/main" val="3962913415"/>
              </p:ext>
            </p:extLst>
          </p:nvPr>
        </p:nvGraphicFramePr>
        <p:xfrm>
          <a:off x="1353310" y="4561367"/>
          <a:ext cx="7244715" cy="109728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33807680"/>
                    </a:ext>
                  </a:extLst>
                </a:gridCol>
                <a:gridCol w="2935605">
                  <a:extLst>
                    <a:ext uri="{9D8B030D-6E8A-4147-A177-3AD203B41FA5}">
                      <a16:colId xmlns:a16="http://schemas.microsoft.com/office/drawing/2014/main" val="2440470327"/>
                    </a:ext>
                  </a:extLst>
                </a:gridCol>
                <a:gridCol w="2937510">
                  <a:extLst>
                    <a:ext uri="{9D8B030D-6E8A-4147-A177-3AD203B41FA5}">
                      <a16:colId xmlns:a16="http://schemas.microsoft.com/office/drawing/2014/main" val="3635709154"/>
                    </a:ext>
                  </a:extLst>
                </a:gridCol>
              </a:tblGrid>
              <a:tr h="222549">
                <a:tc>
                  <a:txBody>
                    <a:bodyPr/>
                    <a:lstStyle/>
                    <a:p>
                      <a:pPr marL="0" marR="0" algn="ctr">
                        <a:lnSpc>
                          <a:spcPct val="150000"/>
                        </a:lnSpc>
                        <a:spcBef>
                          <a:spcPts val="0"/>
                        </a:spcBef>
                        <a:spcAft>
                          <a:spcPts val="0"/>
                        </a:spcAft>
                      </a:pPr>
                      <a:r>
                        <a:rPr lang="en-US" sz="2400" dirty="0">
                          <a:effectLst/>
                        </a:rPr>
                        <a:t>correct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a:t>
                      </a:r>
                      <a:r>
                        <a:rPr lang="en-US" sz="2400" baseline="0" dirty="0">
                          <a:effectLst/>
                        </a:rPr>
                        <a:t>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360165"/>
                  </a:ext>
                </a:extLst>
              </a:tr>
              <a:tr h="0">
                <a:tc>
                  <a:txBody>
                    <a:bodyPr/>
                    <a:lstStyle/>
                    <a:p>
                      <a:pPr marL="0" marR="0">
                        <a:lnSpc>
                          <a:spcPct val="150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71.9%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62.9%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80132"/>
                  </a:ext>
                </a:extLst>
              </a:tr>
            </a:tbl>
          </a:graphicData>
        </a:graphic>
      </p:graphicFrame>
    </p:spTree>
    <p:extLst>
      <p:ext uri="{BB962C8B-B14F-4D97-AF65-F5344CB8AC3E}">
        <p14:creationId xmlns:p14="http://schemas.microsoft.com/office/powerpoint/2010/main" val="334898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Exam Assessment</a:t>
            </a:r>
          </a:p>
        </p:txBody>
      </p:sp>
      <p:sp>
        <p:nvSpPr>
          <p:cNvPr id="3" name="Content Placeholder 2"/>
          <p:cNvSpPr>
            <a:spLocks noGrp="1"/>
          </p:cNvSpPr>
          <p:nvPr>
            <p:ph idx="1"/>
          </p:nvPr>
        </p:nvSpPr>
        <p:spPr/>
        <p:txBody>
          <a:bodyPr>
            <a:normAutofit/>
          </a:bodyPr>
          <a:lstStyle/>
          <a:p>
            <a:pPr marL="0" indent="0">
              <a:buNone/>
            </a:pPr>
            <a:r>
              <a:rPr lang="en-US" sz="2400" b="1" dirty="0"/>
              <a:t>Outcome 6: </a:t>
            </a:r>
            <a:r>
              <a:rPr lang="en-US" sz="2400" dirty="0"/>
              <a:t>Students shall use exponential and logarithmic functions, solve exponential and logarithmic equations, and solve application problems using exponential and logarithmic functions.</a:t>
            </a:r>
          </a:p>
        </p:txBody>
      </p:sp>
      <p:graphicFrame>
        <p:nvGraphicFramePr>
          <p:cNvPr id="4" name="Table 3"/>
          <p:cNvGraphicFramePr>
            <a:graphicFrameLocks noGrp="1"/>
          </p:cNvGraphicFramePr>
          <p:nvPr>
            <p:extLst>
              <p:ext uri="{D42A27DB-BD31-4B8C-83A1-F6EECF244321}">
                <p14:modId xmlns:p14="http://schemas.microsoft.com/office/powerpoint/2010/main" val="4178420186"/>
              </p:ext>
            </p:extLst>
          </p:nvPr>
        </p:nvGraphicFramePr>
        <p:xfrm>
          <a:off x="1353310" y="3987209"/>
          <a:ext cx="7244715" cy="1097280"/>
        </p:xfrm>
        <a:graphic>
          <a:graphicData uri="http://schemas.openxmlformats.org/drawingml/2006/table">
            <a:tbl>
              <a:tblPr firstRow="1" firstCol="1" bandRow="1">
                <a:tableStyleId>{5C22544A-7EE6-4342-B048-85BDC9FD1C3A}</a:tableStyleId>
              </a:tblPr>
              <a:tblGrid>
                <a:gridCol w="1371600">
                  <a:extLst>
                    <a:ext uri="{9D8B030D-6E8A-4147-A177-3AD203B41FA5}">
                      <a16:colId xmlns:a16="http://schemas.microsoft.com/office/drawing/2014/main" val="233807680"/>
                    </a:ext>
                  </a:extLst>
                </a:gridCol>
                <a:gridCol w="2935605">
                  <a:extLst>
                    <a:ext uri="{9D8B030D-6E8A-4147-A177-3AD203B41FA5}">
                      <a16:colId xmlns:a16="http://schemas.microsoft.com/office/drawing/2014/main" val="2440470327"/>
                    </a:ext>
                  </a:extLst>
                </a:gridCol>
                <a:gridCol w="2937510">
                  <a:extLst>
                    <a:ext uri="{9D8B030D-6E8A-4147-A177-3AD203B41FA5}">
                      <a16:colId xmlns:a16="http://schemas.microsoft.com/office/drawing/2014/main" val="3635709154"/>
                    </a:ext>
                  </a:extLst>
                </a:gridCol>
              </a:tblGrid>
              <a:tr h="222549">
                <a:tc>
                  <a:txBody>
                    <a:bodyPr/>
                    <a:lstStyle/>
                    <a:p>
                      <a:pPr marL="0" marR="0" algn="ctr">
                        <a:lnSpc>
                          <a:spcPct val="150000"/>
                        </a:lnSpc>
                        <a:spcBef>
                          <a:spcPts val="0"/>
                        </a:spcBef>
                        <a:spcAft>
                          <a:spcPts val="0"/>
                        </a:spcAft>
                      </a:pPr>
                      <a:r>
                        <a:rPr lang="en-US" sz="2400" dirty="0">
                          <a:effectLst/>
                        </a:rPr>
                        <a:t>correct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Open source class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The other</a:t>
                      </a:r>
                      <a:r>
                        <a:rPr lang="en-US" sz="2400" baseline="0" dirty="0">
                          <a:effectLst/>
                        </a:rPr>
                        <a:t> classes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0360165"/>
                  </a:ext>
                </a:extLst>
              </a:tr>
              <a:tr h="0">
                <a:tc>
                  <a:txBody>
                    <a:bodyPr/>
                    <a:lstStyle/>
                    <a:p>
                      <a:pPr marL="0" marR="0">
                        <a:lnSpc>
                          <a:spcPct val="150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84.9%</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2400" dirty="0">
                          <a:effectLst/>
                        </a:rPr>
                        <a:t>74.5%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880132"/>
                  </a:ext>
                </a:extLst>
              </a:tr>
            </a:tbl>
          </a:graphicData>
        </a:graphic>
      </p:graphicFrame>
    </p:spTree>
    <p:extLst>
      <p:ext uri="{BB962C8B-B14F-4D97-AF65-F5344CB8AC3E}">
        <p14:creationId xmlns:p14="http://schemas.microsoft.com/office/powerpoint/2010/main" val="26109982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84</TotalTime>
  <Words>917</Words>
  <Application>Microsoft Office PowerPoint</Application>
  <PresentationFormat>Widescreen</PresentationFormat>
  <Paragraphs>167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Times New Roman</vt:lpstr>
      <vt:lpstr>Trebuchet MS</vt:lpstr>
      <vt:lpstr>Wingdings 3</vt:lpstr>
      <vt:lpstr>Facet</vt:lpstr>
      <vt:lpstr>2016 Fall OpenStax class</vt:lpstr>
      <vt:lpstr>2016 Fall: College algebra classes</vt:lpstr>
      <vt:lpstr>Web-assign and MyMathLab</vt:lpstr>
      <vt:lpstr>Final Exam Assessment</vt:lpstr>
      <vt:lpstr>Final Exam Assessment</vt:lpstr>
      <vt:lpstr>Final Exam Assessment</vt:lpstr>
      <vt:lpstr>Final Exam Assessment</vt:lpstr>
      <vt:lpstr>Final Exam Assessment</vt:lpstr>
      <vt:lpstr>Final Exam Assessment</vt:lpstr>
      <vt:lpstr>Survey about textbook (agree or strongly agree percentage) </vt:lpstr>
      <vt:lpstr>Survey about Web-assign (agree or strongly agree percentage) </vt:lpstr>
      <vt:lpstr>Students’ comments</vt:lpstr>
      <vt:lpstr>My view</vt:lpstr>
      <vt:lpstr>Students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Fall OpenStax class</dc:title>
  <dc:creator>E You</dc:creator>
  <cp:lastModifiedBy>E You</cp:lastModifiedBy>
  <cp:revision>13</cp:revision>
  <dcterms:created xsi:type="dcterms:W3CDTF">2017-01-11T14:27:48Z</dcterms:created>
  <dcterms:modified xsi:type="dcterms:W3CDTF">2017-01-11T16:06:06Z</dcterms:modified>
</cp:coreProperties>
</file>