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handoutMasterIdLst>
    <p:handoutMasterId r:id="rId42"/>
  </p:handoutMasterIdLst>
  <p:sldIdLst>
    <p:sldId id="256" r:id="rId3"/>
    <p:sldId id="399" r:id="rId4"/>
    <p:sldId id="423" r:id="rId5"/>
    <p:sldId id="431" r:id="rId6"/>
    <p:sldId id="421" r:id="rId7"/>
    <p:sldId id="422" r:id="rId8"/>
    <p:sldId id="424" r:id="rId9"/>
    <p:sldId id="425" r:id="rId10"/>
    <p:sldId id="426" r:id="rId11"/>
    <p:sldId id="427" r:id="rId12"/>
    <p:sldId id="428" r:id="rId13"/>
    <p:sldId id="429" r:id="rId14"/>
    <p:sldId id="430" r:id="rId15"/>
    <p:sldId id="418" r:id="rId16"/>
    <p:sldId id="381" r:id="rId17"/>
    <p:sldId id="385" r:id="rId18"/>
    <p:sldId id="402" r:id="rId19"/>
    <p:sldId id="386" r:id="rId20"/>
    <p:sldId id="403" r:id="rId21"/>
    <p:sldId id="416" r:id="rId22"/>
    <p:sldId id="417" r:id="rId23"/>
    <p:sldId id="419" r:id="rId24"/>
    <p:sldId id="380" r:id="rId25"/>
    <p:sldId id="355" r:id="rId26"/>
    <p:sldId id="407" r:id="rId27"/>
    <p:sldId id="408" r:id="rId28"/>
    <p:sldId id="357" r:id="rId29"/>
    <p:sldId id="404" r:id="rId30"/>
    <p:sldId id="409" r:id="rId31"/>
    <p:sldId id="410" r:id="rId32"/>
    <p:sldId id="411" r:id="rId33"/>
    <p:sldId id="413" r:id="rId34"/>
    <p:sldId id="414" r:id="rId35"/>
    <p:sldId id="384" r:id="rId36"/>
    <p:sldId id="415" r:id="rId37"/>
    <p:sldId id="412" r:id="rId38"/>
    <p:sldId id="396" r:id="rId39"/>
    <p:sldId id="401" r:id="rId4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B79163-5B80-4226-9C33-22EAD0A7EC60}">
          <p14:sldIdLst>
            <p14:sldId id="256"/>
            <p14:sldId id="399"/>
          </p14:sldIdLst>
        </p14:section>
        <p14:section name="ALG Intro" id="{6491B79B-9D01-4CDE-87D7-D83D4824574F}">
          <p14:sldIdLst>
            <p14:sldId id="423"/>
            <p14:sldId id="431"/>
            <p14:sldId id="421"/>
            <p14:sldId id="422"/>
            <p14:sldId id="424"/>
            <p14:sldId id="425"/>
            <p14:sldId id="426"/>
            <p14:sldId id="427"/>
            <p14:sldId id="428"/>
            <p14:sldId id="429"/>
            <p14:sldId id="430"/>
          </p14:sldIdLst>
        </p14:section>
        <p14:section name="SLA" id="{A243909B-F552-40D3-A24E-C025C8A3C801}">
          <p14:sldIdLst>
            <p14:sldId id="418"/>
            <p14:sldId id="381"/>
            <p14:sldId id="385"/>
            <p14:sldId id="402"/>
            <p14:sldId id="386"/>
            <p14:sldId id="403"/>
            <p14:sldId id="416"/>
            <p14:sldId id="417"/>
          </p14:sldIdLst>
        </p14:section>
        <p14:section name="Reporting" id="{860AA674-6EAD-467F-8FEC-CACAC610559A}">
          <p14:sldIdLst>
            <p14:sldId id="419"/>
            <p14:sldId id="380"/>
            <p14:sldId id="355"/>
            <p14:sldId id="407"/>
            <p14:sldId id="408"/>
            <p14:sldId id="357"/>
            <p14:sldId id="404"/>
            <p14:sldId id="409"/>
            <p14:sldId id="410"/>
            <p14:sldId id="411"/>
            <p14:sldId id="413"/>
            <p14:sldId id="414"/>
            <p14:sldId id="384"/>
            <p14:sldId id="415"/>
            <p14:sldId id="412"/>
            <p14:sldId id="396"/>
            <p14:sldId id="4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C12"/>
    <a:srgbClr val="157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showGuides="1">
      <p:cViewPr varScale="1">
        <p:scale>
          <a:sx n="89" d="100"/>
          <a:sy n="89" d="100"/>
        </p:scale>
        <p:origin x="102" y="522"/>
      </p:cViewPr>
      <p:guideLst>
        <p:guide orient="horz" pos="2160"/>
        <p:guide pos="3840"/>
      </p:guideLst>
    </p:cSldViewPr>
  </p:slideViewPr>
  <p:notesTextViewPr>
    <p:cViewPr>
      <p:scale>
        <a:sx n="1" d="1"/>
        <a:sy n="1" d="1"/>
      </p:scale>
      <p:origin x="0" y="0"/>
    </p:cViewPr>
  </p:notesTextViewPr>
  <p:sorterViewPr>
    <p:cViewPr>
      <p:scale>
        <a:sx n="100" d="100"/>
        <a:sy n="100" d="100"/>
      </p:scale>
      <p:origin x="0" y="1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0E71B-B0A2-4DC9-9AD5-95D14FC06EA3}" type="doc">
      <dgm:prSet loTypeId="urn:microsoft.com/office/officeart/2005/8/layout/process4" loCatId="process" qsTypeId="urn:microsoft.com/office/officeart/2005/8/quickstyle/simple4" qsCatId="simple" csTypeId="urn:microsoft.com/office/officeart/2005/8/colors/colorful5" csCatId="colorful" phldr="1"/>
      <dgm:spPr/>
    </dgm:pt>
    <dgm:pt modelId="{2EAD8982-E411-401D-8E6C-F4E8348E1A01}">
      <dgm:prSet phldrT="[Text]" custT="1"/>
      <dgm:spPr/>
      <dgm:t>
        <a:bodyPr/>
        <a:lstStyle/>
        <a:p>
          <a:r>
            <a:rPr lang="en-US" sz="2400" b="1" dirty="0" smtClean="0"/>
            <a:t>ALG (Jeff) sends SLA to Project Lead</a:t>
          </a:r>
          <a:endParaRPr lang="en-US" sz="2400" b="1" dirty="0"/>
        </a:p>
      </dgm:t>
    </dgm:pt>
    <dgm:pt modelId="{B01FE51A-9AAE-4407-8398-2E755369F12A}" type="parTrans" cxnId="{5EAA2585-453F-4165-BAF1-A846413E612E}">
      <dgm:prSet/>
      <dgm:spPr/>
      <dgm:t>
        <a:bodyPr/>
        <a:lstStyle/>
        <a:p>
          <a:endParaRPr lang="en-US"/>
        </a:p>
      </dgm:t>
    </dgm:pt>
    <dgm:pt modelId="{3C298350-9F42-421B-9FE2-0DDA0B922C61}" type="sibTrans" cxnId="{5EAA2585-453F-4165-BAF1-A846413E612E}">
      <dgm:prSet/>
      <dgm:spPr/>
      <dgm:t>
        <a:bodyPr/>
        <a:lstStyle/>
        <a:p>
          <a:endParaRPr lang="en-US"/>
        </a:p>
      </dgm:t>
    </dgm:pt>
    <dgm:pt modelId="{383591DB-176D-4518-BECF-7F89612CBC2B}">
      <dgm:prSet phldrT="[Text]" custT="1"/>
      <dgm:spPr/>
      <dgm:t>
        <a:bodyPr/>
        <a:lstStyle/>
        <a:p>
          <a:r>
            <a:rPr lang="en-US" sz="2400" b="1" dirty="0" smtClean="0"/>
            <a:t>Project Lead checks SLA, sends to Grants Office with ALG email</a:t>
          </a:r>
          <a:endParaRPr lang="en-US" sz="2400" b="1" dirty="0"/>
        </a:p>
      </dgm:t>
    </dgm:pt>
    <dgm:pt modelId="{DFC520C4-B623-4696-A23A-58B16FE1129E}" type="parTrans" cxnId="{56C267F4-54A7-4837-8AB3-6A3C52CEB61B}">
      <dgm:prSet/>
      <dgm:spPr/>
      <dgm:t>
        <a:bodyPr/>
        <a:lstStyle/>
        <a:p>
          <a:endParaRPr lang="en-US"/>
        </a:p>
      </dgm:t>
    </dgm:pt>
    <dgm:pt modelId="{CD20B8F3-FCA1-42DC-8381-17F24BD2ED91}" type="sibTrans" cxnId="{56C267F4-54A7-4837-8AB3-6A3C52CEB61B}">
      <dgm:prSet/>
      <dgm:spPr/>
      <dgm:t>
        <a:bodyPr/>
        <a:lstStyle/>
        <a:p>
          <a:endParaRPr lang="en-US"/>
        </a:p>
      </dgm:t>
    </dgm:pt>
    <dgm:pt modelId="{CA0E5841-428A-4C3A-B250-5431F1C18149}">
      <dgm:prSet phldrT="[Text]" custT="1"/>
      <dgm:spPr/>
      <dgm:t>
        <a:bodyPr/>
        <a:lstStyle/>
        <a:p>
          <a:r>
            <a:rPr lang="en-US" sz="2400" b="1" dirty="0" smtClean="0"/>
            <a:t>Grants Office obtains signatures, sends to Project Lead</a:t>
          </a:r>
          <a:endParaRPr lang="en-US" sz="2400" b="1" dirty="0"/>
        </a:p>
      </dgm:t>
    </dgm:pt>
    <dgm:pt modelId="{024C159B-A8E3-47CA-9EDA-1293C0CA1C7D}" type="parTrans" cxnId="{3193BB04-6C2F-48FD-B477-B99629829470}">
      <dgm:prSet/>
      <dgm:spPr/>
      <dgm:t>
        <a:bodyPr/>
        <a:lstStyle/>
        <a:p>
          <a:endParaRPr lang="en-US"/>
        </a:p>
      </dgm:t>
    </dgm:pt>
    <dgm:pt modelId="{0417C00D-43B7-40FE-BCA0-5FB4E0E0E03B}" type="sibTrans" cxnId="{3193BB04-6C2F-48FD-B477-B99629829470}">
      <dgm:prSet/>
      <dgm:spPr/>
      <dgm:t>
        <a:bodyPr/>
        <a:lstStyle/>
        <a:p>
          <a:endParaRPr lang="en-US"/>
        </a:p>
      </dgm:t>
    </dgm:pt>
    <dgm:pt modelId="{76B8F536-7679-42C5-A04D-21EDF4F94B18}">
      <dgm:prSet phldrT="[Text]" custT="1"/>
      <dgm:spPr/>
      <dgm:t>
        <a:bodyPr/>
        <a:lstStyle/>
        <a:p>
          <a:r>
            <a:rPr lang="en-US" sz="2400" b="1" dirty="0" smtClean="0"/>
            <a:t>Project Lead sends signed SLA to ALG (Jeff)</a:t>
          </a:r>
          <a:endParaRPr lang="en-US" sz="2400" b="1" dirty="0"/>
        </a:p>
      </dgm:t>
    </dgm:pt>
    <dgm:pt modelId="{6109FD20-8619-4C7E-8ACE-59C827EF936A}" type="parTrans" cxnId="{0FC78DB0-64BC-4854-A241-36B64382F4F4}">
      <dgm:prSet/>
      <dgm:spPr/>
      <dgm:t>
        <a:bodyPr/>
        <a:lstStyle/>
        <a:p>
          <a:endParaRPr lang="en-US"/>
        </a:p>
      </dgm:t>
    </dgm:pt>
    <dgm:pt modelId="{D0F471F4-00DE-4CA9-AEC5-C97DFF9745F1}" type="sibTrans" cxnId="{0FC78DB0-64BC-4854-A241-36B64382F4F4}">
      <dgm:prSet/>
      <dgm:spPr/>
      <dgm:t>
        <a:bodyPr/>
        <a:lstStyle/>
        <a:p>
          <a:endParaRPr lang="en-US"/>
        </a:p>
      </dgm:t>
    </dgm:pt>
    <dgm:pt modelId="{01914496-9E90-48E2-B2ED-E9C5F9DA6A3D}">
      <dgm:prSet phldrT="[Text]" custT="1"/>
      <dgm:spPr/>
      <dgm:t>
        <a:bodyPr/>
        <a:lstStyle/>
        <a:p>
          <a:r>
            <a:rPr lang="en-US" sz="2400" b="1" dirty="0" smtClean="0"/>
            <a:t>ALG (Jeff) sends to BOR Legal</a:t>
          </a:r>
          <a:endParaRPr lang="en-US" sz="2400" b="1" dirty="0"/>
        </a:p>
      </dgm:t>
    </dgm:pt>
    <dgm:pt modelId="{4165E020-04AF-4E6E-9CDB-CBCECA52CBE5}" type="parTrans" cxnId="{42AA80AD-6538-426B-95E8-8379E363740F}">
      <dgm:prSet/>
      <dgm:spPr/>
      <dgm:t>
        <a:bodyPr/>
        <a:lstStyle/>
        <a:p>
          <a:endParaRPr lang="en-US"/>
        </a:p>
      </dgm:t>
    </dgm:pt>
    <dgm:pt modelId="{2C2BF5A0-9F7C-4BDC-9A4C-A10A448B6DFE}" type="sibTrans" cxnId="{42AA80AD-6538-426B-95E8-8379E363740F}">
      <dgm:prSet/>
      <dgm:spPr/>
      <dgm:t>
        <a:bodyPr/>
        <a:lstStyle/>
        <a:p>
          <a:endParaRPr lang="en-US"/>
        </a:p>
      </dgm:t>
    </dgm:pt>
    <dgm:pt modelId="{EEFF9A86-A28D-4E2C-ACF0-C901000BE36A}">
      <dgm:prSet phldrT="[Text]" custT="1"/>
      <dgm:spPr/>
      <dgm:t>
        <a:bodyPr/>
        <a:lstStyle/>
        <a:p>
          <a:r>
            <a:rPr lang="en-US" sz="2400" b="1" dirty="0" smtClean="0"/>
            <a:t>BOR Legal signs SLA, now fully-executed</a:t>
          </a:r>
          <a:endParaRPr lang="en-US" sz="2400" b="1" dirty="0"/>
        </a:p>
      </dgm:t>
    </dgm:pt>
    <dgm:pt modelId="{6396D14E-F1BB-4F9F-AF5C-7FA7EAD97B18}" type="parTrans" cxnId="{586DBE53-85B4-44B7-B4E5-AC93B7B1085A}">
      <dgm:prSet/>
      <dgm:spPr/>
      <dgm:t>
        <a:bodyPr/>
        <a:lstStyle/>
        <a:p>
          <a:endParaRPr lang="en-US"/>
        </a:p>
      </dgm:t>
    </dgm:pt>
    <dgm:pt modelId="{D0BD45B5-C093-4FDA-A4D9-FF8D0859241D}" type="sibTrans" cxnId="{586DBE53-85B4-44B7-B4E5-AC93B7B1085A}">
      <dgm:prSet/>
      <dgm:spPr/>
      <dgm:t>
        <a:bodyPr/>
        <a:lstStyle/>
        <a:p>
          <a:endParaRPr lang="en-US"/>
        </a:p>
      </dgm:t>
    </dgm:pt>
    <dgm:pt modelId="{5E12648F-5A47-48E1-AA38-ECF01F8EDF3E}">
      <dgm:prSet phldrT="[Text]" custT="1"/>
      <dgm:spPr/>
      <dgm:t>
        <a:bodyPr/>
        <a:lstStyle/>
        <a:p>
          <a:r>
            <a:rPr lang="en-US" sz="2400" b="1" dirty="0" smtClean="0"/>
            <a:t>With invoice, ALG (Jeff/Admin) sends payment request to AP</a:t>
          </a:r>
          <a:endParaRPr lang="en-US" sz="2400" b="1" dirty="0"/>
        </a:p>
      </dgm:t>
    </dgm:pt>
    <dgm:pt modelId="{7AEE2E6F-681C-46D4-9B2D-7B009ABEBEA4}" type="parTrans" cxnId="{2A247761-F5CF-45D4-B107-EE2B16977AB6}">
      <dgm:prSet/>
      <dgm:spPr/>
      <dgm:t>
        <a:bodyPr/>
        <a:lstStyle/>
        <a:p>
          <a:endParaRPr lang="en-US"/>
        </a:p>
      </dgm:t>
    </dgm:pt>
    <dgm:pt modelId="{F390D841-090E-4818-A95A-575CFB0C07D6}" type="sibTrans" cxnId="{2A247761-F5CF-45D4-B107-EE2B16977AB6}">
      <dgm:prSet/>
      <dgm:spPr/>
      <dgm:t>
        <a:bodyPr/>
        <a:lstStyle/>
        <a:p>
          <a:endParaRPr lang="en-US"/>
        </a:p>
      </dgm:t>
    </dgm:pt>
    <dgm:pt modelId="{55DFCA91-DEB3-472D-9E8E-C8A973ACDC46}">
      <dgm:prSet phldrT="[Text]" custT="1"/>
      <dgm:spPr/>
      <dgm:t>
        <a:bodyPr/>
        <a:lstStyle/>
        <a:p>
          <a:r>
            <a:rPr lang="en-US" sz="2400" b="1" dirty="0" smtClean="0"/>
            <a:t>AP sends payment to institution through ACH</a:t>
          </a:r>
          <a:endParaRPr lang="en-US" sz="2400" b="1" dirty="0"/>
        </a:p>
      </dgm:t>
    </dgm:pt>
    <dgm:pt modelId="{D4219781-3388-4321-9A3C-9398FD94BDEF}" type="parTrans" cxnId="{17AD4432-6312-4AD0-8409-CA5720000BDC}">
      <dgm:prSet/>
      <dgm:spPr/>
      <dgm:t>
        <a:bodyPr/>
        <a:lstStyle/>
        <a:p>
          <a:endParaRPr lang="en-US"/>
        </a:p>
      </dgm:t>
    </dgm:pt>
    <dgm:pt modelId="{A0815B7E-3A3F-41BE-9F09-5DED9FB8D843}" type="sibTrans" cxnId="{17AD4432-6312-4AD0-8409-CA5720000BDC}">
      <dgm:prSet/>
      <dgm:spPr/>
      <dgm:t>
        <a:bodyPr/>
        <a:lstStyle/>
        <a:p>
          <a:endParaRPr lang="en-US"/>
        </a:p>
      </dgm:t>
    </dgm:pt>
    <dgm:pt modelId="{AE2927D0-F230-4425-BDF3-EC97418CBE4C}" type="pres">
      <dgm:prSet presAssocID="{0230E71B-B0A2-4DC9-9AD5-95D14FC06EA3}" presName="Name0" presStyleCnt="0">
        <dgm:presLayoutVars>
          <dgm:dir/>
          <dgm:animLvl val="lvl"/>
          <dgm:resizeHandles val="exact"/>
        </dgm:presLayoutVars>
      </dgm:prSet>
      <dgm:spPr/>
    </dgm:pt>
    <dgm:pt modelId="{B3871B63-58A7-4941-AE70-5EA7EEF417BC}" type="pres">
      <dgm:prSet presAssocID="{55DFCA91-DEB3-472D-9E8E-C8A973ACDC46}" presName="boxAndChildren" presStyleCnt="0"/>
      <dgm:spPr/>
    </dgm:pt>
    <dgm:pt modelId="{9756B9CF-C2EC-46D4-BD68-E4BF581B76C7}" type="pres">
      <dgm:prSet presAssocID="{55DFCA91-DEB3-472D-9E8E-C8A973ACDC46}" presName="parentTextBox" presStyleLbl="node1" presStyleIdx="0" presStyleCnt="8"/>
      <dgm:spPr/>
      <dgm:t>
        <a:bodyPr/>
        <a:lstStyle/>
        <a:p>
          <a:endParaRPr lang="en-US"/>
        </a:p>
      </dgm:t>
    </dgm:pt>
    <dgm:pt modelId="{7B73FFD5-1344-45C5-A2FB-CD8674A515F1}" type="pres">
      <dgm:prSet presAssocID="{F390D841-090E-4818-A95A-575CFB0C07D6}" presName="sp" presStyleCnt="0"/>
      <dgm:spPr/>
    </dgm:pt>
    <dgm:pt modelId="{63FD740C-5AEA-4624-A677-F1E71F465CCF}" type="pres">
      <dgm:prSet presAssocID="{5E12648F-5A47-48E1-AA38-ECF01F8EDF3E}" presName="arrowAndChildren" presStyleCnt="0"/>
      <dgm:spPr/>
    </dgm:pt>
    <dgm:pt modelId="{C9CB2301-BEA2-4354-BEFC-74BA4600A3B8}" type="pres">
      <dgm:prSet presAssocID="{5E12648F-5A47-48E1-AA38-ECF01F8EDF3E}" presName="parentTextArrow" presStyleLbl="node1" presStyleIdx="1" presStyleCnt="8"/>
      <dgm:spPr/>
      <dgm:t>
        <a:bodyPr/>
        <a:lstStyle/>
        <a:p>
          <a:endParaRPr lang="en-US"/>
        </a:p>
      </dgm:t>
    </dgm:pt>
    <dgm:pt modelId="{0CC41173-D215-43C2-9A6B-88AC653DE37E}" type="pres">
      <dgm:prSet presAssocID="{D0BD45B5-C093-4FDA-A4D9-FF8D0859241D}" presName="sp" presStyleCnt="0"/>
      <dgm:spPr/>
    </dgm:pt>
    <dgm:pt modelId="{BC5C02B0-7434-46E0-A0D1-7C082F7C2680}" type="pres">
      <dgm:prSet presAssocID="{EEFF9A86-A28D-4E2C-ACF0-C901000BE36A}" presName="arrowAndChildren" presStyleCnt="0"/>
      <dgm:spPr/>
    </dgm:pt>
    <dgm:pt modelId="{B4EF7D4E-D66A-486D-A1FE-A8F452D34590}" type="pres">
      <dgm:prSet presAssocID="{EEFF9A86-A28D-4E2C-ACF0-C901000BE36A}" presName="parentTextArrow" presStyleLbl="node1" presStyleIdx="2" presStyleCnt="8"/>
      <dgm:spPr/>
      <dgm:t>
        <a:bodyPr/>
        <a:lstStyle/>
        <a:p>
          <a:endParaRPr lang="en-US"/>
        </a:p>
      </dgm:t>
    </dgm:pt>
    <dgm:pt modelId="{AE5F7A55-74D1-45E0-8031-40D6DF22F353}" type="pres">
      <dgm:prSet presAssocID="{2C2BF5A0-9F7C-4BDC-9A4C-A10A448B6DFE}" presName="sp" presStyleCnt="0"/>
      <dgm:spPr/>
    </dgm:pt>
    <dgm:pt modelId="{4659A007-023E-4136-B117-0257C92E9690}" type="pres">
      <dgm:prSet presAssocID="{01914496-9E90-48E2-B2ED-E9C5F9DA6A3D}" presName="arrowAndChildren" presStyleCnt="0"/>
      <dgm:spPr/>
    </dgm:pt>
    <dgm:pt modelId="{6DFC3985-EB3A-49A2-9F3A-7E7E9364D969}" type="pres">
      <dgm:prSet presAssocID="{01914496-9E90-48E2-B2ED-E9C5F9DA6A3D}" presName="parentTextArrow" presStyleLbl="node1" presStyleIdx="3" presStyleCnt="8"/>
      <dgm:spPr/>
      <dgm:t>
        <a:bodyPr/>
        <a:lstStyle/>
        <a:p>
          <a:endParaRPr lang="en-US"/>
        </a:p>
      </dgm:t>
    </dgm:pt>
    <dgm:pt modelId="{B6CA0DB1-5C98-496F-8F3C-295DD35DBD6D}" type="pres">
      <dgm:prSet presAssocID="{D0F471F4-00DE-4CA9-AEC5-C97DFF9745F1}" presName="sp" presStyleCnt="0"/>
      <dgm:spPr/>
    </dgm:pt>
    <dgm:pt modelId="{BC996484-ED28-478E-8F8B-D3762E455F49}" type="pres">
      <dgm:prSet presAssocID="{76B8F536-7679-42C5-A04D-21EDF4F94B18}" presName="arrowAndChildren" presStyleCnt="0"/>
      <dgm:spPr/>
    </dgm:pt>
    <dgm:pt modelId="{5560D536-6944-4437-B578-A5BE0FC26D50}" type="pres">
      <dgm:prSet presAssocID="{76B8F536-7679-42C5-A04D-21EDF4F94B18}" presName="parentTextArrow" presStyleLbl="node1" presStyleIdx="4" presStyleCnt="8"/>
      <dgm:spPr/>
      <dgm:t>
        <a:bodyPr/>
        <a:lstStyle/>
        <a:p>
          <a:endParaRPr lang="en-US"/>
        </a:p>
      </dgm:t>
    </dgm:pt>
    <dgm:pt modelId="{4D94408B-FC9F-44CE-82C9-16E6B33B531C}" type="pres">
      <dgm:prSet presAssocID="{0417C00D-43B7-40FE-BCA0-5FB4E0E0E03B}" presName="sp" presStyleCnt="0"/>
      <dgm:spPr/>
    </dgm:pt>
    <dgm:pt modelId="{2F1DD01B-CC24-4D68-AFC8-1ADBEBD752AF}" type="pres">
      <dgm:prSet presAssocID="{CA0E5841-428A-4C3A-B250-5431F1C18149}" presName="arrowAndChildren" presStyleCnt="0"/>
      <dgm:spPr/>
    </dgm:pt>
    <dgm:pt modelId="{1CED4247-01C3-47D0-973A-562185ABA041}" type="pres">
      <dgm:prSet presAssocID="{CA0E5841-428A-4C3A-B250-5431F1C18149}" presName="parentTextArrow" presStyleLbl="node1" presStyleIdx="5" presStyleCnt="8"/>
      <dgm:spPr/>
      <dgm:t>
        <a:bodyPr/>
        <a:lstStyle/>
        <a:p>
          <a:endParaRPr lang="en-US"/>
        </a:p>
      </dgm:t>
    </dgm:pt>
    <dgm:pt modelId="{72B3392F-2F29-4580-B3CE-3A439FF83E6B}" type="pres">
      <dgm:prSet presAssocID="{CD20B8F3-FCA1-42DC-8381-17F24BD2ED91}" presName="sp" presStyleCnt="0"/>
      <dgm:spPr/>
    </dgm:pt>
    <dgm:pt modelId="{5A7B74FF-2C0C-4A5B-934C-B21CE2877517}" type="pres">
      <dgm:prSet presAssocID="{383591DB-176D-4518-BECF-7F89612CBC2B}" presName="arrowAndChildren" presStyleCnt="0"/>
      <dgm:spPr/>
    </dgm:pt>
    <dgm:pt modelId="{971C7EFB-3B2A-4065-A454-78C0BB2B220A}" type="pres">
      <dgm:prSet presAssocID="{383591DB-176D-4518-BECF-7F89612CBC2B}" presName="parentTextArrow" presStyleLbl="node1" presStyleIdx="6" presStyleCnt="8"/>
      <dgm:spPr/>
      <dgm:t>
        <a:bodyPr/>
        <a:lstStyle/>
        <a:p>
          <a:endParaRPr lang="en-US"/>
        </a:p>
      </dgm:t>
    </dgm:pt>
    <dgm:pt modelId="{BBF0E4D6-D79C-4DA4-BF5B-434642F80E2D}" type="pres">
      <dgm:prSet presAssocID="{3C298350-9F42-421B-9FE2-0DDA0B922C61}" presName="sp" presStyleCnt="0"/>
      <dgm:spPr/>
    </dgm:pt>
    <dgm:pt modelId="{B6A1DB30-CFD5-42BB-A817-A4CA33630CFE}" type="pres">
      <dgm:prSet presAssocID="{2EAD8982-E411-401D-8E6C-F4E8348E1A01}" presName="arrowAndChildren" presStyleCnt="0"/>
      <dgm:spPr/>
    </dgm:pt>
    <dgm:pt modelId="{16A121F6-D395-4B8D-A112-1792E119DCBA}" type="pres">
      <dgm:prSet presAssocID="{2EAD8982-E411-401D-8E6C-F4E8348E1A01}" presName="parentTextArrow" presStyleLbl="node1" presStyleIdx="7" presStyleCnt="8"/>
      <dgm:spPr/>
      <dgm:t>
        <a:bodyPr/>
        <a:lstStyle/>
        <a:p>
          <a:endParaRPr lang="en-US"/>
        </a:p>
      </dgm:t>
    </dgm:pt>
  </dgm:ptLst>
  <dgm:cxnLst>
    <dgm:cxn modelId="{7F739322-765A-48D5-AB2B-6C00C51B482E}" type="presOf" srcId="{0230E71B-B0A2-4DC9-9AD5-95D14FC06EA3}" destId="{AE2927D0-F230-4425-BDF3-EC97418CBE4C}" srcOrd="0" destOrd="0" presId="urn:microsoft.com/office/officeart/2005/8/layout/process4"/>
    <dgm:cxn modelId="{43F1F641-5448-4C88-9A75-4C037C9272BD}" type="presOf" srcId="{2EAD8982-E411-401D-8E6C-F4E8348E1A01}" destId="{16A121F6-D395-4B8D-A112-1792E119DCBA}" srcOrd="0" destOrd="0" presId="urn:microsoft.com/office/officeart/2005/8/layout/process4"/>
    <dgm:cxn modelId="{09F86B74-00D6-4E74-B1F4-2628480E2659}" type="presOf" srcId="{EEFF9A86-A28D-4E2C-ACF0-C901000BE36A}" destId="{B4EF7D4E-D66A-486D-A1FE-A8F452D34590}" srcOrd="0" destOrd="0" presId="urn:microsoft.com/office/officeart/2005/8/layout/process4"/>
    <dgm:cxn modelId="{0FC78DB0-64BC-4854-A241-36B64382F4F4}" srcId="{0230E71B-B0A2-4DC9-9AD5-95D14FC06EA3}" destId="{76B8F536-7679-42C5-A04D-21EDF4F94B18}" srcOrd="3" destOrd="0" parTransId="{6109FD20-8619-4C7E-8ACE-59C827EF936A}" sibTransId="{D0F471F4-00DE-4CA9-AEC5-C97DFF9745F1}"/>
    <dgm:cxn modelId="{2A247761-F5CF-45D4-B107-EE2B16977AB6}" srcId="{0230E71B-B0A2-4DC9-9AD5-95D14FC06EA3}" destId="{5E12648F-5A47-48E1-AA38-ECF01F8EDF3E}" srcOrd="6" destOrd="0" parTransId="{7AEE2E6F-681C-46D4-9B2D-7B009ABEBEA4}" sibTransId="{F390D841-090E-4818-A95A-575CFB0C07D6}"/>
    <dgm:cxn modelId="{491356DC-F26A-4E78-937D-A70FF797F1E3}" type="presOf" srcId="{01914496-9E90-48E2-B2ED-E9C5F9DA6A3D}" destId="{6DFC3985-EB3A-49A2-9F3A-7E7E9364D969}" srcOrd="0" destOrd="0" presId="urn:microsoft.com/office/officeart/2005/8/layout/process4"/>
    <dgm:cxn modelId="{AE20325A-4916-48A5-8011-B3DDDFF36E92}" type="presOf" srcId="{383591DB-176D-4518-BECF-7F89612CBC2B}" destId="{971C7EFB-3B2A-4065-A454-78C0BB2B220A}" srcOrd="0" destOrd="0" presId="urn:microsoft.com/office/officeart/2005/8/layout/process4"/>
    <dgm:cxn modelId="{690C2A4B-259C-4C5E-A77B-EDD251BF7D25}" type="presOf" srcId="{76B8F536-7679-42C5-A04D-21EDF4F94B18}" destId="{5560D536-6944-4437-B578-A5BE0FC26D50}" srcOrd="0" destOrd="0" presId="urn:microsoft.com/office/officeart/2005/8/layout/process4"/>
    <dgm:cxn modelId="{42AA80AD-6538-426B-95E8-8379E363740F}" srcId="{0230E71B-B0A2-4DC9-9AD5-95D14FC06EA3}" destId="{01914496-9E90-48E2-B2ED-E9C5F9DA6A3D}" srcOrd="4" destOrd="0" parTransId="{4165E020-04AF-4E6E-9CDB-CBCECA52CBE5}" sibTransId="{2C2BF5A0-9F7C-4BDC-9A4C-A10A448B6DFE}"/>
    <dgm:cxn modelId="{A3E42265-8C22-4F0B-8D7C-64791F23A7A7}" type="presOf" srcId="{CA0E5841-428A-4C3A-B250-5431F1C18149}" destId="{1CED4247-01C3-47D0-973A-562185ABA041}" srcOrd="0" destOrd="0" presId="urn:microsoft.com/office/officeart/2005/8/layout/process4"/>
    <dgm:cxn modelId="{5EAA2585-453F-4165-BAF1-A846413E612E}" srcId="{0230E71B-B0A2-4DC9-9AD5-95D14FC06EA3}" destId="{2EAD8982-E411-401D-8E6C-F4E8348E1A01}" srcOrd="0" destOrd="0" parTransId="{B01FE51A-9AAE-4407-8398-2E755369F12A}" sibTransId="{3C298350-9F42-421B-9FE2-0DDA0B922C61}"/>
    <dgm:cxn modelId="{17AD4432-6312-4AD0-8409-CA5720000BDC}" srcId="{0230E71B-B0A2-4DC9-9AD5-95D14FC06EA3}" destId="{55DFCA91-DEB3-472D-9E8E-C8A973ACDC46}" srcOrd="7" destOrd="0" parTransId="{D4219781-3388-4321-9A3C-9398FD94BDEF}" sibTransId="{A0815B7E-3A3F-41BE-9F09-5DED9FB8D843}"/>
    <dgm:cxn modelId="{586DBE53-85B4-44B7-B4E5-AC93B7B1085A}" srcId="{0230E71B-B0A2-4DC9-9AD5-95D14FC06EA3}" destId="{EEFF9A86-A28D-4E2C-ACF0-C901000BE36A}" srcOrd="5" destOrd="0" parTransId="{6396D14E-F1BB-4F9F-AF5C-7FA7EAD97B18}" sibTransId="{D0BD45B5-C093-4FDA-A4D9-FF8D0859241D}"/>
    <dgm:cxn modelId="{5A0DBA2E-7DEA-4CA3-AA67-C791E5F7D110}" type="presOf" srcId="{5E12648F-5A47-48E1-AA38-ECF01F8EDF3E}" destId="{C9CB2301-BEA2-4354-BEFC-74BA4600A3B8}" srcOrd="0" destOrd="0" presId="urn:microsoft.com/office/officeart/2005/8/layout/process4"/>
    <dgm:cxn modelId="{56C267F4-54A7-4837-8AB3-6A3C52CEB61B}" srcId="{0230E71B-B0A2-4DC9-9AD5-95D14FC06EA3}" destId="{383591DB-176D-4518-BECF-7F89612CBC2B}" srcOrd="1" destOrd="0" parTransId="{DFC520C4-B623-4696-A23A-58B16FE1129E}" sibTransId="{CD20B8F3-FCA1-42DC-8381-17F24BD2ED91}"/>
    <dgm:cxn modelId="{3193BB04-6C2F-48FD-B477-B99629829470}" srcId="{0230E71B-B0A2-4DC9-9AD5-95D14FC06EA3}" destId="{CA0E5841-428A-4C3A-B250-5431F1C18149}" srcOrd="2" destOrd="0" parTransId="{024C159B-A8E3-47CA-9EDA-1293C0CA1C7D}" sibTransId="{0417C00D-43B7-40FE-BCA0-5FB4E0E0E03B}"/>
    <dgm:cxn modelId="{60D69E37-4637-4AEB-869F-29BF1E9C30E4}" type="presOf" srcId="{55DFCA91-DEB3-472D-9E8E-C8A973ACDC46}" destId="{9756B9CF-C2EC-46D4-BD68-E4BF581B76C7}" srcOrd="0" destOrd="0" presId="urn:microsoft.com/office/officeart/2005/8/layout/process4"/>
    <dgm:cxn modelId="{85D2F259-61D8-4772-A218-3F2ADA64DFFD}" type="presParOf" srcId="{AE2927D0-F230-4425-BDF3-EC97418CBE4C}" destId="{B3871B63-58A7-4941-AE70-5EA7EEF417BC}" srcOrd="0" destOrd="0" presId="urn:microsoft.com/office/officeart/2005/8/layout/process4"/>
    <dgm:cxn modelId="{856CBB28-04BC-440B-A550-869B87C63A65}" type="presParOf" srcId="{B3871B63-58A7-4941-AE70-5EA7EEF417BC}" destId="{9756B9CF-C2EC-46D4-BD68-E4BF581B76C7}" srcOrd="0" destOrd="0" presId="urn:microsoft.com/office/officeart/2005/8/layout/process4"/>
    <dgm:cxn modelId="{BC3DCE2A-1153-4D33-95F7-CB4A39EB9A30}" type="presParOf" srcId="{AE2927D0-F230-4425-BDF3-EC97418CBE4C}" destId="{7B73FFD5-1344-45C5-A2FB-CD8674A515F1}" srcOrd="1" destOrd="0" presId="urn:microsoft.com/office/officeart/2005/8/layout/process4"/>
    <dgm:cxn modelId="{E447ADC6-7476-4B09-96B5-962A16E11FE0}" type="presParOf" srcId="{AE2927D0-F230-4425-BDF3-EC97418CBE4C}" destId="{63FD740C-5AEA-4624-A677-F1E71F465CCF}" srcOrd="2" destOrd="0" presId="urn:microsoft.com/office/officeart/2005/8/layout/process4"/>
    <dgm:cxn modelId="{D9527AFA-CE17-47CA-8722-823EA8CB70AF}" type="presParOf" srcId="{63FD740C-5AEA-4624-A677-F1E71F465CCF}" destId="{C9CB2301-BEA2-4354-BEFC-74BA4600A3B8}" srcOrd="0" destOrd="0" presId="urn:microsoft.com/office/officeart/2005/8/layout/process4"/>
    <dgm:cxn modelId="{FDA505B8-9C3B-4095-BEE3-4649CF5CC782}" type="presParOf" srcId="{AE2927D0-F230-4425-BDF3-EC97418CBE4C}" destId="{0CC41173-D215-43C2-9A6B-88AC653DE37E}" srcOrd="3" destOrd="0" presId="urn:microsoft.com/office/officeart/2005/8/layout/process4"/>
    <dgm:cxn modelId="{6CF37C47-5288-44FA-A2B7-14F432803FA2}" type="presParOf" srcId="{AE2927D0-F230-4425-BDF3-EC97418CBE4C}" destId="{BC5C02B0-7434-46E0-A0D1-7C082F7C2680}" srcOrd="4" destOrd="0" presId="urn:microsoft.com/office/officeart/2005/8/layout/process4"/>
    <dgm:cxn modelId="{44AABF35-F384-47DB-976C-25F0DA7578C3}" type="presParOf" srcId="{BC5C02B0-7434-46E0-A0D1-7C082F7C2680}" destId="{B4EF7D4E-D66A-486D-A1FE-A8F452D34590}" srcOrd="0" destOrd="0" presId="urn:microsoft.com/office/officeart/2005/8/layout/process4"/>
    <dgm:cxn modelId="{1740642B-6D3E-4419-BD24-A148E19D11CE}" type="presParOf" srcId="{AE2927D0-F230-4425-BDF3-EC97418CBE4C}" destId="{AE5F7A55-74D1-45E0-8031-40D6DF22F353}" srcOrd="5" destOrd="0" presId="urn:microsoft.com/office/officeart/2005/8/layout/process4"/>
    <dgm:cxn modelId="{B86F21A8-6C8F-4D47-810D-96230BAEDA5C}" type="presParOf" srcId="{AE2927D0-F230-4425-BDF3-EC97418CBE4C}" destId="{4659A007-023E-4136-B117-0257C92E9690}" srcOrd="6" destOrd="0" presId="urn:microsoft.com/office/officeart/2005/8/layout/process4"/>
    <dgm:cxn modelId="{27F4710C-6663-4702-9CFF-CDEA07DF8AEA}" type="presParOf" srcId="{4659A007-023E-4136-B117-0257C92E9690}" destId="{6DFC3985-EB3A-49A2-9F3A-7E7E9364D969}" srcOrd="0" destOrd="0" presId="urn:microsoft.com/office/officeart/2005/8/layout/process4"/>
    <dgm:cxn modelId="{24540A18-36F8-4B54-99F0-07F3CD9111CA}" type="presParOf" srcId="{AE2927D0-F230-4425-BDF3-EC97418CBE4C}" destId="{B6CA0DB1-5C98-496F-8F3C-295DD35DBD6D}" srcOrd="7" destOrd="0" presId="urn:microsoft.com/office/officeart/2005/8/layout/process4"/>
    <dgm:cxn modelId="{D9C19C12-7390-4AA8-BB08-F9C9D41C5EF3}" type="presParOf" srcId="{AE2927D0-F230-4425-BDF3-EC97418CBE4C}" destId="{BC996484-ED28-478E-8F8B-D3762E455F49}" srcOrd="8" destOrd="0" presId="urn:microsoft.com/office/officeart/2005/8/layout/process4"/>
    <dgm:cxn modelId="{46ED2E4E-1906-4CC7-A473-194662576409}" type="presParOf" srcId="{BC996484-ED28-478E-8F8B-D3762E455F49}" destId="{5560D536-6944-4437-B578-A5BE0FC26D50}" srcOrd="0" destOrd="0" presId="urn:microsoft.com/office/officeart/2005/8/layout/process4"/>
    <dgm:cxn modelId="{37355B54-28AB-49C5-958F-920FD9D61FF5}" type="presParOf" srcId="{AE2927D0-F230-4425-BDF3-EC97418CBE4C}" destId="{4D94408B-FC9F-44CE-82C9-16E6B33B531C}" srcOrd="9" destOrd="0" presId="urn:microsoft.com/office/officeart/2005/8/layout/process4"/>
    <dgm:cxn modelId="{1709F412-3827-4813-9211-15EBCEBCA1D2}" type="presParOf" srcId="{AE2927D0-F230-4425-BDF3-EC97418CBE4C}" destId="{2F1DD01B-CC24-4D68-AFC8-1ADBEBD752AF}" srcOrd="10" destOrd="0" presId="urn:microsoft.com/office/officeart/2005/8/layout/process4"/>
    <dgm:cxn modelId="{72101EB8-741A-4B43-9921-618D73B24CD5}" type="presParOf" srcId="{2F1DD01B-CC24-4D68-AFC8-1ADBEBD752AF}" destId="{1CED4247-01C3-47D0-973A-562185ABA041}" srcOrd="0" destOrd="0" presId="urn:microsoft.com/office/officeart/2005/8/layout/process4"/>
    <dgm:cxn modelId="{5592DEA0-9F3C-4369-9EFC-C7CDD8059971}" type="presParOf" srcId="{AE2927D0-F230-4425-BDF3-EC97418CBE4C}" destId="{72B3392F-2F29-4580-B3CE-3A439FF83E6B}" srcOrd="11" destOrd="0" presId="urn:microsoft.com/office/officeart/2005/8/layout/process4"/>
    <dgm:cxn modelId="{6E3DC676-53A6-4917-9A7D-9A802F520519}" type="presParOf" srcId="{AE2927D0-F230-4425-BDF3-EC97418CBE4C}" destId="{5A7B74FF-2C0C-4A5B-934C-B21CE2877517}" srcOrd="12" destOrd="0" presId="urn:microsoft.com/office/officeart/2005/8/layout/process4"/>
    <dgm:cxn modelId="{672A6548-2665-4DF5-B099-940D71BF33E6}" type="presParOf" srcId="{5A7B74FF-2C0C-4A5B-934C-B21CE2877517}" destId="{971C7EFB-3B2A-4065-A454-78C0BB2B220A}" srcOrd="0" destOrd="0" presId="urn:microsoft.com/office/officeart/2005/8/layout/process4"/>
    <dgm:cxn modelId="{31500683-C9C4-48A9-B259-7AC04006FC4D}" type="presParOf" srcId="{AE2927D0-F230-4425-BDF3-EC97418CBE4C}" destId="{BBF0E4D6-D79C-4DA4-BF5B-434642F80E2D}" srcOrd="13" destOrd="0" presId="urn:microsoft.com/office/officeart/2005/8/layout/process4"/>
    <dgm:cxn modelId="{938CCF4F-E673-461F-9DBF-B18383E727E8}" type="presParOf" srcId="{AE2927D0-F230-4425-BDF3-EC97418CBE4C}" destId="{B6A1DB30-CFD5-42BB-A817-A4CA33630CFE}" srcOrd="14" destOrd="0" presId="urn:microsoft.com/office/officeart/2005/8/layout/process4"/>
    <dgm:cxn modelId="{7A6337B8-68EB-43B6-95EB-26B609104C33}" type="presParOf" srcId="{B6A1DB30-CFD5-42BB-A817-A4CA33630CFE}" destId="{16A121F6-D395-4B8D-A112-1792E119DCB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30E71B-B0A2-4DC9-9AD5-95D14FC06EA3}" type="doc">
      <dgm:prSet loTypeId="urn:microsoft.com/office/officeart/2005/8/layout/process4" loCatId="process" qsTypeId="urn:microsoft.com/office/officeart/2005/8/quickstyle/simple4" qsCatId="simple" csTypeId="urn:microsoft.com/office/officeart/2005/8/colors/colorful5" csCatId="colorful" phldr="1"/>
      <dgm:spPr/>
    </dgm:pt>
    <dgm:pt modelId="{2EAD8982-E411-401D-8E6C-F4E8348E1A01}">
      <dgm:prSet phldrT="[Text]" custT="1"/>
      <dgm:spPr/>
      <dgm:t>
        <a:bodyPr/>
        <a:lstStyle/>
        <a:p>
          <a:r>
            <a:rPr lang="en-US" sz="2400" b="1" dirty="0" smtClean="0"/>
            <a:t>ALG (Jeff) sends SLA to Project Lead</a:t>
          </a:r>
          <a:endParaRPr lang="en-US" sz="2400" b="1" dirty="0"/>
        </a:p>
      </dgm:t>
    </dgm:pt>
    <dgm:pt modelId="{B01FE51A-9AAE-4407-8398-2E755369F12A}" type="parTrans" cxnId="{5EAA2585-453F-4165-BAF1-A846413E612E}">
      <dgm:prSet/>
      <dgm:spPr/>
      <dgm:t>
        <a:bodyPr/>
        <a:lstStyle/>
        <a:p>
          <a:endParaRPr lang="en-US"/>
        </a:p>
      </dgm:t>
    </dgm:pt>
    <dgm:pt modelId="{3C298350-9F42-421B-9FE2-0DDA0B922C61}" type="sibTrans" cxnId="{5EAA2585-453F-4165-BAF1-A846413E612E}">
      <dgm:prSet/>
      <dgm:spPr/>
      <dgm:t>
        <a:bodyPr/>
        <a:lstStyle/>
        <a:p>
          <a:endParaRPr lang="en-US"/>
        </a:p>
      </dgm:t>
    </dgm:pt>
    <dgm:pt modelId="{383591DB-176D-4518-BECF-7F89612CBC2B}">
      <dgm:prSet phldrT="[Text]" custT="1"/>
      <dgm:spPr/>
      <dgm:t>
        <a:bodyPr/>
        <a:lstStyle/>
        <a:p>
          <a:r>
            <a:rPr lang="en-US" sz="2400" b="1" dirty="0" smtClean="0"/>
            <a:t>Project Lead checks SLA, sends to Grants Office with ALG email</a:t>
          </a:r>
          <a:endParaRPr lang="en-US" sz="2400" b="1" dirty="0"/>
        </a:p>
      </dgm:t>
    </dgm:pt>
    <dgm:pt modelId="{DFC520C4-B623-4696-A23A-58B16FE1129E}" type="parTrans" cxnId="{56C267F4-54A7-4837-8AB3-6A3C52CEB61B}">
      <dgm:prSet/>
      <dgm:spPr/>
      <dgm:t>
        <a:bodyPr/>
        <a:lstStyle/>
        <a:p>
          <a:endParaRPr lang="en-US"/>
        </a:p>
      </dgm:t>
    </dgm:pt>
    <dgm:pt modelId="{CD20B8F3-FCA1-42DC-8381-17F24BD2ED91}" type="sibTrans" cxnId="{56C267F4-54A7-4837-8AB3-6A3C52CEB61B}">
      <dgm:prSet/>
      <dgm:spPr/>
      <dgm:t>
        <a:bodyPr/>
        <a:lstStyle/>
        <a:p>
          <a:endParaRPr lang="en-US"/>
        </a:p>
      </dgm:t>
    </dgm:pt>
    <dgm:pt modelId="{CA0E5841-428A-4C3A-B250-5431F1C18149}">
      <dgm:prSet phldrT="[Text]" custT="1"/>
      <dgm:spPr/>
      <dgm:t>
        <a:bodyPr/>
        <a:lstStyle/>
        <a:p>
          <a:r>
            <a:rPr lang="en-US" sz="2400" b="1" dirty="0" smtClean="0"/>
            <a:t>Grants Office obtains signatures, sends to Project Lead</a:t>
          </a:r>
          <a:endParaRPr lang="en-US" sz="2400" b="1" dirty="0"/>
        </a:p>
      </dgm:t>
    </dgm:pt>
    <dgm:pt modelId="{024C159B-A8E3-47CA-9EDA-1293C0CA1C7D}" type="parTrans" cxnId="{3193BB04-6C2F-48FD-B477-B99629829470}">
      <dgm:prSet/>
      <dgm:spPr/>
      <dgm:t>
        <a:bodyPr/>
        <a:lstStyle/>
        <a:p>
          <a:endParaRPr lang="en-US"/>
        </a:p>
      </dgm:t>
    </dgm:pt>
    <dgm:pt modelId="{0417C00D-43B7-40FE-BCA0-5FB4E0E0E03B}" type="sibTrans" cxnId="{3193BB04-6C2F-48FD-B477-B99629829470}">
      <dgm:prSet/>
      <dgm:spPr/>
      <dgm:t>
        <a:bodyPr/>
        <a:lstStyle/>
        <a:p>
          <a:endParaRPr lang="en-US"/>
        </a:p>
      </dgm:t>
    </dgm:pt>
    <dgm:pt modelId="{76B8F536-7679-42C5-A04D-21EDF4F94B18}">
      <dgm:prSet phldrT="[Text]" custT="1"/>
      <dgm:spPr/>
      <dgm:t>
        <a:bodyPr/>
        <a:lstStyle/>
        <a:p>
          <a:r>
            <a:rPr lang="en-US" sz="2400" b="1" dirty="0" smtClean="0"/>
            <a:t>Project Lead sends signed SLA to ALG (Jeff)</a:t>
          </a:r>
          <a:endParaRPr lang="en-US" sz="2400" b="1" dirty="0"/>
        </a:p>
      </dgm:t>
    </dgm:pt>
    <dgm:pt modelId="{6109FD20-8619-4C7E-8ACE-59C827EF936A}" type="parTrans" cxnId="{0FC78DB0-64BC-4854-A241-36B64382F4F4}">
      <dgm:prSet/>
      <dgm:spPr/>
      <dgm:t>
        <a:bodyPr/>
        <a:lstStyle/>
        <a:p>
          <a:endParaRPr lang="en-US"/>
        </a:p>
      </dgm:t>
    </dgm:pt>
    <dgm:pt modelId="{D0F471F4-00DE-4CA9-AEC5-C97DFF9745F1}" type="sibTrans" cxnId="{0FC78DB0-64BC-4854-A241-36B64382F4F4}">
      <dgm:prSet/>
      <dgm:spPr/>
      <dgm:t>
        <a:bodyPr/>
        <a:lstStyle/>
        <a:p>
          <a:endParaRPr lang="en-US"/>
        </a:p>
      </dgm:t>
    </dgm:pt>
    <dgm:pt modelId="{01914496-9E90-48E2-B2ED-E9C5F9DA6A3D}">
      <dgm:prSet phldrT="[Text]" custT="1"/>
      <dgm:spPr/>
      <dgm:t>
        <a:bodyPr/>
        <a:lstStyle/>
        <a:p>
          <a:r>
            <a:rPr lang="en-US" sz="2400" b="1" dirty="0" smtClean="0"/>
            <a:t>ALG (Jeff) sends to BOR Legal</a:t>
          </a:r>
          <a:endParaRPr lang="en-US" sz="2400" b="1" dirty="0"/>
        </a:p>
      </dgm:t>
    </dgm:pt>
    <dgm:pt modelId="{4165E020-04AF-4E6E-9CDB-CBCECA52CBE5}" type="parTrans" cxnId="{42AA80AD-6538-426B-95E8-8379E363740F}">
      <dgm:prSet/>
      <dgm:spPr/>
      <dgm:t>
        <a:bodyPr/>
        <a:lstStyle/>
        <a:p>
          <a:endParaRPr lang="en-US"/>
        </a:p>
      </dgm:t>
    </dgm:pt>
    <dgm:pt modelId="{2C2BF5A0-9F7C-4BDC-9A4C-A10A448B6DFE}" type="sibTrans" cxnId="{42AA80AD-6538-426B-95E8-8379E363740F}">
      <dgm:prSet/>
      <dgm:spPr/>
      <dgm:t>
        <a:bodyPr/>
        <a:lstStyle/>
        <a:p>
          <a:endParaRPr lang="en-US"/>
        </a:p>
      </dgm:t>
    </dgm:pt>
    <dgm:pt modelId="{EEFF9A86-A28D-4E2C-ACF0-C901000BE36A}">
      <dgm:prSet phldrT="[Text]" custT="1"/>
      <dgm:spPr/>
      <dgm:t>
        <a:bodyPr/>
        <a:lstStyle/>
        <a:p>
          <a:r>
            <a:rPr lang="en-US" sz="2400" b="1" dirty="0" smtClean="0"/>
            <a:t>BOR Legal signs SLA, now fully-executed</a:t>
          </a:r>
          <a:endParaRPr lang="en-US" sz="2400" b="1" dirty="0"/>
        </a:p>
      </dgm:t>
    </dgm:pt>
    <dgm:pt modelId="{6396D14E-F1BB-4F9F-AF5C-7FA7EAD97B18}" type="parTrans" cxnId="{586DBE53-85B4-44B7-B4E5-AC93B7B1085A}">
      <dgm:prSet/>
      <dgm:spPr/>
      <dgm:t>
        <a:bodyPr/>
        <a:lstStyle/>
        <a:p>
          <a:endParaRPr lang="en-US"/>
        </a:p>
      </dgm:t>
    </dgm:pt>
    <dgm:pt modelId="{D0BD45B5-C093-4FDA-A4D9-FF8D0859241D}" type="sibTrans" cxnId="{586DBE53-85B4-44B7-B4E5-AC93B7B1085A}">
      <dgm:prSet/>
      <dgm:spPr/>
      <dgm:t>
        <a:bodyPr/>
        <a:lstStyle/>
        <a:p>
          <a:endParaRPr lang="en-US"/>
        </a:p>
      </dgm:t>
    </dgm:pt>
    <dgm:pt modelId="{5E12648F-5A47-48E1-AA38-ECF01F8EDF3E}">
      <dgm:prSet phldrT="[Text]" custT="1"/>
      <dgm:spPr/>
      <dgm:t>
        <a:bodyPr/>
        <a:lstStyle/>
        <a:p>
          <a:r>
            <a:rPr lang="en-US" sz="2400" b="1" dirty="0" smtClean="0"/>
            <a:t>With invoice, ALG (Jeff/Admin) sends payment request to AP</a:t>
          </a:r>
          <a:endParaRPr lang="en-US" sz="2400" b="1" dirty="0"/>
        </a:p>
      </dgm:t>
    </dgm:pt>
    <dgm:pt modelId="{7AEE2E6F-681C-46D4-9B2D-7B009ABEBEA4}" type="parTrans" cxnId="{2A247761-F5CF-45D4-B107-EE2B16977AB6}">
      <dgm:prSet/>
      <dgm:spPr/>
      <dgm:t>
        <a:bodyPr/>
        <a:lstStyle/>
        <a:p>
          <a:endParaRPr lang="en-US"/>
        </a:p>
      </dgm:t>
    </dgm:pt>
    <dgm:pt modelId="{F390D841-090E-4818-A95A-575CFB0C07D6}" type="sibTrans" cxnId="{2A247761-F5CF-45D4-B107-EE2B16977AB6}">
      <dgm:prSet/>
      <dgm:spPr/>
      <dgm:t>
        <a:bodyPr/>
        <a:lstStyle/>
        <a:p>
          <a:endParaRPr lang="en-US"/>
        </a:p>
      </dgm:t>
    </dgm:pt>
    <dgm:pt modelId="{55DFCA91-DEB3-472D-9E8E-C8A973ACDC46}">
      <dgm:prSet phldrT="[Text]" custT="1"/>
      <dgm:spPr/>
      <dgm:t>
        <a:bodyPr/>
        <a:lstStyle/>
        <a:p>
          <a:r>
            <a:rPr lang="en-US" sz="2400" b="1" dirty="0" smtClean="0"/>
            <a:t>AP sends payment to institution through ACH</a:t>
          </a:r>
          <a:endParaRPr lang="en-US" sz="2400" b="1" dirty="0"/>
        </a:p>
      </dgm:t>
    </dgm:pt>
    <dgm:pt modelId="{D4219781-3388-4321-9A3C-9398FD94BDEF}" type="parTrans" cxnId="{17AD4432-6312-4AD0-8409-CA5720000BDC}">
      <dgm:prSet/>
      <dgm:spPr/>
      <dgm:t>
        <a:bodyPr/>
        <a:lstStyle/>
        <a:p>
          <a:endParaRPr lang="en-US"/>
        </a:p>
      </dgm:t>
    </dgm:pt>
    <dgm:pt modelId="{A0815B7E-3A3F-41BE-9F09-5DED9FB8D843}" type="sibTrans" cxnId="{17AD4432-6312-4AD0-8409-CA5720000BDC}">
      <dgm:prSet/>
      <dgm:spPr/>
      <dgm:t>
        <a:bodyPr/>
        <a:lstStyle/>
        <a:p>
          <a:endParaRPr lang="en-US"/>
        </a:p>
      </dgm:t>
    </dgm:pt>
    <dgm:pt modelId="{D081A3FD-A240-4AD1-99F9-35A5BCE93665}">
      <dgm:prSet phldrT="[Text]" custT="1"/>
      <dgm:spPr/>
      <dgm:t>
        <a:bodyPr/>
        <a:lstStyle/>
        <a:p>
          <a:r>
            <a:rPr lang="en-US" sz="2400" b="1" dirty="0" smtClean="0"/>
            <a:t>Jeff sends executed SLA to Grants Office and Project Lead</a:t>
          </a:r>
          <a:endParaRPr lang="en-US" sz="2400" b="1" dirty="0"/>
        </a:p>
      </dgm:t>
    </dgm:pt>
    <dgm:pt modelId="{31626A09-E377-4C94-AA49-C81AC40C64CE}" type="parTrans" cxnId="{466F63E1-0A4C-40C3-8AC1-73BF59714C00}">
      <dgm:prSet/>
      <dgm:spPr/>
      <dgm:t>
        <a:bodyPr/>
        <a:lstStyle/>
        <a:p>
          <a:endParaRPr lang="en-US"/>
        </a:p>
      </dgm:t>
    </dgm:pt>
    <dgm:pt modelId="{07976BDD-8E1F-44E5-82CF-F9F05C3BABCE}" type="sibTrans" cxnId="{466F63E1-0A4C-40C3-8AC1-73BF59714C00}">
      <dgm:prSet/>
      <dgm:spPr/>
      <dgm:t>
        <a:bodyPr/>
        <a:lstStyle/>
        <a:p>
          <a:endParaRPr lang="en-US"/>
        </a:p>
      </dgm:t>
    </dgm:pt>
    <dgm:pt modelId="{AE2927D0-F230-4425-BDF3-EC97418CBE4C}" type="pres">
      <dgm:prSet presAssocID="{0230E71B-B0A2-4DC9-9AD5-95D14FC06EA3}" presName="Name0" presStyleCnt="0">
        <dgm:presLayoutVars>
          <dgm:dir/>
          <dgm:animLvl val="lvl"/>
          <dgm:resizeHandles val="exact"/>
        </dgm:presLayoutVars>
      </dgm:prSet>
      <dgm:spPr/>
    </dgm:pt>
    <dgm:pt modelId="{B3871B63-58A7-4941-AE70-5EA7EEF417BC}" type="pres">
      <dgm:prSet presAssocID="{55DFCA91-DEB3-472D-9E8E-C8A973ACDC46}" presName="boxAndChildren" presStyleCnt="0"/>
      <dgm:spPr/>
    </dgm:pt>
    <dgm:pt modelId="{9756B9CF-C2EC-46D4-BD68-E4BF581B76C7}" type="pres">
      <dgm:prSet presAssocID="{55DFCA91-DEB3-472D-9E8E-C8A973ACDC46}" presName="parentTextBox" presStyleLbl="node1" presStyleIdx="0" presStyleCnt="9"/>
      <dgm:spPr/>
      <dgm:t>
        <a:bodyPr/>
        <a:lstStyle/>
        <a:p>
          <a:endParaRPr lang="en-US"/>
        </a:p>
      </dgm:t>
    </dgm:pt>
    <dgm:pt modelId="{7B73FFD5-1344-45C5-A2FB-CD8674A515F1}" type="pres">
      <dgm:prSet presAssocID="{F390D841-090E-4818-A95A-575CFB0C07D6}" presName="sp" presStyleCnt="0"/>
      <dgm:spPr/>
    </dgm:pt>
    <dgm:pt modelId="{63FD740C-5AEA-4624-A677-F1E71F465CCF}" type="pres">
      <dgm:prSet presAssocID="{5E12648F-5A47-48E1-AA38-ECF01F8EDF3E}" presName="arrowAndChildren" presStyleCnt="0"/>
      <dgm:spPr/>
    </dgm:pt>
    <dgm:pt modelId="{C9CB2301-BEA2-4354-BEFC-74BA4600A3B8}" type="pres">
      <dgm:prSet presAssocID="{5E12648F-5A47-48E1-AA38-ECF01F8EDF3E}" presName="parentTextArrow" presStyleLbl="node1" presStyleIdx="1" presStyleCnt="9"/>
      <dgm:spPr/>
      <dgm:t>
        <a:bodyPr/>
        <a:lstStyle/>
        <a:p>
          <a:endParaRPr lang="en-US"/>
        </a:p>
      </dgm:t>
    </dgm:pt>
    <dgm:pt modelId="{57EC53B8-193C-489C-961D-50A67F87BAEA}" type="pres">
      <dgm:prSet presAssocID="{07976BDD-8E1F-44E5-82CF-F9F05C3BABCE}" presName="sp" presStyleCnt="0"/>
      <dgm:spPr/>
    </dgm:pt>
    <dgm:pt modelId="{4C984B9D-A1E7-4E4A-AC96-00F1E0980DFA}" type="pres">
      <dgm:prSet presAssocID="{D081A3FD-A240-4AD1-99F9-35A5BCE93665}" presName="arrowAndChildren" presStyleCnt="0"/>
      <dgm:spPr/>
    </dgm:pt>
    <dgm:pt modelId="{7B07E15F-2CFC-43BE-8757-1EEE934FCAEB}" type="pres">
      <dgm:prSet presAssocID="{D081A3FD-A240-4AD1-99F9-35A5BCE93665}" presName="parentTextArrow" presStyleLbl="node1" presStyleIdx="2" presStyleCnt="9"/>
      <dgm:spPr/>
      <dgm:t>
        <a:bodyPr/>
        <a:lstStyle/>
        <a:p>
          <a:endParaRPr lang="en-US"/>
        </a:p>
      </dgm:t>
    </dgm:pt>
    <dgm:pt modelId="{0CC41173-D215-43C2-9A6B-88AC653DE37E}" type="pres">
      <dgm:prSet presAssocID="{D0BD45B5-C093-4FDA-A4D9-FF8D0859241D}" presName="sp" presStyleCnt="0"/>
      <dgm:spPr/>
    </dgm:pt>
    <dgm:pt modelId="{BC5C02B0-7434-46E0-A0D1-7C082F7C2680}" type="pres">
      <dgm:prSet presAssocID="{EEFF9A86-A28D-4E2C-ACF0-C901000BE36A}" presName="arrowAndChildren" presStyleCnt="0"/>
      <dgm:spPr/>
    </dgm:pt>
    <dgm:pt modelId="{B4EF7D4E-D66A-486D-A1FE-A8F452D34590}" type="pres">
      <dgm:prSet presAssocID="{EEFF9A86-A28D-4E2C-ACF0-C901000BE36A}" presName="parentTextArrow" presStyleLbl="node1" presStyleIdx="3" presStyleCnt="9"/>
      <dgm:spPr/>
      <dgm:t>
        <a:bodyPr/>
        <a:lstStyle/>
        <a:p>
          <a:endParaRPr lang="en-US"/>
        </a:p>
      </dgm:t>
    </dgm:pt>
    <dgm:pt modelId="{AE5F7A55-74D1-45E0-8031-40D6DF22F353}" type="pres">
      <dgm:prSet presAssocID="{2C2BF5A0-9F7C-4BDC-9A4C-A10A448B6DFE}" presName="sp" presStyleCnt="0"/>
      <dgm:spPr/>
    </dgm:pt>
    <dgm:pt modelId="{4659A007-023E-4136-B117-0257C92E9690}" type="pres">
      <dgm:prSet presAssocID="{01914496-9E90-48E2-B2ED-E9C5F9DA6A3D}" presName="arrowAndChildren" presStyleCnt="0"/>
      <dgm:spPr/>
    </dgm:pt>
    <dgm:pt modelId="{6DFC3985-EB3A-49A2-9F3A-7E7E9364D969}" type="pres">
      <dgm:prSet presAssocID="{01914496-9E90-48E2-B2ED-E9C5F9DA6A3D}" presName="parentTextArrow" presStyleLbl="node1" presStyleIdx="4" presStyleCnt="9"/>
      <dgm:spPr/>
      <dgm:t>
        <a:bodyPr/>
        <a:lstStyle/>
        <a:p>
          <a:endParaRPr lang="en-US"/>
        </a:p>
      </dgm:t>
    </dgm:pt>
    <dgm:pt modelId="{B6CA0DB1-5C98-496F-8F3C-295DD35DBD6D}" type="pres">
      <dgm:prSet presAssocID="{D0F471F4-00DE-4CA9-AEC5-C97DFF9745F1}" presName="sp" presStyleCnt="0"/>
      <dgm:spPr/>
    </dgm:pt>
    <dgm:pt modelId="{BC996484-ED28-478E-8F8B-D3762E455F49}" type="pres">
      <dgm:prSet presAssocID="{76B8F536-7679-42C5-A04D-21EDF4F94B18}" presName="arrowAndChildren" presStyleCnt="0"/>
      <dgm:spPr/>
    </dgm:pt>
    <dgm:pt modelId="{5560D536-6944-4437-B578-A5BE0FC26D50}" type="pres">
      <dgm:prSet presAssocID="{76B8F536-7679-42C5-A04D-21EDF4F94B18}" presName="parentTextArrow" presStyleLbl="node1" presStyleIdx="5" presStyleCnt="9"/>
      <dgm:spPr/>
      <dgm:t>
        <a:bodyPr/>
        <a:lstStyle/>
        <a:p>
          <a:endParaRPr lang="en-US"/>
        </a:p>
      </dgm:t>
    </dgm:pt>
    <dgm:pt modelId="{4D94408B-FC9F-44CE-82C9-16E6B33B531C}" type="pres">
      <dgm:prSet presAssocID="{0417C00D-43B7-40FE-BCA0-5FB4E0E0E03B}" presName="sp" presStyleCnt="0"/>
      <dgm:spPr/>
    </dgm:pt>
    <dgm:pt modelId="{2F1DD01B-CC24-4D68-AFC8-1ADBEBD752AF}" type="pres">
      <dgm:prSet presAssocID="{CA0E5841-428A-4C3A-B250-5431F1C18149}" presName="arrowAndChildren" presStyleCnt="0"/>
      <dgm:spPr/>
    </dgm:pt>
    <dgm:pt modelId="{1CED4247-01C3-47D0-973A-562185ABA041}" type="pres">
      <dgm:prSet presAssocID="{CA0E5841-428A-4C3A-B250-5431F1C18149}" presName="parentTextArrow" presStyleLbl="node1" presStyleIdx="6" presStyleCnt="9"/>
      <dgm:spPr/>
      <dgm:t>
        <a:bodyPr/>
        <a:lstStyle/>
        <a:p>
          <a:endParaRPr lang="en-US"/>
        </a:p>
      </dgm:t>
    </dgm:pt>
    <dgm:pt modelId="{72B3392F-2F29-4580-B3CE-3A439FF83E6B}" type="pres">
      <dgm:prSet presAssocID="{CD20B8F3-FCA1-42DC-8381-17F24BD2ED91}" presName="sp" presStyleCnt="0"/>
      <dgm:spPr/>
    </dgm:pt>
    <dgm:pt modelId="{5A7B74FF-2C0C-4A5B-934C-B21CE2877517}" type="pres">
      <dgm:prSet presAssocID="{383591DB-176D-4518-BECF-7F89612CBC2B}" presName="arrowAndChildren" presStyleCnt="0"/>
      <dgm:spPr/>
    </dgm:pt>
    <dgm:pt modelId="{971C7EFB-3B2A-4065-A454-78C0BB2B220A}" type="pres">
      <dgm:prSet presAssocID="{383591DB-176D-4518-BECF-7F89612CBC2B}" presName="parentTextArrow" presStyleLbl="node1" presStyleIdx="7" presStyleCnt="9"/>
      <dgm:spPr/>
      <dgm:t>
        <a:bodyPr/>
        <a:lstStyle/>
        <a:p>
          <a:endParaRPr lang="en-US"/>
        </a:p>
      </dgm:t>
    </dgm:pt>
    <dgm:pt modelId="{BBF0E4D6-D79C-4DA4-BF5B-434642F80E2D}" type="pres">
      <dgm:prSet presAssocID="{3C298350-9F42-421B-9FE2-0DDA0B922C61}" presName="sp" presStyleCnt="0"/>
      <dgm:spPr/>
    </dgm:pt>
    <dgm:pt modelId="{B6A1DB30-CFD5-42BB-A817-A4CA33630CFE}" type="pres">
      <dgm:prSet presAssocID="{2EAD8982-E411-401D-8E6C-F4E8348E1A01}" presName="arrowAndChildren" presStyleCnt="0"/>
      <dgm:spPr/>
    </dgm:pt>
    <dgm:pt modelId="{16A121F6-D395-4B8D-A112-1792E119DCBA}" type="pres">
      <dgm:prSet presAssocID="{2EAD8982-E411-401D-8E6C-F4E8348E1A01}" presName="parentTextArrow" presStyleLbl="node1" presStyleIdx="8" presStyleCnt="9"/>
      <dgm:spPr/>
      <dgm:t>
        <a:bodyPr/>
        <a:lstStyle/>
        <a:p>
          <a:endParaRPr lang="en-US"/>
        </a:p>
      </dgm:t>
    </dgm:pt>
  </dgm:ptLst>
  <dgm:cxnLst>
    <dgm:cxn modelId="{7F739322-765A-48D5-AB2B-6C00C51B482E}" type="presOf" srcId="{0230E71B-B0A2-4DC9-9AD5-95D14FC06EA3}" destId="{AE2927D0-F230-4425-BDF3-EC97418CBE4C}" srcOrd="0" destOrd="0" presId="urn:microsoft.com/office/officeart/2005/8/layout/process4"/>
    <dgm:cxn modelId="{43F1F641-5448-4C88-9A75-4C037C9272BD}" type="presOf" srcId="{2EAD8982-E411-401D-8E6C-F4E8348E1A01}" destId="{16A121F6-D395-4B8D-A112-1792E119DCBA}" srcOrd="0" destOrd="0" presId="urn:microsoft.com/office/officeart/2005/8/layout/process4"/>
    <dgm:cxn modelId="{09F86B74-00D6-4E74-B1F4-2628480E2659}" type="presOf" srcId="{EEFF9A86-A28D-4E2C-ACF0-C901000BE36A}" destId="{B4EF7D4E-D66A-486D-A1FE-A8F452D34590}" srcOrd="0" destOrd="0" presId="urn:microsoft.com/office/officeart/2005/8/layout/process4"/>
    <dgm:cxn modelId="{0FC78DB0-64BC-4854-A241-36B64382F4F4}" srcId="{0230E71B-B0A2-4DC9-9AD5-95D14FC06EA3}" destId="{76B8F536-7679-42C5-A04D-21EDF4F94B18}" srcOrd="3" destOrd="0" parTransId="{6109FD20-8619-4C7E-8ACE-59C827EF936A}" sibTransId="{D0F471F4-00DE-4CA9-AEC5-C97DFF9745F1}"/>
    <dgm:cxn modelId="{2A247761-F5CF-45D4-B107-EE2B16977AB6}" srcId="{0230E71B-B0A2-4DC9-9AD5-95D14FC06EA3}" destId="{5E12648F-5A47-48E1-AA38-ECF01F8EDF3E}" srcOrd="7" destOrd="0" parTransId="{7AEE2E6F-681C-46D4-9B2D-7B009ABEBEA4}" sibTransId="{F390D841-090E-4818-A95A-575CFB0C07D6}"/>
    <dgm:cxn modelId="{491356DC-F26A-4E78-937D-A70FF797F1E3}" type="presOf" srcId="{01914496-9E90-48E2-B2ED-E9C5F9DA6A3D}" destId="{6DFC3985-EB3A-49A2-9F3A-7E7E9364D969}" srcOrd="0" destOrd="0" presId="urn:microsoft.com/office/officeart/2005/8/layout/process4"/>
    <dgm:cxn modelId="{AE20325A-4916-48A5-8011-B3DDDFF36E92}" type="presOf" srcId="{383591DB-176D-4518-BECF-7F89612CBC2B}" destId="{971C7EFB-3B2A-4065-A454-78C0BB2B220A}" srcOrd="0" destOrd="0" presId="urn:microsoft.com/office/officeart/2005/8/layout/process4"/>
    <dgm:cxn modelId="{2A21D9E0-1852-4E45-9F88-9A97D1EA5913}" type="presOf" srcId="{D081A3FD-A240-4AD1-99F9-35A5BCE93665}" destId="{7B07E15F-2CFC-43BE-8757-1EEE934FCAEB}" srcOrd="0" destOrd="0" presId="urn:microsoft.com/office/officeart/2005/8/layout/process4"/>
    <dgm:cxn modelId="{690C2A4B-259C-4C5E-A77B-EDD251BF7D25}" type="presOf" srcId="{76B8F536-7679-42C5-A04D-21EDF4F94B18}" destId="{5560D536-6944-4437-B578-A5BE0FC26D50}" srcOrd="0" destOrd="0" presId="urn:microsoft.com/office/officeart/2005/8/layout/process4"/>
    <dgm:cxn modelId="{42AA80AD-6538-426B-95E8-8379E363740F}" srcId="{0230E71B-B0A2-4DC9-9AD5-95D14FC06EA3}" destId="{01914496-9E90-48E2-B2ED-E9C5F9DA6A3D}" srcOrd="4" destOrd="0" parTransId="{4165E020-04AF-4E6E-9CDB-CBCECA52CBE5}" sibTransId="{2C2BF5A0-9F7C-4BDC-9A4C-A10A448B6DFE}"/>
    <dgm:cxn modelId="{A3E42265-8C22-4F0B-8D7C-64791F23A7A7}" type="presOf" srcId="{CA0E5841-428A-4C3A-B250-5431F1C18149}" destId="{1CED4247-01C3-47D0-973A-562185ABA041}" srcOrd="0" destOrd="0" presId="urn:microsoft.com/office/officeart/2005/8/layout/process4"/>
    <dgm:cxn modelId="{5EAA2585-453F-4165-BAF1-A846413E612E}" srcId="{0230E71B-B0A2-4DC9-9AD5-95D14FC06EA3}" destId="{2EAD8982-E411-401D-8E6C-F4E8348E1A01}" srcOrd="0" destOrd="0" parTransId="{B01FE51A-9AAE-4407-8398-2E755369F12A}" sibTransId="{3C298350-9F42-421B-9FE2-0DDA0B922C61}"/>
    <dgm:cxn modelId="{17AD4432-6312-4AD0-8409-CA5720000BDC}" srcId="{0230E71B-B0A2-4DC9-9AD5-95D14FC06EA3}" destId="{55DFCA91-DEB3-472D-9E8E-C8A973ACDC46}" srcOrd="8" destOrd="0" parTransId="{D4219781-3388-4321-9A3C-9398FD94BDEF}" sibTransId="{A0815B7E-3A3F-41BE-9F09-5DED9FB8D843}"/>
    <dgm:cxn modelId="{586DBE53-85B4-44B7-B4E5-AC93B7B1085A}" srcId="{0230E71B-B0A2-4DC9-9AD5-95D14FC06EA3}" destId="{EEFF9A86-A28D-4E2C-ACF0-C901000BE36A}" srcOrd="5" destOrd="0" parTransId="{6396D14E-F1BB-4F9F-AF5C-7FA7EAD97B18}" sibTransId="{D0BD45B5-C093-4FDA-A4D9-FF8D0859241D}"/>
    <dgm:cxn modelId="{5A0DBA2E-7DEA-4CA3-AA67-C791E5F7D110}" type="presOf" srcId="{5E12648F-5A47-48E1-AA38-ECF01F8EDF3E}" destId="{C9CB2301-BEA2-4354-BEFC-74BA4600A3B8}" srcOrd="0" destOrd="0" presId="urn:microsoft.com/office/officeart/2005/8/layout/process4"/>
    <dgm:cxn modelId="{56C267F4-54A7-4837-8AB3-6A3C52CEB61B}" srcId="{0230E71B-B0A2-4DC9-9AD5-95D14FC06EA3}" destId="{383591DB-176D-4518-BECF-7F89612CBC2B}" srcOrd="1" destOrd="0" parTransId="{DFC520C4-B623-4696-A23A-58B16FE1129E}" sibTransId="{CD20B8F3-FCA1-42DC-8381-17F24BD2ED91}"/>
    <dgm:cxn modelId="{466F63E1-0A4C-40C3-8AC1-73BF59714C00}" srcId="{0230E71B-B0A2-4DC9-9AD5-95D14FC06EA3}" destId="{D081A3FD-A240-4AD1-99F9-35A5BCE93665}" srcOrd="6" destOrd="0" parTransId="{31626A09-E377-4C94-AA49-C81AC40C64CE}" sibTransId="{07976BDD-8E1F-44E5-82CF-F9F05C3BABCE}"/>
    <dgm:cxn modelId="{3193BB04-6C2F-48FD-B477-B99629829470}" srcId="{0230E71B-B0A2-4DC9-9AD5-95D14FC06EA3}" destId="{CA0E5841-428A-4C3A-B250-5431F1C18149}" srcOrd="2" destOrd="0" parTransId="{024C159B-A8E3-47CA-9EDA-1293C0CA1C7D}" sibTransId="{0417C00D-43B7-40FE-BCA0-5FB4E0E0E03B}"/>
    <dgm:cxn modelId="{60D69E37-4637-4AEB-869F-29BF1E9C30E4}" type="presOf" srcId="{55DFCA91-DEB3-472D-9E8E-C8A973ACDC46}" destId="{9756B9CF-C2EC-46D4-BD68-E4BF581B76C7}" srcOrd="0" destOrd="0" presId="urn:microsoft.com/office/officeart/2005/8/layout/process4"/>
    <dgm:cxn modelId="{85D2F259-61D8-4772-A218-3F2ADA64DFFD}" type="presParOf" srcId="{AE2927D0-F230-4425-BDF3-EC97418CBE4C}" destId="{B3871B63-58A7-4941-AE70-5EA7EEF417BC}" srcOrd="0" destOrd="0" presId="urn:microsoft.com/office/officeart/2005/8/layout/process4"/>
    <dgm:cxn modelId="{856CBB28-04BC-440B-A550-869B87C63A65}" type="presParOf" srcId="{B3871B63-58A7-4941-AE70-5EA7EEF417BC}" destId="{9756B9CF-C2EC-46D4-BD68-E4BF581B76C7}" srcOrd="0" destOrd="0" presId="urn:microsoft.com/office/officeart/2005/8/layout/process4"/>
    <dgm:cxn modelId="{BC3DCE2A-1153-4D33-95F7-CB4A39EB9A30}" type="presParOf" srcId="{AE2927D0-F230-4425-BDF3-EC97418CBE4C}" destId="{7B73FFD5-1344-45C5-A2FB-CD8674A515F1}" srcOrd="1" destOrd="0" presId="urn:microsoft.com/office/officeart/2005/8/layout/process4"/>
    <dgm:cxn modelId="{E447ADC6-7476-4B09-96B5-962A16E11FE0}" type="presParOf" srcId="{AE2927D0-F230-4425-BDF3-EC97418CBE4C}" destId="{63FD740C-5AEA-4624-A677-F1E71F465CCF}" srcOrd="2" destOrd="0" presId="urn:microsoft.com/office/officeart/2005/8/layout/process4"/>
    <dgm:cxn modelId="{D9527AFA-CE17-47CA-8722-823EA8CB70AF}" type="presParOf" srcId="{63FD740C-5AEA-4624-A677-F1E71F465CCF}" destId="{C9CB2301-BEA2-4354-BEFC-74BA4600A3B8}" srcOrd="0" destOrd="0" presId="urn:microsoft.com/office/officeart/2005/8/layout/process4"/>
    <dgm:cxn modelId="{27C3028C-15C0-4208-8BCE-1F26D57284DD}" type="presParOf" srcId="{AE2927D0-F230-4425-BDF3-EC97418CBE4C}" destId="{57EC53B8-193C-489C-961D-50A67F87BAEA}" srcOrd="3" destOrd="0" presId="urn:microsoft.com/office/officeart/2005/8/layout/process4"/>
    <dgm:cxn modelId="{8B56EF2A-AFE8-4123-B1CF-0F5F511934B6}" type="presParOf" srcId="{AE2927D0-F230-4425-BDF3-EC97418CBE4C}" destId="{4C984B9D-A1E7-4E4A-AC96-00F1E0980DFA}" srcOrd="4" destOrd="0" presId="urn:microsoft.com/office/officeart/2005/8/layout/process4"/>
    <dgm:cxn modelId="{0D97F00D-558B-4952-AB62-9E65B41CD570}" type="presParOf" srcId="{4C984B9D-A1E7-4E4A-AC96-00F1E0980DFA}" destId="{7B07E15F-2CFC-43BE-8757-1EEE934FCAEB}" srcOrd="0" destOrd="0" presId="urn:microsoft.com/office/officeart/2005/8/layout/process4"/>
    <dgm:cxn modelId="{FDA505B8-9C3B-4095-BEE3-4649CF5CC782}" type="presParOf" srcId="{AE2927D0-F230-4425-BDF3-EC97418CBE4C}" destId="{0CC41173-D215-43C2-9A6B-88AC653DE37E}" srcOrd="5" destOrd="0" presId="urn:microsoft.com/office/officeart/2005/8/layout/process4"/>
    <dgm:cxn modelId="{6CF37C47-5288-44FA-A2B7-14F432803FA2}" type="presParOf" srcId="{AE2927D0-F230-4425-BDF3-EC97418CBE4C}" destId="{BC5C02B0-7434-46E0-A0D1-7C082F7C2680}" srcOrd="6" destOrd="0" presId="urn:microsoft.com/office/officeart/2005/8/layout/process4"/>
    <dgm:cxn modelId="{44AABF35-F384-47DB-976C-25F0DA7578C3}" type="presParOf" srcId="{BC5C02B0-7434-46E0-A0D1-7C082F7C2680}" destId="{B4EF7D4E-D66A-486D-A1FE-A8F452D34590}" srcOrd="0" destOrd="0" presId="urn:microsoft.com/office/officeart/2005/8/layout/process4"/>
    <dgm:cxn modelId="{1740642B-6D3E-4419-BD24-A148E19D11CE}" type="presParOf" srcId="{AE2927D0-F230-4425-BDF3-EC97418CBE4C}" destId="{AE5F7A55-74D1-45E0-8031-40D6DF22F353}" srcOrd="7" destOrd="0" presId="urn:microsoft.com/office/officeart/2005/8/layout/process4"/>
    <dgm:cxn modelId="{B86F21A8-6C8F-4D47-810D-96230BAEDA5C}" type="presParOf" srcId="{AE2927D0-F230-4425-BDF3-EC97418CBE4C}" destId="{4659A007-023E-4136-B117-0257C92E9690}" srcOrd="8" destOrd="0" presId="urn:microsoft.com/office/officeart/2005/8/layout/process4"/>
    <dgm:cxn modelId="{27F4710C-6663-4702-9CFF-CDEA07DF8AEA}" type="presParOf" srcId="{4659A007-023E-4136-B117-0257C92E9690}" destId="{6DFC3985-EB3A-49A2-9F3A-7E7E9364D969}" srcOrd="0" destOrd="0" presId="urn:microsoft.com/office/officeart/2005/8/layout/process4"/>
    <dgm:cxn modelId="{24540A18-36F8-4B54-99F0-07F3CD9111CA}" type="presParOf" srcId="{AE2927D0-F230-4425-BDF3-EC97418CBE4C}" destId="{B6CA0DB1-5C98-496F-8F3C-295DD35DBD6D}" srcOrd="9" destOrd="0" presId="urn:microsoft.com/office/officeart/2005/8/layout/process4"/>
    <dgm:cxn modelId="{D9C19C12-7390-4AA8-BB08-F9C9D41C5EF3}" type="presParOf" srcId="{AE2927D0-F230-4425-BDF3-EC97418CBE4C}" destId="{BC996484-ED28-478E-8F8B-D3762E455F49}" srcOrd="10" destOrd="0" presId="urn:microsoft.com/office/officeart/2005/8/layout/process4"/>
    <dgm:cxn modelId="{46ED2E4E-1906-4CC7-A473-194662576409}" type="presParOf" srcId="{BC996484-ED28-478E-8F8B-D3762E455F49}" destId="{5560D536-6944-4437-B578-A5BE0FC26D50}" srcOrd="0" destOrd="0" presId="urn:microsoft.com/office/officeart/2005/8/layout/process4"/>
    <dgm:cxn modelId="{37355B54-28AB-49C5-958F-920FD9D61FF5}" type="presParOf" srcId="{AE2927D0-F230-4425-BDF3-EC97418CBE4C}" destId="{4D94408B-FC9F-44CE-82C9-16E6B33B531C}" srcOrd="11" destOrd="0" presId="urn:microsoft.com/office/officeart/2005/8/layout/process4"/>
    <dgm:cxn modelId="{1709F412-3827-4813-9211-15EBCEBCA1D2}" type="presParOf" srcId="{AE2927D0-F230-4425-BDF3-EC97418CBE4C}" destId="{2F1DD01B-CC24-4D68-AFC8-1ADBEBD752AF}" srcOrd="12" destOrd="0" presId="urn:microsoft.com/office/officeart/2005/8/layout/process4"/>
    <dgm:cxn modelId="{72101EB8-741A-4B43-9921-618D73B24CD5}" type="presParOf" srcId="{2F1DD01B-CC24-4D68-AFC8-1ADBEBD752AF}" destId="{1CED4247-01C3-47D0-973A-562185ABA041}" srcOrd="0" destOrd="0" presId="urn:microsoft.com/office/officeart/2005/8/layout/process4"/>
    <dgm:cxn modelId="{5592DEA0-9F3C-4369-9EFC-C7CDD8059971}" type="presParOf" srcId="{AE2927D0-F230-4425-BDF3-EC97418CBE4C}" destId="{72B3392F-2F29-4580-B3CE-3A439FF83E6B}" srcOrd="13" destOrd="0" presId="urn:microsoft.com/office/officeart/2005/8/layout/process4"/>
    <dgm:cxn modelId="{6E3DC676-53A6-4917-9A7D-9A802F520519}" type="presParOf" srcId="{AE2927D0-F230-4425-BDF3-EC97418CBE4C}" destId="{5A7B74FF-2C0C-4A5B-934C-B21CE2877517}" srcOrd="14" destOrd="0" presId="urn:microsoft.com/office/officeart/2005/8/layout/process4"/>
    <dgm:cxn modelId="{672A6548-2665-4DF5-B099-940D71BF33E6}" type="presParOf" srcId="{5A7B74FF-2C0C-4A5B-934C-B21CE2877517}" destId="{971C7EFB-3B2A-4065-A454-78C0BB2B220A}" srcOrd="0" destOrd="0" presId="urn:microsoft.com/office/officeart/2005/8/layout/process4"/>
    <dgm:cxn modelId="{31500683-C9C4-48A9-B259-7AC04006FC4D}" type="presParOf" srcId="{AE2927D0-F230-4425-BDF3-EC97418CBE4C}" destId="{BBF0E4D6-D79C-4DA4-BF5B-434642F80E2D}" srcOrd="15" destOrd="0" presId="urn:microsoft.com/office/officeart/2005/8/layout/process4"/>
    <dgm:cxn modelId="{938CCF4F-E673-461F-9DBF-B18383E727E8}" type="presParOf" srcId="{AE2927D0-F230-4425-BDF3-EC97418CBE4C}" destId="{B6A1DB30-CFD5-42BB-A817-A4CA33630CFE}" srcOrd="16" destOrd="0" presId="urn:microsoft.com/office/officeart/2005/8/layout/process4"/>
    <dgm:cxn modelId="{7A6337B8-68EB-43B6-95EB-26B609104C33}" type="presParOf" srcId="{B6A1DB30-CFD5-42BB-A817-A4CA33630CFE}" destId="{16A121F6-D395-4B8D-A112-1792E119DCB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6B9CF-C2EC-46D4-BD68-E4BF581B76C7}">
      <dsp:nvSpPr>
        <dsp:cNvPr id="0" name=""/>
        <dsp:cNvSpPr/>
      </dsp:nvSpPr>
      <dsp:spPr>
        <a:xfrm>
          <a:off x="0" y="4596395"/>
          <a:ext cx="10668000" cy="43096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AP sends payment to institution through ACH</a:t>
          </a:r>
          <a:endParaRPr lang="en-US" sz="2400" b="1" kern="1200" dirty="0"/>
        </a:p>
      </dsp:txBody>
      <dsp:txXfrm>
        <a:off x="0" y="4596395"/>
        <a:ext cx="10668000" cy="430969"/>
      </dsp:txXfrm>
    </dsp:sp>
    <dsp:sp modelId="{C9CB2301-BEA2-4354-BEFC-74BA4600A3B8}">
      <dsp:nvSpPr>
        <dsp:cNvPr id="0" name=""/>
        <dsp:cNvSpPr/>
      </dsp:nvSpPr>
      <dsp:spPr>
        <a:xfrm rot="10800000">
          <a:off x="0" y="3940030"/>
          <a:ext cx="10668000" cy="662830"/>
        </a:xfrm>
        <a:prstGeom prst="upArrowCallout">
          <a:avLst/>
        </a:prstGeom>
        <a:gradFill rotWithShape="0">
          <a:gsLst>
            <a:gs pos="0">
              <a:schemeClr val="accent5">
                <a:hueOff val="891034"/>
                <a:satOff val="-573"/>
                <a:lumOff val="392"/>
                <a:alphaOff val="0"/>
                <a:tint val="98000"/>
                <a:lumMod val="114000"/>
              </a:schemeClr>
            </a:gs>
            <a:gs pos="100000">
              <a:schemeClr val="accent5">
                <a:hueOff val="891034"/>
                <a:satOff val="-573"/>
                <a:lumOff val="39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With invoice, ALG (Jeff/Admin) sends payment request to AP</a:t>
          </a:r>
          <a:endParaRPr lang="en-US" sz="2400" b="1" kern="1200" dirty="0"/>
        </a:p>
      </dsp:txBody>
      <dsp:txXfrm rot="10800000">
        <a:off x="0" y="3940030"/>
        <a:ext cx="10668000" cy="430687"/>
      </dsp:txXfrm>
    </dsp:sp>
    <dsp:sp modelId="{B4EF7D4E-D66A-486D-A1FE-A8F452D34590}">
      <dsp:nvSpPr>
        <dsp:cNvPr id="0" name=""/>
        <dsp:cNvSpPr/>
      </dsp:nvSpPr>
      <dsp:spPr>
        <a:xfrm rot="10800000">
          <a:off x="0" y="3283664"/>
          <a:ext cx="10668000" cy="662830"/>
        </a:xfrm>
        <a:prstGeom prst="upArrowCallout">
          <a:avLst/>
        </a:prstGeom>
        <a:gradFill rotWithShape="0">
          <a:gsLst>
            <a:gs pos="0">
              <a:schemeClr val="accent5">
                <a:hueOff val="1782068"/>
                <a:satOff val="-1147"/>
                <a:lumOff val="784"/>
                <a:alphaOff val="0"/>
                <a:tint val="98000"/>
                <a:lumMod val="114000"/>
              </a:schemeClr>
            </a:gs>
            <a:gs pos="100000">
              <a:schemeClr val="accent5">
                <a:hueOff val="1782068"/>
                <a:satOff val="-1147"/>
                <a:lumOff val="78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BOR Legal signs SLA, now fully-executed</a:t>
          </a:r>
          <a:endParaRPr lang="en-US" sz="2400" b="1" kern="1200" dirty="0"/>
        </a:p>
      </dsp:txBody>
      <dsp:txXfrm rot="10800000">
        <a:off x="0" y="3283664"/>
        <a:ext cx="10668000" cy="430687"/>
      </dsp:txXfrm>
    </dsp:sp>
    <dsp:sp modelId="{6DFC3985-EB3A-49A2-9F3A-7E7E9364D969}">
      <dsp:nvSpPr>
        <dsp:cNvPr id="0" name=""/>
        <dsp:cNvSpPr/>
      </dsp:nvSpPr>
      <dsp:spPr>
        <a:xfrm rot="10800000">
          <a:off x="0" y="2627298"/>
          <a:ext cx="10668000" cy="662830"/>
        </a:xfrm>
        <a:prstGeom prst="upArrowCallout">
          <a:avLst/>
        </a:prstGeom>
        <a:gradFill rotWithShape="0">
          <a:gsLst>
            <a:gs pos="0">
              <a:schemeClr val="accent5">
                <a:hueOff val="2673102"/>
                <a:satOff val="-1720"/>
                <a:lumOff val="1176"/>
                <a:alphaOff val="0"/>
                <a:tint val="98000"/>
                <a:lumMod val="114000"/>
              </a:schemeClr>
            </a:gs>
            <a:gs pos="100000">
              <a:schemeClr val="accent5">
                <a:hueOff val="2673102"/>
                <a:satOff val="-1720"/>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ALG (Jeff) sends to BOR Legal</a:t>
          </a:r>
          <a:endParaRPr lang="en-US" sz="2400" b="1" kern="1200" dirty="0"/>
        </a:p>
      </dsp:txBody>
      <dsp:txXfrm rot="10800000">
        <a:off x="0" y="2627298"/>
        <a:ext cx="10668000" cy="430687"/>
      </dsp:txXfrm>
    </dsp:sp>
    <dsp:sp modelId="{5560D536-6944-4437-B578-A5BE0FC26D50}">
      <dsp:nvSpPr>
        <dsp:cNvPr id="0" name=""/>
        <dsp:cNvSpPr/>
      </dsp:nvSpPr>
      <dsp:spPr>
        <a:xfrm rot="10800000">
          <a:off x="0" y="1970932"/>
          <a:ext cx="10668000" cy="662830"/>
        </a:xfrm>
        <a:prstGeom prst="upArrowCallout">
          <a:avLst/>
        </a:prstGeom>
        <a:gradFill rotWithShape="0">
          <a:gsLst>
            <a:gs pos="0">
              <a:schemeClr val="accent5">
                <a:hueOff val="3564136"/>
                <a:satOff val="-2293"/>
                <a:lumOff val="1568"/>
                <a:alphaOff val="0"/>
                <a:tint val="98000"/>
                <a:lumMod val="114000"/>
              </a:schemeClr>
            </a:gs>
            <a:gs pos="100000">
              <a:schemeClr val="accent5">
                <a:hueOff val="3564136"/>
                <a:satOff val="-2293"/>
                <a:lumOff val="1568"/>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Project Lead sends signed SLA to ALG (Jeff)</a:t>
          </a:r>
          <a:endParaRPr lang="en-US" sz="2400" b="1" kern="1200" dirty="0"/>
        </a:p>
      </dsp:txBody>
      <dsp:txXfrm rot="10800000">
        <a:off x="0" y="1970932"/>
        <a:ext cx="10668000" cy="430687"/>
      </dsp:txXfrm>
    </dsp:sp>
    <dsp:sp modelId="{1CED4247-01C3-47D0-973A-562185ABA041}">
      <dsp:nvSpPr>
        <dsp:cNvPr id="0" name=""/>
        <dsp:cNvSpPr/>
      </dsp:nvSpPr>
      <dsp:spPr>
        <a:xfrm rot="10800000">
          <a:off x="0" y="1314566"/>
          <a:ext cx="10668000" cy="662830"/>
        </a:xfrm>
        <a:prstGeom prst="upArrowCallout">
          <a:avLst/>
        </a:prstGeom>
        <a:gradFill rotWithShape="0">
          <a:gsLst>
            <a:gs pos="0">
              <a:schemeClr val="accent5">
                <a:hueOff val="4455170"/>
                <a:satOff val="-2866"/>
                <a:lumOff val="1960"/>
                <a:alphaOff val="0"/>
                <a:tint val="98000"/>
                <a:lumMod val="114000"/>
              </a:schemeClr>
            </a:gs>
            <a:gs pos="100000">
              <a:schemeClr val="accent5">
                <a:hueOff val="4455170"/>
                <a:satOff val="-2866"/>
                <a:lumOff val="196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Grants Office obtains signatures, sends to Project Lead</a:t>
          </a:r>
          <a:endParaRPr lang="en-US" sz="2400" b="1" kern="1200" dirty="0"/>
        </a:p>
      </dsp:txBody>
      <dsp:txXfrm rot="10800000">
        <a:off x="0" y="1314566"/>
        <a:ext cx="10668000" cy="430687"/>
      </dsp:txXfrm>
    </dsp:sp>
    <dsp:sp modelId="{971C7EFB-3B2A-4065-A454-78C0BB2B220A}">
      <dsp:nvSpPr>
        <dsp:cNvPr id="0" name=""/>
        <dsp:cNvSpPr/>
      </dsp:nvSpPr>
      <dsp:spPr>
        <a:xfrm rot="10800000">
          <a:off x="0" y="658200"/>
          <a:ext cx="10668000" cy="662830"/>
        </a:xfrm>
        <a:prstGeom prst="upArrowCallout">
          <a:avLst/>
        </a:prstGeom>
        <a:gradFill rotWithShape="0">
          <a:gsLst>
            <a:gs pos="0">
              <a:schemeClr val="accent5">
                <a:hueOff val="5346204"/>
                <a:satOff val="-3440"/>
                <a:lumOff val="2352"/>
                <a:alphaOff val="0"/>
                <a:tint val="98000"/>
                <a:lumMod val="114000"/>
              </a:schemeClr>
            </a:gs>
            <a:gs pos="100000">
              <a:schemeClr val="accent5">
                <a:hueOff val="5346204"/>
                <a:satOff val="-3440"/>
                <a:lumOff val="235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Project Lead checks SLA, sends to Grants Office with ALG email</a:t>
          </a:r>
          <a:endParaRPr lang="en-US" sz="2400" b="1" kern="1200" dirty="0"/>
        </a:p>
      </dsp:txBody>
      <dsp:txXfrm rot="10800000">
        <a:off x="0" y="658200"/>
        <a:ext cx="10668000" cy="430687"/>
      </dsp:txXfrm>
    </dsp:sp>
    <dsp:sp modelId="{16A121F6-D395-4B8D-A112-1792E119DCBA}">
      <dsp:nvSpPr>
        <dsp:cNvPr id="0" name=""/>
        <dsp:cNvSpPr/>
      </dsp:nvSpPr>
      <dsp:spPr>
        <a:xfrm rot="10800000">
          <a:off x="0" y="1834"/>
          <a:ext cx="10668000" cy="662830"/>
        </a:xfrm>
        <a:prstGeom prst="upArrowCallout">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ALG (Jeff) sends SLA to Project Lead</a:t>
          </a:r>
          <a:endParaRPr lang="en-US" sz="2400" b="1" kern="1200" dirty="0"/>
        </a:p>
      </dsp:txBody>
      <dsp:txXfrm rot="10800000">
        <a:off x="0" y="1834"/>
        <a:ext cx="10668000" cy="430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6B9CF-C2EC-46D4-BD68-E4BF581B76C7}">
      <dsp:nvSpPr>
        <dsp:cNvPr id="0" name=""/>
        <dsp:cNvSpPr/>
      </dsp:nvSpPr>
      <dsp:spPr>
        <a:xfrm>
          <a:off x="0" y="4646504"/>
          <a:ext cx="10668000" cy="381241"/>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AP sends payment to institution through ACH</a:t>
          </a:r>
          <a:endParaRPr lang="en-US" sz="2400" b="1" kern="1200" dirty="0"/>
        </a:p>
      </dsp:txBody>
      <dsp:txXfrm>
        <a:off x="0" y="4646504"/>
        <a:ext cx="10668000" cy="381241"/>
      </dsp:txXfrm>
    </dsp:sp>
    <dsp:sp modelId="{C9CB2301-BEA2-4354-BEFC-74BA4600A3B8}">
      <dsp:nvSpPr>
        <dsp:cNvPr id="0" name=""/>
        <dsp:cNvSpPr/>
      </dsp:nvSpPr>
      <dsp:spPr>
        <a:xfrm rot="10800000">
          <a:off x="0" y="4065873"/>
          <a:ext cx="10668000" cy="586349"/>
        </a:xfrm>
        <a:prstGeom prst="upArrowCallout">
          <a:avLst/>
        </a:prstGeom>
        <a:gradFill rotWithShape="0">
          <a:gsLst>
            <a:gs pos="0">
              <a:schemeClr val="accent5">
                <a:hueOff val="779655"/>
                <a:satOff val="-502"/>
                <a:lumOff val="343"/>
                <a:alphaOff val="0"/>
                <a:tint val="98000"/>
                <a:lumMod val="114000"/>
              </a:schemeClr>
            </a:gs>
            <a:gs pos="100000">
              <a:schemeClr val="accent5">
                <a:hueOff val="779655"/>
                <a:satOff val="-502"/>
                <a:lumOff val="34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With invoice, ALG (Jeff/Admin) sends payment request to AP</a:t>
          </a:r>
          <a:endParaRPr lang="en-US" sz="2400" b="1" kern="1200" dirty="0"/>
        </a:p>
      </dsp:txBody>
      <dsp:txXfrm rot="10800000">
        <a:off x="0" y="4065873"/>
        <a:ext cx="10668000" cy="380992"/>
      </dsp:txXfrm>
    </dsp:sp>
    <dsp:sp modelId="{7B07E15F-2CFC-43BE-8757-1EEE934FCAEB}">
      <dsp:nvSpPr>
        <dsp:cNvPr id="0" name=""/>
        <dsp:cNvSpPr/>
      </dsp:nvSpPr>
      <dsp:spPr>
        <a:xfrm rot="10800000">
          <a:off x="0" y="3485241"/>
          <a:ext cx="10668000" cy="586349"/>
        </a:xfrm>
        <a:prstGeom prst="upArrowCallout">
          <a:avLst/>
        </a:prstGeom>
        <a:gradFill rotWithShape="0">
          <a:gsLst>
            <a:gs pos="0">
              <a:schemeClr val="accent5">
                <a:hueOff val="1559309"/>
                <a:satOff val="-1003"/>
                <a:lumOff val="686"/>
                <a:alphaOff val="0"/>
                <a:tint val="98000"/>
                <a:lumMod val="114000"/>
              </a:schemeClr>
            </a:gs>
            <a:gs pos="100000">
              <a:schemeClr val="accent5">
                <a:hueOff val="1559309"/>
                <a:satOff val="-1003"/>
                <a:lumOff val="68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Jeff sends executed SLA to Grants Office and Project Lead</a:t>
          </a:r>
          <a:endParaRPr lang="en-US" sz="2400" b="1" kern="1200" dirty="0"/>
        </a:p>
      </dsp:txBody>
      <dsp:txXfrm rot="10800000">
        <a:off x="0" y="3485241"/>
        <a:ext cx="10668000" cy="380992"/>
      </dsp:txXfrm>
    </dsp:sp>
    <dsp:sp modelId="{B4EF7D4E-D66A-486D-A1FE-A8F452D34590}">
      <dsp:nvSpPr>
        <dsp:cNvPr id="0" name=""/>
        <dsp:cNvSpPr/>
      </dsp:nvSpPr>
      <dsp:spPr>
        <a:xfrm rot="10800000">
          <a:off x="0" y="2904610"/>
          <a:ext cx="10668000" cy="586349"/>
        </a:xfrm>
        <a:prstGeom prst="upArrowCallout">
          <a:avLst/>
        </a:prstGeom>
        <a:gradFill rotWithShape="0">
          <a:gsLst>
            <a:gs pos="0">
              <a:schemeClr val="accent5">
                <a:hueOff val="2338964"/>
                <a:satOff val="-1505"/>
                <a:lumOff val="1029"/>
                <a:alphaOff val="0"/>
                <a:tint val="98000"/>
                <a:lumMod val="114000"/>
              </a:schemeClr>
            </a:gs>
            <a:gs pos="100000">
              <a:schemeClr val="accent5">
                <a:hueOff val="2338964"/>
                <a:satOff val="-1505"/>
                <a:lumOff val="1029"/>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BOR Legal signs SLA, now fully-executed</a:t>
          </a:r>
          <a:endParaRPr lang="en-US" sz="2400" b="1" kern="1200" dirty="0"/>
        </a:p>
      </dsp:txBody>
      <dsp:txXfrm rot="10800000">
        <a:off x="0" y="2904610"/>
        <a:ext cx="10668000" cy="380992"/>
      </dsp:txXfrm>
    </dsp:sp>
    <dsp:sp modelId="{6DFC3985-EB3A-49A2-9F3A-7E7E9364D969}">
      <dsp:nvSpPr>
        <dsp:cNvPr id="0" name=""/>
        <dsp:cNvSpPr/>
      </dsp:nvSpPr>
      <dsp:spPr>
        <a:xfrm rot="10800000">
          <a:off x="0" y="2323979"/>
          <a:ext cx="10668000" cy="586349"/>
        </a:xfrm>
        <a:prstGeom prst="upArrowCallout">
          <a:avLst/>
        </a:prstGeom>
        <a:gradFill rotWithShape="0">
          <a:gsLst>
            <a:gs pos="0">
              <a:schemeClr val="accent5">
                <a:hueOff val="3118619"/>
                <a:satOff val="-2006"/>
                <a:lumOff val="1372"/>
                <a:alphaOff val="0"/>
                <a:tint val="98000"/>
                <a:lumMod val="114000"/>
              </a:schemeClr>
            </a:gs>
            <a:gs pos="100000">
              <a:schemeClr val="accent5">
                <a:hueOff val="3118619"/>
                <a:satOff val="-2006"/>
                <a:lumOff val="137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ALG (Jeff) sends to BOR Legal</a:t>
          </a:r>
          <a:endParaRPr lang="en-US" sz="2400" b="1" kern="1200" dirty="0"/>
        </a:p>
      </dsp:txBody>
      <dsp:txXfrm rot="10800000">
        <a:off x="0" y="2323979"/>
        <a:ext cx="10668000" cy="380992"/>
      </dsp:txXfrm>
    </dsp:sp>
    <dsp:sp modelId="{5560D536-6944-4437-B578-A5BE0FC26D50}">
      <dsp:nvSpPr>
        <dsp:cNvPr id="0" name=""/>
        <dsp:cNvSpPr/>
      </dsp:nvSpPr>
      <dsp:spPr>
        <a:xfrm rot="10800000">
          <a:off x="0" y="1743347"/>
          <a:ext cx="10668000" cy="586349"/>
        </a:xfrm>
        <a:prstGeom prst="upArrowCallout">
          <a:avLst/>
        </a:prstGeom>
        <a:gradFill rotWithShape="0">
          <a:gsLst>
            <a:gs pos="0">
              <a:schemeClr val="accent5">
                <a:hueOff val="3898274"/>
                <a:satOff val="-2508"/>
                <a:lumOff val="1715"/>
                <a:alphaOff val="0"/>
                <a:tint val="98000"/>
                <a:lumMod val="114000"/>
              </a:schemeClr>
            </a:gs>
            <a:gs pos="100000">
              <a:schemeClr val="accent5">
                <a:hueOff val="3898274"/>
                <a:satOff val="-2508"/>
                <a:lumOff val="171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Project Lead sends signed SLA to ALG (Jeff)</a:t>
          </a:r>
          <a:endParaRPr lang="en-US" sz="2400" b="1" kern="1200" dirty="0"/>
        </a:p>
      </dsp:txBody>
      <dsp:txXfrm rot="10800000">
        <a:off x="0" y="1743347"/>
        <a:ext cx="10668000" cy="380992"/>
      </dsp:txXfrm>
    </dsp:sp>
    <dsp:sp modelId="{1CED4247-01C3-47D0-973A-562185ABA041}">
      <dsp:nvSpPr>
        <dsp:cNvPr id="0" name=""/>
        <dsp:cNvSpPr/>
      </dsp:nvSpPr>
      <dsp:spPr>
        <a:xfrm rot="10800000">
          <a:off x="0" y="1162716"/>
          <a:ext cx="10668000" cy="586349"/>
        </a:xfrm>
        <a:prstGeom prst="upArrowCallout">
          <a:avLst/>
        </a:prstGeom>
        <a:gradFill rotWithShape="0">
          <a:gsLst>
            <a:gs pos="0">
              <a:schemeClr val="accent5">
                <a:hueOff val="4677928"/>
                <a:satOff val="-3010"/>
                <a:lumOff val="2058"/>
                <a:alphaOff val="0"/>
                <a:tint val="98000"/>
                <a:lumMod val="114000"/>
              </a:schemeClr>
            </a:gs>
            <a:gs pos="100000">
              <a:schemeClr val="accent5">
                <a:hueOff val="4677928"/>
                <a:satOff val="-3010"/>
                <a:lumOff val="2058"/>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Grants Office obtains signatures, sends to Project Lead</a:t>
          </a:r>
          <a:endParaRPr lang="en-US" sz="2400" b="1" kern="1200" dirty="0"/>
        </a:p>
      </dsp:txBody>
      <dsp:txXfrm rot="10800000">
        <a:off x="0" y="1162716"/>
        <a:ext cx="10668000" cy="380992"/>
      </dsp:txXfrm>
    </dsp:sp>
    <dsp:sp modelId="{971C7EFB-3B2A-4065-A454-78C0BB2B220A}">
      <dsp:nvSpPr>
        <dsp:cNvPr id="0" name=""/>
        <dsp:cNvSpPr/>
      </dsp:nvSpPr>
      <dsp:spPr>
        <a:xfrm rot="10800000">
          <a:off x="0" y="582085"/>
          <a:ext cx="10668000" cy="586349"/>
        </a:xfrm>
        <a:prstGeom prst="upArrowCallout">
          <a:avLst/>
        </a:prstGeom>
        <a:gradFill rotWithShape="0">
          <a:gsLst>
            <a:gs pos="0">
              <a:schemeClr val="accent5">
                <a:hueOff val="5457583"/>
                <a:satOff val="-3511"/>
                <a:lumOff val="2401"/>
                <a:alphaOff val="0"/>
                <a:tint val="98000"/>
                <a:lumMod val="114000"/>
              </a:schemeClr>
            </a:gs>
            <a:gs pos="100000">
              <a:schemeClr val="accent5">
                <a:hueOff val="5457583"/>
                <a:satOff val="-3511"/>
                <a:lumOff val="240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Project Lead checks SLA, sends to Grants Office with ALG email</a:t>
          </a:r>
          <a:endParaRPr lang="en-US" sz="2400" b="1" kern="1200" dirty="0"/>
        </a:p>
      </dsp:txBody>
      <dsp:txXfrm rot="10800000">
        <a:off x="0" y="582085"/>
        <a:ext cx="10668000" cy="380992"/>
      </dsp:txXfrm>
    </dsp:sp>
    <dsp:sp modelId="{16A121F6-D395-4B8D-A112-1792E119DCBA}">
      <dsp:nvSpPr>
        <dsp:cNvPr id="0" name=""/>
        <dsp:cNvSpPr/>
      </dsp:nvSpPr>
      <dsp:spPr>
        <a:xfrm rot="10800000">
          <a:off x="0" y="1453"/>
          <a:ext cx="10668000" cy="586349"/>
        </a:xfrm>
        <a:prstGeom prst="upArrowCallout">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ALG (Jeff) sends SLA to Project Lead</a:t>
          </a:r>
          <a:endParaRPr lang="en-US" sz="2400" b="1" kern="1200" dirty="0"/>
        </a:p>
      </dsp:txBody>
      <dsp:txXfrm rot="10800000">
        <a:off x="0" y="1453"/>
        <a:ext cx="10668000" cy="3809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2FB7CC6-01FA-1D40-A589-66DA7F8209E3}" type="datetimeFigureOut">
              <a:rPr lang="en-US" smtClean="0"/>
              <a:t>5/29/2018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98387F0-044C-F941-B416-3230B48B562A}" type="slidenum">
              <a:rPr lang="en-US" smtClean="0"/>
              <a:t>‹#›</a:t>
            </a:fld>
            <a:endParaRPr lang="en-US"/>
          </a:p>
        </p:txBody>
      </p:sp>
    </p:spTree>
    <p:extLst>
      <p:ext uri="{BB962C8B-B14F-4D97-AF65-F5344CB8AC3E}">
        <p14:creationId xmlns:p14="http://schemas.microsoft.com/office/powerpoint/2010/main" val="337929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3B4469D-F513-8C41-A5AD-6B8183AF1DF2}" type="datetimeFigureOut">
              <a:rPr lang="en-US" smtClean="0"/>
              <a:t>5/29/2018</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F12F37E-E12D-A944-8DE1-44CD2D675B99}" type="slidenum">
              <a:rPr lang="en-US" smtClean="0"/>
              <a:t>‹#›</a:t>
            </a:fld>
            <a:endParaRPr lang="en-US"/>
          </a:p>
        </p:txBody>
      </p:sp>
    </p:spTree>
    <p:extLst>
      <p:ext uri="{BB962C8B-B14F-4D97-AF65-F5344CB8AC3E}">
        <p14:creationId xmlns:p14="http://schemas.microsoft.com/office/powerpoint/2010/main" val="1643446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a:t>
            </a:fld>
            <a:endParaRPr lang="en-US"/>
          </a:p>
        </p:txBody>
      </p:sp>
    </p:spTree>
    <p:extLst>
      <p:ext uri="{BB962C8B-B14F-4D97-AF65-F5344CB8AC3E}">
        <p14:creationId xmlns:p14="http://schemas.microsoft.com/office/powerpoint/2010/main" val="107584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0E5F-5C15-B74A-AC2F-4412755CF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912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0E5F-5C15-B74A-AC2F-4412755CF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0245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15</a:t>
            </a:fld>
            <a:endParaRPr lang="en-US"/>
          </a:p>
        </p:txBody>
      </p:sp>
    </p:spTree>
    <p:extLst>
      <p:ext uri="{BB962C8B-B14F-4D97-AF65-F5344CB8AC3E}">
        <p14:creationId xmlns:p14="http://schemas.microsoft.com/office/powerpoint/2010/main" val="1341793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16</a:t>
            </a:fld>
            <a:endParaRPr lang="en-US"/>
          </a:p>
        </p:txBody>
      </p:sp>
    </p:spTree>
    <p:extLst>
      <p:ext uri="{BB962C8B-B14F-4D97-AF65-F5344CB8AC3E}">
        <p14:creationId xmlns:p14="http://schemas.microsoft.com/office/powerpoint/2010/main" val="737560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17</a:t>
            </a:fld>
            <a:endParaRPr lang="en-US"/>
          </a:p>
        </p:txBody>
      </p:sp>
    </p:spTree>
    <p:extLst>
      <p:ext uri="{BB962C8B-B14F-4D97-AF65-F5344CB8AC3E}">
        <p14:creationId xmlns:p14="http://schemas.microsoft.com/office/powerpoint/2010/main" val="30206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18</a:t>
            </a:fld>
            <a:endParaRPr lang="en-US"/>
          </a:p>
        </p:txBody>
      </p:sp>
    </p:spTree>
    <p:extLst>
      <p:ext uri="{BB962C8B-B14F-4D97-AF65-F5344CB8AC3E}">
        <p14:creationId xmlns:p14="http://schemas.microsoft.com/office/powerpoint/2010/main" val="1311814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19</a:t>
            </a:fld>
            <a:endParaRPr lang="en-US"/>
          </a:p>
        </p:txBody>
      </p:sp>
    </p:spTree>
    <p:extLst>
      <p:ext uri="{BB962C8B-B14F-4D97-AF65-F5344CB8AC3E}">
        <p14:creationId xmlns:p14="http://schemas.microsoft.com/office/powerpoint/2010/main" val="2471711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21</a:t>
            </a:fld>
            <a:endParaRPr lang="en-US"/>
          </a:p>
        </p:txBody>
      </p:sp>
    </p:spTree>
    <p:extLst>
      <p:ext uri="{BB962C8B-B14F-4D97-AF65-F5344CB8AC3E}">
        <p14:creationId xmlns:p14="http://schemas.microsoft.com/office/powerpoint/2010/main" val="3288916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23</a:t>
            </a:fld>
            <a:endParaRPr lang="en-US"/>
          </a:p>
        </p:txBody>
      </p:sp>
    </p:spTree>
    <p:extLst>
      <p:ext uri="{BB962C8B-B14F-4D97-AF65-F5344CB8AC3E}">
        <p14:creationId xmlns:p14="http://schemas.microsoft.com/office/powerpoint/2010/main" val="3796358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24</a:t>
            </a:fld>
            <a:endParaRPr lang="en-US"/>
          </a:p>
        </p:txBody>
      </p:sp>
    </p:spTree>
    <p:extLst>
      <p:ext uri="{BB962C8B-B14F-4D97-AF65-F5344CB8AC3E}">
        <p14:creationId xmlns:p14="http://schemas.microsoft.com/office/powerpoint/2010/main" val="229418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a:t>
            </a:fld>
            <a:endParaRPr lang="en-US"/>
          </a:p>
        </p:txBody>
      </p:sp>
    </p:spTree>
    <p:extLst>
      <p:ext uri="{BB962C8B-B14F-4D97-AF65-F5344CB8AC3E}">
        <p14:creationId xmlns:p14="http://schemas.microsoft.com/office/powerpoint/2010/main" val="3412958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25</a:t>
            </a:fld>
            <a:endParaRPr lang="en-US"/>
          </a:p>
        </p:txBody>
      </p:sp>
    </p:spTree>
    <p:extLst>
      <p:ext uri="{BB962C8B-B14F-4D97-AF65-F5344CB8AC3E}">
        <p14:creationId xmlns:p14="http://schemas.microsoft.com/office/powerpoint/2010/main" val="559423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26</a:t>
            </a:fld>
            <a:endParaRPr lang="en-US"/>
          </a:p>
        </p:txBody>
      </p:sp>
    </p:spTree>
    <p:extLst>
      <p:ext uri="{BB962C8B-B14F-4D97-AF65-F5344CB8AC3E}">
        <p14:creationId xmlns:p14="http://schemas.microsoft.com/office/powerpoint/2010/main" val="3461975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27</a:t>
            </a:fld>
            <a:endParaRPr lang="en-US"/>
          </a:p>
        </p:txBody>
      </p:sp>
    </p:spTree>
    <p:extLst>
      <p:ext uri="{BB962C8B-B14F-4D97-AF65-F5344CB8AC3E}">
        <p14:creationId xmlns:p14="http://schemas.microsoft.com/office/powerpoint/2010/main" val="2590119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28</a:t>
            </a:fld>
            <a:endParaRPr lang="en-US"/>
          </a:p>
        </p:txBody>
      </p:sp>
    </p:spTree>
    <p:extLst>
      <p:ext uri="{BB962C8B-B14F-4D97-AF65-F5344CB8AC3E}">
        <p14:creationId xmlns:p14="http://schemas.microsoft.com/office/powerpoint/2010/main" val="3495640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29</a:t>
            </a:fld>
            <a:endParaRPr lang="en-US"/>
          </a:p>
        </p:txBody>
      </p:sp>
    </p:spTree>
    <p:extLst>
      <p:ext uri="{BB962C8B-B14F-4D97-AF65-F5344CB8AC3E}">
        <p14:creationId xmlns:p14="http://schemas.microsoft.com/office/powerpoint/2010/main" val="2206167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30</a:t>
            </a:fld>
            <a:endParaRPr lang="en-US"/>
          </a:p>
        </p:txBody>
      </p:sp>
    </p:spTree>
    <p:extLst>
      <p:ext uri="{BB962C8B-B14F-4D97-AF65-F5344CB8AC3E}">
        <p14:creationId xmlns:p14="http://schemas.microsoft.com/office/powerpoint/2010/main" val="1825621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31</a:t>
            </a:fld>
            <a:endParaRPr lang="en-US"/>
          </a:p>
        </p:txBody>
      </p:sp>
    </p:spTree>
    <p:extLst>
      <p:ext uri="{BB962C8B-B14F-4D97-AF65-F5344CB8AC3E}">
        <p14:creationId xmlns:p14="http://schemas.microsoft.com/office/powerpoint/2010/main" val="370575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32</a:t>
            </a:fld>
            <a:endParaRPr lang="en-US"/>
          </a:p>
        </p:txBody>
      </p:sp>
    </p:spTree>
    <p:extLst>
      <p:ext uri="{BB962C8B-B14F-4D97-AF65-F5344CB8AC3E}">
        <p14:creationId xmlns:p14="http://schemas.microsoft.com/office/powerpoint/2010/main" val="3111292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33</a:t>
            </a:fld>
            <a:endParaRPr lang="en-US"/>
          </a:p>
        </p:txBody>
      </p:sp>
    </p:spTree>
    <p:extLst>
      <p:ext uri="{BB962C8B-B14F-4D97-AF65-F5344CB8AC3E}">
        <p14:creationId xmlns:p14="http://schemas.microsoft.com/office/powerpoint/2010/main" val="3816772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34</a:t>
            </a:fld>
            <a:endParaRPr lang="en-US"/>
          </a:p>
        </p:txBody>
      </p:sp>
    </p:spTree>
    <p:extLst>
      <p:ext uri="{BB962C8B-B14F-4D97-AF65-F5344CB8AC3E}">
        <p14:creationId xmlns:p14="http://schemas.microsoft.com/office/powerpoint/2010/main" val="420881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5D04BCE-8F6C-4F9C-BDE2-299B36E48451}" type="slidenum">
              <a:rPr lang="en-US" smtClean="0"/>
              <a:t>3</a:t>
            </a:fld>
            <a:endParaRPr lang="en-US"/>
          </a:p>
        </p:txBody>
      </p:sp>
    </p:spTree>
    <p:extLst>
      <p:ext uri="{BB962C8B-B14F-4D97-AF65-F5344CB8AC3E}">
        <p14:creationId xmlns:p14="http://schemas.microsoft.com/office/powerpoint/2010/main" val="3969712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35</a:t>
            </a:fld>
            <a:endParaRPr lang="en-US"/>
          </a:p>
        </p:txBody>
      </p:sp>
    </p:spTree>
    <p:extLst>
      <p:ext uri="{BB962C8B-B14F-4D97-AF65-F5344CB8AC3E}">
        <p14:creationId xmlns:p14="http://schemas.microsoft.com/office/powerpoint/2010/main" val="3826345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36</a:t>
            </a:fld>
            <a:endParaRPr lang="en-US"/>
          </a:p>
        </p:txBody>
      </p:sp>
    </p:spTree>
    <p:extLst>
      <p:ext uri="{BB962C8B-B14F-4D97-AF65-F5344CB8AC3E}">
        <p14:creationId xmlns:p14="http://schemas.microsoft.com/office/powerpoint/2010/main" val="2897636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37</a:t>
            </a:fld>
            <a:endParaRPr lang="en-US"/>
          </a:p>
        </p:txBody>
      </p:sp>
    </p:spTree>
    <p:extLst>
      <p:ext uri="{BB962C8B-B14F-4D97-AF65-F5344CB8AC3E}">
        <p14:creationId xmlns:p14="http://schemas.microsoft.com/office/powerpoint/2010/main" val="272687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38</a:t>
            </a:fld>
            <a:endParaRPr lang="en-US"/>
          </a:p>
        </p:txBody>
      </p:sp>
    </p:spTree>
    <p:extLst>
      <p:ext uri="{BB962C8B-B14F-4D97-AF65-F5344CB8AC3E}">
        <p14:creationId xmlns:p14="http://schemas.microsoft.com/office/powerpoint/2010/main" val="297115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5D04BCE-8F6C-4F9C-BDE2-299B36E48451}" type="slidenum">
              <a:rPr lang="en-US" smtClean="0"/>
              <a:t>4</a:t>
            </a:fld>
            <a:endParaRPr lang="en-US"/>
          </a:p>
        </p:txBody>
      </p:sp>
    </p:spTree>
    <p:extLst>
      <p:ext uri="{BB962C8B-B14F-4D97-AF65-F5344CB8AC3E}">
        <p14:creationId xmlns:p14="http://schemas.microsoft.com/office/powerpoint/2010/main" val="402358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Focus</a:t>
            </a:r>
            <a:r>
              <a:rPr lang="en-US" baseline="0" dirty="0" smtClean="0"/>
              <a:t> on Free </a:t>
            </a:r>
            <a:endParaRPr lang="en-US" dirty="0"/>
          </a:p>
        </p:txBody>
      </p:sp>
      <p:sp>
        <p:nvSpPr>
          <p:cNvPr id="4" name="Slide Number Placeholder 3"/>
          <p:cNvSpPr>
            <a:spLocks noGrp="1"/>
          </p:cNvSpPr>
          <p:nvPr>
            <p:ph type="sldNum" sz="quarter" idx="10"/>
          </p:nvPr>
        </p:nvSpPr>
        <p:spPr/>
        <p:txBody>
          <a:bodyPr/>
          <a:lstStyle/>
          <a:p>
            <a:pPr>
              <a:defRPr/>
            </a:pPr>
            <a:fld id="{F2494494-812D-3B4E-84FC-42878C6A02BB}" type="slidenum">
              <a:rPr lang="en-US" smtClean="0"/>
              <a:pPr>
                <a:defRPr/>
              </a:pPr>
              <a:t>5</a:t>
            </a:fld>
            <a:endParaRPr lang="en-US" dirty="0"/>
          </a:p>
        </p:txBody>
      </p:sp>
    </p:spTree>
    <p:extLst>
      <p:ext uri="{BB962C8B-B14F-4D97-AF65-F5344CB8AC3E}">
        <p14:creationId xmlns:p14="http://schemas.microsoft.com/office/powerpoint/2010/main" val="396253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381000" y="685800"/>
            <a:ext cx="6096000" cy="3429000"/>
          </a:xfrm>
          <a:ln/>
        </p:spPr>
      </p:sp>
      <p:sp>
        <p:nvSpPr>
          <p:cNvPr id="22530"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endParaRPr>
          </a:p>
        </p:txBody>
      </p:sp>
      <p:sp>
        <p:nvSpPr>
          <p:cNvPr id="225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3E926F-0D9D-2943-B349-D96F08BCCCD5}" type="slidenum">
              <a:rPr lang="en-US" sz="1200">
                <a:solidFill>
                  <a:prstClr val="black"/>
                </a:solidFill>
              </a:rPr>
              <a:pPr eaLnBrk="1" hangingPunct="1"/>
              <a:t>6</a:t>
            </a:fld>
            <a:endParaRPr lang="en-US" sz="1200" dirty="0">
              <a:solidFill>
                <a:prstClr val="black"/>
              </a:solidFill>
            </a:endParaRPr>
          </a:p>
        </p:txBody>
      </p:sp>
    </p:spTree>
    <p:extLst>
      <p:ext uri="{BB962C8B-B14F-4D97-AF65-F5344CB8AC3E}">
        <p14:creationId xmlns:p14="http://schemas.microsoft.com/office/powerpoint/2010/main" val="129461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0E5F-5C15-B74A-AC2F-4412755CF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1487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5D04BCE-8F6C-4F9C-BDE2-299B36E48451}" type="slidenum">
              <a:rPr lang="en-US" smtClean="0"/>
              <a:t>9</a:t>
            </a:fld>
            <a:endParaRPr lang="en-US"/>
          </a:p>
        </p:txBody>
      </p:sp>
    </p:spTree>
    <p:extLst>
      <p:ext uri="{BB962C8B-B14F-4D97-AF65-F5344CB8AC3E}">
        <p14:creationId xmlns:p14="http://schemas.microsoft.com/office/powerpoint/2010/main" val="308708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20E5F-5C15-B74A-AC2F-4412755CF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6342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276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5/29/2018</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5041004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5/29/2018</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89322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5/29/2018</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7865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117012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5/29/2018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0401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8053C8-36F0-4525-AA90-EC51E0C009D8}"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773838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8053C8-36F0-4525-AA90-EC51E0C009D8}"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22648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8053C8-36F0-4525-AA90-EC51E0C009D8}" type="datetimeFigureOut">
              <a:rPr lang="en-US" smtClean="0"/>
              <a:t>5/29/2018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4999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78053C8-36F0-4525-AA90-EC51E0C009D8}" type="datetimeFigureOut">
              <a:rPr lang="en-US" smtClean="0"/>
              <a:t>5/29/2018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027486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8053C8-36F0-4525-AA90-EC51E0C009D8}" type="datetimeFigureOut">
              <a:rPr lang="en-US" smtClean="0"/>
              <a:t>5/29/2018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392457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78053C8-36F0-4525-AA90-EC51E0C009D8}" type="datetimeFigureOut">
              <a:rPr lang="en-US" smtClean="0"/>
              <a:t>5/29/2018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9068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23176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8053C8-36F0-4525-AA90-EC51E0C009D8}"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858141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5/29/2018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8000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5/29/2018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78848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5/29/2018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86373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5/29/2018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39916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5/29/2018</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0325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5/29/2018</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925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63034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013992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6819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5/29/2018</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4846830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5/29/2018</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405682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5/29/2018</a:t>
            </a:fld>
            <a:endParaRPr lang="en-US"/>
          </a:p>
        </p:txBody>
      </p:sp>
      <p:sp>
        <p:nvSpPr>
          <p:cNvPr id="8" name="Footer Placeholder 7"/>
          <p:cNvSpPr>
            <a:spLocks noGrp="1"/>
          </p:cNvSpPr>
          <p:nvPr>
            <p:ph type="ftr" sz="quarter" idx="11"/>
          </p:nvPr>
        </p:nvSpPr>
        <p:spPr>
          <a:xfrm>
            <a:off x="7620000" y="5791200"/>
            <a:ext cx="4267200" cy="838200"/>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9684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5/29/2018</a:t>
            </a:fld>
            <a:endParaRPr lang="en-US"/>
          </a:p>
        </p:txBody>
      </p:sp>
      <p:sp>
        <p:nvSpPr>
          <p:cNvPr id="4" name="Footer Placeholder 3"/>
          <p:cNvSpPr>
            <a:spLocks noGrp="1"/>
          </p:cNvSpPr>
          <p:nvPr>
            <p:ph type="ftr" sz="quarter" idx="11"/>
          </p:nvPr>
        </p:nvSpPr>
        <p:spPr>
          <a:xfrm>
            <a:off x="7620000" y="5791200"/>
            <a:ext cx="4267200" cy="838200"/>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7814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5/29/2018</a:t>
            </a:fld>
            <a:endParaRPr lang="en-US"/>
          </a:p>
        </p:txBody>
      </p:sp>
      <p:sp>
        <p:nvSpPr>
          <p:cNvPr id="3" name="Footer Placeholder 2"/>
          <p:cNvSpPr>
            <a:spLocks noGrp="1"/>
          </p:cNvSpPr>
          <p:nvPr>
            <p:ph type="ftr" sz="quarter" idx="11"/>
          </p:nvPr>
        </p:nvSpPr>
        <p:spPr>
          <a:xfrm>
            <a:off x="7620000" y="5791200"/>
            <a:ext cx="4267200" cy="838200"/>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7657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5/29/2018</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4664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5/29/2018</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4041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6.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7416800" y="5791200"/>
            <a:ext cx="4572000" cy="914400"/>
          </a:xfrm>
          <a:prstGeom prst="rect">
            <a:avLst/>
          </a:prstGeom>
        </p:spPr>
        <p:txBody>
          <a:bodyPr vert="horz" lIns="91440" tIns="45720" rIns="91440" bIns="45720" rtlCol="0" anchor="ctr"/>
          <a:lstStyle>
            <a:lvl1pPr algn="ctr">
              <a:defRPr sz="6000">
                <a:solidFill>
                  <a:schemeClr val="bg1"/>
                </a:solidFill>
                <a:latin typeface="+mj-lt"/>
              </a:defRPr>
            </a:lvl1pPr>
          </a:lstStyle>
          <a:p>
            <a:endParaRPr lang="en-US"/>
          </a:p>
        </p:txBody>
      </p:sp>
    </p:spTree>
    <p:extLst>
      <p:ext uri="{BB962C8B-B14F-4D97-AF65-F5344CB8AC3E}">
        <p14:creationId xmlns:p14="http://schemas.microsoft.com/office/powerpoint/2010/main" val="36640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41245564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hyperlink" Target="https://oer.galileo.usg.edu/"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Jeff.Gallant@usg.ed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Marie.Lasseter@usg.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affordablelearninggeorgia.org/about/reports"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057400"/>
            <a:ext cx="11277599" cy="3329581"/>
          </a:xfrm>
        </p:spPr>
        <p:txBody>
          <a:bodyPr/>
          <a:lstStyle/>
          <a:p>
            <a:r>
              <a:rPr lang="en-US" sz="5400" dirty="0" smtClean="0"/>
              <a:t>Textbook Transformation Grants: </a:t>
            </a:r>
            <a:br>
              <a:rPr lang="en-US" sz="5400" dirty="0" smtClean="0"/>
            </a:br>
            <a:r>
              <a:rPr lang="en-US" sz="5400" dirty="0" smtClean="0"/>
              <a:t>Grant Procedures, </a:t>
            </a:r>
            <a:br>
              <a:rPr lang="en-US" sz="5400" dirty="0" smtClean="0"/>
            </a:br>
            <a:r>
              <a:rPr lang="en-US" sz="5400" dirty="0" smtClean="0"/>
              <a:t>Spring 2018 Pilot Round</a:t>
            </a:r>
            <a:endParaRPr lang="en-US" sz="5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85800"/>
            <a:ext cx="6537333" cy="2366891"/>
          </a:xfrm>
          <a:prstGeom prst="rect">
            <a:avLst/>
          </a:prstGeom>
        </p:spPr>
      </p:pic>
    </p:spTree>
    <p:extLst>
      <p:ext uri="{BB962C8B-B14F-4D97-AF65-F5344CB8AC3E}">
        <p14:creationId xmlns:p14="http://schemas.microsoft.com/office/powerpoint/2010/main" val="405201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7131A3-3FCA-4F41-8E1F-E699C3873D4F}"/>
              </a:ext>
            </a:extLst>
          </p:cNvPr>
          <p:cNvSpPr txBox="1"/>
          <p:nvPr/>
        </p:nvSpPr>
        <p:spPr>
          <a:xfrm>
            <a:off x="3125038" y="6125517"/>
            <a:ext cx="5717870" cy="230833"/>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t>Summary Report of all Grant Projects from 2016-2017</a:t>
            </a:r>
            <a:endParaRPr lang="en-US" sz="1350" dirty="0"/>
          </a:p>
        </p:txBody>
      </p:sp>
      <p:sp>
        <p:nvSpPr>
          <p:cNvPr id="2" name="Slide Number Placeholder 1"/>
          <p:cNvSpPr>
            <a:spLocks noGrp="1"/>
          </p:cNvSpPr>
          <p:nvPr>
            <p:ph type="sldNum" sz="quarter" idx="10"/>
          </p:nvPr>
        </p:nvSpPr>
        <p:spPr/>
        <p:txBody>
          <a:bodyPr/>
          <a:lstStyle/>
          <a:p>
            <a:fld id="{64336152-522D-534E-A387-BE770A7CAF94}" type="slidenum">
              <a:rPr lang="en-US" smtClean="0"/>
              <a:pPr/>
              <a:t>10</a:t>
            </a:fld>
            <a:endParaRPr lang="en-US" dirty="0"/>
          </a:p>
        </p:txBody>
      </p:sp>
      <p:pic>
        <p:nvPicPr>
          <p:cNvPr id="3" name="Picture 5">
            <a:extLst>
              <a:ext uri="{FF2B5EF4-FFF2-40B4-BE49-F238E27FC236}">
                <a16:creationId xmlns:a16="http://schemas.microsoft.com/office/drawing/2014/main" id="{837AED6D-0060-47FF-8C12-E311AA9871E6}"/>
              </a:ext>
            </a:extLst>
          </p:cNvPr>
          <p:cNvPicPr>
            <a:picLocks noChangeAspect="1"/>
          </p:cNvPicPr>
          <p:nvPr/>
        </p:nvPicPr>
        <p:blipFill>
          <a:blip r:embed="rId3"/>
          <a:stretch>
            <a:fillRect/>
          </a:stretch>
        </p:blipFill>
        <p:spPr>
          <a:xfrm>
            <a:off x="1873788" y="551150"/>
            <a:ext cx="8647599" cy="54279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1509"/>
            <a:ext cx="1822304" cy="659779"/>
          </a:xfrm>
          <a:prstGeom prst="rect">
            <a:avLst/>
          </a:prstGeom>
        </p:spPr>
      </p:pic>
    </p:spTree>
    <p:extLst>
      <p:ext uri="{BB962C8B-B14F-4D97-AF65-F5344CB8AC3E}">
        <p14:creationId xmlns:p14="http://schemas.microsoft.com/office/powerpoint/2010/main" val="1746144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7131A3-3FCA-4F41-8E1F-E699C3873D4F}"/>
              </a:ext>
            </a:extLst>
          </p:cNvPr>
          <p:cNvSpPr txBox="1"/>
          <p:nvPr/>
        </p:nvSpPr>
        <p:spPr>
          <a:xfrm>
            <a:off x="3125038" y="6125517"/>
            <a:ext cx="5717870" cy="230833"/>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t>Summary Report of all Grant Projects from 2016-2017</a:t>
            </a:r>
            <a:endParaRPr lang="en-US" sz="1350" dirty="0"/>
          </a:p>
        </p:txBody>
      </p:sp>
      <p:sp>
        <p:nvSpPr>
          <p:cNvPr id="2" name="Slide Number Placeholder 1"/>
          <p:cNvSpPr>
            <a:spLocks noGrp="1"/>
          </p:cNvSpPr>
          <p:nvPr>
            <p:ph type="sldNum" sz="quarter" idx="10"/>
          </p:nvPr>
        </p:nvSpPr>
        <p:spPr/>
        <p:txBody>
          <a:bodyPr/>
          <a:lstStyle/>
          <a:p>
            <a:fld id="{64336152-522D-534E-A387-BE770A7CAF94}" type="slidenum">
              <a:rPr lang="en-US" smtClean="0"/>
              <a:pPr/>
              <a:t>11</a:t>
            </a:fld>
            <a:endParaRPr lang="en-US" dirty="0"/>
          </a:p>
        </p:txBody>
      </p:sp>
      <p:pic>
        <p:nvPicPr>
          <p:cNvPr id="3" name="Picture 5">
            <a:extLst>
              <a:ext uri="{FF2B5EF4-FFF2-40B4-BE49-F238E27FC236}">
                <a16:creationId xmlns:a16="http://schemas.microsoft.com/office/drawing/2014/main" id="{D9A256E6-2D93-4F1F-B314-AA5DF707E395}"/>
              </a:ext>
            </a:extLst>
          </p:cNvPr>
          <p:cNvPicPr>
            <a:picLocks noChangeAspect="1"/>
          </p:cNvPicPr>
          <p:nvPr/>
        </p:nvPicPr>
        <p:blipFill>
          <a:blip r:embed="rId3"/>
          <a:stretch>
            <a:fillRect/>
          </a:stretch>
        </p:blipFill>
        <p:spPr>
          <a:xfrm>
            <a:off x="1720090" y="311180"/>
            <a:ext cx="9067515" cy="56747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1509"/>
            <a:ext cx="1822304" cy="659779"/>
          </a:xfrm>
          <a:prstGeom prst="rect">
            <a:avLst/>
          </a:prstGeom>
        </p:spPr>
      </p:pic>
    </p:spTree>
    <p:extLst>
      <p:ext uri="{BB962C8B-B14F-4D97-AF65-F5344CB8AC3E}">
        <p14:creationId xmlns:p14="http://schemas.microsoft.com/office/powerpoint/2010/main" val="4282048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7131A3-3FCA-4F41-8E1F-E699C3873D4F}"/>
              </a:ext>
            </a:extLst>
          </p:cNvPr>
          <p:cNvSpPr txBox="1"/>
          <p:nvPr/>
        </p:nvSpPr>
        <p:spPr>
          <a:xfrm>
            <a:off x="3125038" y="5939675"/>
            <a:ext cx="5717870" cy="230833"/>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t>Summary Report of all Grant Projects from 2016-2017</a:t>
            </a:r>
            <a:endParaRPr lang="en-US" sz="1350" dirty="0"/>
          </a:p>
        </p:txBody>
      </p:sp>
      <p:sp>
        <p:nvSpPr>
          <p:cNvPr id="2" name="Slide Number Placeholder 1"/>
          <p:cNvSpPr>
            <a:spLocks noGrp="1"/>
          </p:cNvSpPr>
          <p:nvPr>
            <p:ph type="sldNum" sz="quarter" idx="10"/>
          </p:nvPr>
        </p:nvSpPr>
        <p:spPr/>
        <p:txBody>
          <a:bodyPr/>
          <a:lstStyle/>
          <a:p>
            <a:fld id="{64336152-522D-534E-A387-BE770A7CAF94}" type="slidenum">
              <a:rPr lang="en-US" smtClean="0"/>
              <a:pPr/>
              <a:t>12</a:t>
            </a:fld>
            <a:endParaRPr lang="en-US" dirty="0"/>
          </a:p>
        </p:txBody>
      </p:sp>
      <p:pic>
        <p:nvPicPr>
          <p:cNvPr id="3" name="Picture 5">
            <a:extLst>
              <a:ext uri="{FF2B5EF4-FFF2-40B4-BE49-F238E27FC236}">
                <a16:creationId xmlns:a16="http://schemas.microsoft.com/office/drawing/2014/main" id="{F6F6E8B6-B5AE-4A22-BBF4-6CCBF3E7B454}"/>
              </a:ext>
            </a:extLst>
          </p:cNvPr>
          <p:cNvPicPr>
            <a:picLocks noChangeAspect="1"/>
          </p:cNvPicPr>
          <p:nvPr/>
        </p:nvPicPr>
        <p:blipFill>
          <a:blip r:embed="rId3"/>
          <a:stretch>
            <a:fillRect/>
          </a:stretch>
        </p:blipFill>
        <p:spPr>
          <a:xfrm>
            <a:off x="1634065" y="343097"/>
            <a:ext cx="8945196" cy="559657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1509"/>
            <a:ext cx="1822304" cy="659779"/>
          </a:xfrm>
          <a:prstGeom prst="rect">
            <a:avLst/>
          </a:prstGeom>
        </p:spPr>
      </p:pic>
    </p:spTree>
    <p:extLst>
      <p:ext uri="{BB962C8B-B14F-4D97-AF65-F5344CB8AC3E}">
        <p14:creationId xmlns:p14="http://schemas.microsoft.com/office/powerpoint/2010/main" val="736410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GALILEO Open Learning Materials</a:t>
            </a:r>
            <a:endParaRPr lang="en-US" dirty="0"/>
          </a:p>
        </p:txBody>
      </p:sp>
      <p:sp>
        <p:nvSpPr>
          <p:cNvPr id="3" name="Content Placeholder 2"/>
          <p:cNvSpPr>
            <a:spLocks noGrp="1"/>
          </p:cNvSpPr>
          <p:nvPr>
            <p:ph idx="1"/>
          </p:nvPr>
        </p:nvSpPr>
        <p:spPr>
          <a:xfrm>
            <a:off x="762000" y="1524000"/>
            <a:ext cx="10058400" cy="4724399"/>
          </a:xfrm>
        </p:spPr>
        <p:txBody>
          <a:bodyPr>
            <a:normAutofit/>
          </a:bodyPr>
          <a:lstStyle/>
          <a:p>
            <a:r>
              <a:rPr lang="en-US" sz="3200" dirty="0" smtClean="0"/>
              <a:t>262 resources as of Spring 2018</a:t>
            </a:r>
          </a:p>
          <a:p>
            <a:pPr lvl="1"/>
            <a:r>
              <a:rPr lang="en-US" sz="2800" dirty="0" smtClean="0"/>
              <a:t>46 open textbooks, created through grants and UNG Press partnership</a:t>
            </a:r>
          </a:p>
          <a:p>
            <a:r>
              <a:rPr lang="en-US" sz="3200" dirty="0" smtClean="0"/>
              <a:t>Two second editions of grant-created textbooks</a:t>
            </a:r>
          </a:p>
          <a:p>
            <a:pPr lvl="1"/>
            <a:r>
              <a:rPr lang="en-US" sz="2800" dirty="0" smtClean="0"/>
              <a:t>Made possible through revision mini-grants</a:t>
            </a:r>
          </a:p>
          <a:p>
            <a:r>
              <a:rPr lang="en-US" sz="3200" dirty="0" smtClean="0"/>
              <a:t>Over 174,000 full-text downloads since October 2016 launch</a:t>
            </a:r>
          </a:p>
          <a:p>
            <a:r>
              <a:rPr lang="en-US" sz="3200" dirty="0" smtClean="0">
                <a:hlinkClick r:id="rId2"/>
              </a:rPr>
              <a:t>https://oer.galileo.usg.edu/</a:t>
            </a:r>
            <a:r>
              <a:rPr lang="en-US" sz="3200" dirty="0" smtClean="0"/>
              <a:t> </a:t>
            </a:r>
          </a:p>
          <a:p>
            <a:pPr lvl="1"/>
            <a:endParaRPr lang="en-US" sz="2800" dirty="0"/>
          </a:p>
        </p:txBody>
      </p:sp>
    </p:spTree>
    <p:extLst>
      <p:ext uri="{BB962C8B-B14F-4D97-AF65-F5344CB8AC3E}">
        <p14:creationId xmlns:p14="http://schemas.microsoft.com/office/powerpoint/2010/main" val="1314722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How Funding Works: Service Level Agreement and Invoices</a:t>
            </a:r>
            <a:endParaRPr lang="en-US" sz="44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36846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Funding Works: Not Your Typical Grant</a:t>
            </a:r>
            <a:endParaRPr lang="en-US" dirty="0"/>
          </a:p>
        </p:txBody>
      </p:sp>
      <p:sp>
        <p:nvSpPr>
          <p:cNvPr id="4" name="Content Placeholder 3"/>
          <p:cNvSpPr>
            <a:spLocks noGrp="1"/>
          </p:cNvSpPr>
          <p:nvPr>
            <p:ph idx="1"/>
          </p:nvPr>
        </p:nvSpPr>
        <p:spPr>
          <a:xfrm>
            <a:off x="1103312" y="2052918"/>
            <a:ext cx="10174288" cy="4652682"/>
          </a:xfrm>
        </p:spPr>
        <p:txBody>
          <a:bodyPr>
            <a:noAutofit/>
          </a:bodyPr>
          <a:lstStyle/>
          <a:p>
            <a:r>
              <a:rPr lang="en-US" sz="2800" dirty="0"/>
              <a:t>Funding is not a direct stipend to the team members</a:t>
            </a:r>
          </a:p>
          <a:p>
            <a:r>
              <a:rPr lang="en-US" sz="2800" dirty="0"/>
              <a:t>Goes </a:t>
            </a:r>
            <a:r>
              <a:rPr lang="en-US" sz="2800" b="1" dirty="0"/>
              <a:t>to the institution to cover the team member’s time </a:t>
            </a:r>
            <a:r>
              <a:rPr lang="en-US" sz="2800" dirty="0"/>
              <a:t>(salary/release time/overload/replacement coverage), </a:t>
            </a:r>
            <a:r>
              <a:rPr lang="en-US" sz="2800" b="1" dirty="0"/>
              <a:t>project expenses </a:t>
            </a:r>
            <a:r>
              <a:rPr lang="en-US" sz="2800" dirty="0"/>
              <a:t>including related department needs, and </a:t>
            </a:r>
            <a:r>
              <a:rPr lang="en-US" sz="2800" b="1" dirty="0"/>
              <a:t>travel </a:t>
            </a:r>
            <a:r>
              <a:rPr lang="en-US" sz="2800" b="1" dirty="0" smtClean="0"/>
              <a:t>expenses.</a:t>
            </a:r>
          </a:p>
          <a:p>
            <a:r>
              <a:rPr lang="en-US" sz="2800" dirty="0"/>
              <a:t>Funding will be released to the sponsoring institutional office in two parts: </a:t>
            </a:r>
            <a:r>
              <a:rPr lang="en-US" sz="2800" b="1" dirty="0"/>
              <a:t>50% on return of the USG-drafted Service Level Agreement (SLA) with the original or modified proposal serving as the statement of work, and 50% on submission of the final report</a:t>
            </a:r>
            <a:r>
              <a:rPr lang="en-US" sz="2800" dirty="0"/>
              <a:t>.</a:t>
            </a:r>
          </a:p>
          <a:p>
            <a:endParaRPr lang="en-US" sz="2800" dirty="0"/>
          </a:p>
        </p:txBody>
      </p:sp>
    </p:spTree>
    <p:extLst>
      <p:ext uri="{BB962C8B-B14F-4D97-AF65-F5344CB8AC3E}">
        <p14:creationId xmlns:p14="http://schemas.microsoft.com/office/powerpoint/2010/main" val="4137259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US" dirty="0"/>
          </a:p>
        </p:txBody>
      </p:sp>
      <p:sp>
        <p:nvSpPr>
          <p:cNvPr id="4" name="Content Placeholder 3"/>
          <p:cNvSpPr>
            <a:spLocks noGrp="1"/>
          </p:cNvSpPr>
          <p:nvPr>
            <p:ph idx="1"/>
          </p:nvPr>
        </p:nvSpPr>
        <p:spPr>
          <a:xfrm>
            <a:off x="660455" y="1447800"/>
            <a:ext cx="11088688" cy="4800599"/>
          </a:xfrm>
        </p:spPr>
        <p:txBody>
          <a:bodyPr>
            <a:noAutofit/>
          </a:bodyPr>
          <a:lstStyle/>
          <a:p>
            <a:r>
              <a:rPr lang="en-US" sz="3200" dirty="0"/>
              <a:t>Gives maximum </a:t>
            </a:r>
            <a:r>
              <a:rPr lang="en-US" sz="3200" b="1" dirty="0"/>
              <a:t>flexibility to the institution and the team </a:t>
            </a:r>
            <a:r>
              <a:rPr lang="en-US" sz="3200" dirty="0"/>
              <a:t>in terms of how many people and what types of skills are needed, amount of compensation vs. replacement of teaching load, and timing in terms of semesters of preparatory work vs. semesters of adoption</a:t>
            </a:r>
            <a:r>
              <a:rPr lang="en-US" sz="3200" dirty="0" smtClean="0"/>
              <a:t>.</a:t>
            </a:r>
          </a:p>
          <a:p>
            <a:r>
              <a:rPr lang="en-US" sz="3200" dirty="0" smtClean="0"/>
              <a:t>50%/50% further ensures that you have the resources you need to complete the project, and that the project will be completed by the Final Report deadline.</a:t>
            </a:r>
            <a:endParaRPr lang="en-US" sz="3200" dirty="0"/>
          </a:p>
        </p:txBody>
      </p:sp>
    </p:spTree>
    <p:extLst>
      <p:ext uri="{BB962C8B-B14F-4D97-AF65-F5344CB8AC3E}">
        <p14:creationId xmlns:p14="http://schemas.microsoft.com/office/powerpoint/2010/main" val="3415031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93289" cy="1400530"/>
          </a:xfrm>
        </p:spPr>
        <p:txBody>
          <a:bodyPr/>
          <a:lstStyle/>
          <a:p>
            <a:r>
              <a:rPr lang="en-US" dirty="0" smtClean="0"/>
              <a:t>Contact Your Business/Grants Office!</a:t>
            </a:r>
            <a:endParaRPr lang="en-US" dirty="0"/>
          </a:p>
        </p:txBody>
      </p:sp>
      <p:sp>
        <p:nvSpPr>
          <p:cNvPr id="4" name="Content Placeholder 3"/>
          <p:cNvSpPr>
            <a:spLocks noGrp="1"/>
          </p:cNvSpPr>
          <p:nvPr>
            <p:ph idx="1"/>
          </p:nvPr>
        </p:nvSpPr>
        <p:spPr>
          <a:xfrm>
            <a:off x="762000" y="1447800"/>
            <a:ext cx="10972800" cy="4876800"/>
          </a:xfrm>
        </p:spPr>
        <p:txBody>
          <a:bodyPr>
            <a:noAutofit/>
          </a:bodyPr>
          <a:lstStyle/>
          <a:p>
            <a:r>
              <a:rPr lang="en-US" sz="2800" dirty="0"/>
              <a:t>The proposing team should </a:t>
            </a:r>
            <a:r>
              <a:rPr lang="en-US" sz="2800" b="1" dirty="0"/>
              <a:t>coordinate as necessary with their departments and institutional sponsors </a:t>
            </a:r>
            <a:r>
              <a:rPr lang="en-US" sz="2800" dirty="0"/>
              <a:t>to determine how to handle the distribution, including amounts, release </a:t>
            </a:r>
            <a:r>
              <a:rPr lang="en-US" sz="2800" dirty="0" smtClean="0"/>
              <a:t>time/overload/salary/replacement, </a:t>
            </a:r>
            <a:r>
              <a:rPr lang="en-US" sz="2800" dirty="0"/>
              <a:t>as well as semester(s). </a:t>
            </a:r>
          </a:p>
          <a:p>
            <a:r>
              <a:rPr lang="en-US" sz="2800" dirty="0" smtClean="0"/>
              <a:t>Your business/grants office needs to know the following: </a:t>
            </a:r>
          </a:p>
          <a:p>
            <a:pPr marL="0" indent="0">
              <a:buNone/>
            </a:pPr>
            <a:r>
              <a:rPr lang="en-US" sz="2800" dirty="0" smtClean="0"/>
              <a:t>These </a:t>
            </a:r>
            <a:r>
              <a:rPr lang="en-US" sz="2800" dirty="0"/>
              <a:t>grants, while competitively earned, are essentially special </a:t>
            </a:r>
            <a:r>
              <a:rPr lang="en-US" sz="2800" b="1" dirty="0"/>
              <a:t>allocations of state funds </a:t>
            </a:r>
            <a:r>
              <a:rPr lang="en-US" sz="2800" dirty="0"/>
              <a:t>for </a:t>
            </a:r>
            <a:r>
              <a:rPr lang="en-US" sz="2800" dirty="0" smtClean="0"/>
              <a:t>the implementation and creation </a:t>
            </a:r>
            <a:r>
              <a:rPr lang="en-US" sz="2800" dirty="0"/>
              <a:t>of affordable learning resources.  </a:t>
            </a:r>
            <a:endParaRPr lang="en-US" sz="2800" dirty="0" smtClean="0"/>
          </a:p>
          <a:p>
            <a:pPr marL="0" indent="0">
              <a:buNone/>
            </a:pPr>
            <a:r>
              <a:rPr lang="en-US" sz="2800" dirty="0" smtClean="0"/>
              <a:t>These </a:t>
            </a:r>
            <a:r>
              <a:rPr lang="en-US" sz="2800" dirty="0"/>
              <a:t>grants are </a:t>
            </a:r>
            <a:r>
              <a:rPr lang="en-US" sz="2800" b="1" dirty="0"/>
              <a:t>not the same as federal grants</a:t>
            </a:r>
            <a:r>
              <a:rPr lang="en-US" sz="2800" dirty="0"/>
              <a:t> where indirect costs are considered a part of the grant costs.  Direct costs, such as salaries, fringes, </a:t>
            </a:r>
            <a:r>
              <a:rPr lang="en-US" sz="2800" dirty="0" smtClean="0"/>
              <a:t>and supplies </a:t>
            </a:r>
            <a:r>
              <a:rPr lang="en-US" sz="2800" dirty="0"/>
              <a:t>are fine.</a:t>
            </a:r>
          </a:p>
        </p:txBody>
      </p:sp>
    </p:spTree>
    <p:extLst>
      <p:ext uri="{BB962C8B-B14F-4D97-AF65-F5344CB8AC3E}">
        <p14:creationId xmlns:p14="http://schemas.microsoft.com/office/powerpoint/2010/main" val="1552898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Level Agreement (SLA)</a:t>
            </a:r>
            <a:endParaRPr lang="en-US" dirty="0"/>
          </a:p>
        </p:txBody>
      </p:sp>
      <p:pic>
        <p:nvPicPr>
          <p:cNvPr id="2" name="Picture 1" descr="ALG_Grant_SLA_FinalTemplate_Page_01.jpg"/>
          <p:cNvPicPr>
            <a:picLocks noChangeAspect="1"/>
          </p:cNvPicPr>
          <p:nvPr/>
        </p:nvPicPr>
        <p:blipFill rotWithShape="1">
          <a:blip r:embed="rId3" cstate="print">
            <a:extLst>
              <a:ext uri="{28A0092B-C50C-407E-A947-70E740481C1C}">
                <a14:useLocalDpi xmlns:a14="http://schemas.microsoft.com/office/drawing/2010/main" val="0"/>
              </a:ext>
            </a:extLst>
          </a:blip>
          <a:srcRect l="-261" t="530" r="1509" b="44922"/>
          <a:stretch/>
        </p:blipFill>
        <p:spPr>
          <a:xfrm>
            <a:off x="5791200" y="1725106"/>
            <a:ext cx="6192606" cy="4426684"/>
          </a:xfrm>
          <a:prstGeom prst="rect">
            <a:avLst/>
          </a:prstGeom>
          <a:ln w="3175" cmpd="sng">
            <a:solidFill>
              <a:schemeClr val="tx1"/>
            </a:solidFill>
          </a:ln>
        </p:spPr>
      </p:pic>
      <p:sp>
        <p:nvSpPr>
          <p:cNvPr id="6" name="Content Placeholder 5"/>
          <p:cNvSpPr>
            <a:spLocks noGrp="1"/>
          </p:cNvSpPr>
          <p:nvPr>
            <p:ph idx="1"/>
          </p:nvPr>
        </p:nvSpPr>
        <p:spPr>
          <a:xfrm>
            <a:off x="304800" y="1531888"/>
            <a:ext cx="5486400" cy="4619902"/>
          </a:xfrm>
        </p:spPr>
        <p:txBody>
          <a:bodyPr>
            <a:noAutofit/>
          </a:bodyPr>
          <a:lstStyle/>
          <a:p>
            <a:r>
              <a:rPr lang="en-US" sz="2400" dirty="0" smtClean="0"/>
              <a:t>“Boilerplate” intergovernmental legal document ensuring that:</a:t>
            </a:r>
          </a:p>
          <a:p>
            <a:pPr lvl="1"/>
            <a:r>
              <a:rPr lang="en-US" sz="2000" dirty="0" smtClean="0"/>
              <a:t>We fund the work in the Statement of Work, which is your proposal, and</a:t>
            </a:r>
          </a:p>
          <a:p>
            <a:pPr lvl="1"/>
            <a:r>
              <a:rPr lang="en-US" sz="2000" dirty="0" smtClean="0"/>
              <a:t>Your institution ensures the work is completed by the deadline</a:t>
            </a:r>
          </a:p>
          <a:p>
            <a:r>
              <a:rPr lang="en-US" sz="2400" dirty="0" smtClean="0"/>
              <a:t>Foundational document for all Textbook Transformation Grant funding</a:t>
            </a:r>
          </a:p>
          <a:p>
            <a:r>
              <a:rPr lang="en-US" sz="2400" dirty="0" smtClean="0"/>
              <a:t>Includes deadlines (ensure that your Final Semester is correct!) </a:t>
            </a:r>
            <a:endParaRPr lang="en-US" sz="2400" dirty="0"/>
          </a:p>
        </p:txBody>
      </p:sp>
    </p:spTree>
    <p:extLst>
      <p:ext uri="{BB962C8B-B14F-4D97-AF65-F5344CB8AC3E}">
        <p14:creationId xmlns:p14="http://schemas.microsoft.com/office/powerpoint/2010/main" val="498897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Steps: From SLA to Funding</a:t>
            </a:r>
            <a:endParaRPr lang="en-US" dirty="0"/>
          </a:p>
        </p:txBody>
      </p:sp>
      <p:graphicFrame>
        <p:nvGraphicFramePr>
          <p:cNvPr id="3" name="Diagram 2"/>
          <p:cNvGraphicFramePr/>
          <p:nvPr>
            <p:extLst>
              <p:ext uri="{D42A27DB-BD31-4B8C-83A1-F6EECF244321}">
                <p14:modId xmlns:p14="http://schemas.microsoft.com/office/powerpoint/2010/main" val="3309006476"/>
              </p:ext>
            </p:extLst>
          </p:nvPr>
        </p:nvGraphicFramePr>
        <p:xfrm>
          <a:off x="762000" y="1524001"/>
          <a:ext cx="10668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80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5" name="Content Placeholder 1"/>
          <p:cNvSpPr>
            <a:spLocks noGrp="1"/>
          </p:cNvSpPr>
          <p:nvPr>
            <p:ph idx="1"/>
          </p:nvPr>
        </p:nvSpPr>
        <p:spPr>
          <a:xfrm>
            <a:off x="533400" y="1447800"/>
            <a:ext cx="10591800" cy="5105400"/>
          </a:xfrm>
        </p:spPr>
        <p:txBody>
          <a:bodyPr>
            <a:noAutofit/>
          </a:bodyPr>
          <a:lstStyle/>
          <a:p>
            <a:r>
              <a:rPr lang="en-US" sz="2400" b="1" dirty="0"/>
              <a:t>Jeff Gallant: </a:t>
            </a:r>
            <a:r>
              <a:rPr lang="en-US" sz="2400" dirty="0"/>
              <a:t>Program Manager, Affordable Learning </a:t>
            </a:r>
            <a:r>
              <a:rPr lang="en-US" sz="2400" dirty="0" smtClean="0"/>
              <a:t>Georgia, </a:t>
            </a:r>
            <a:r>
              <a:rPr lang="en-US" sz="2400" dirty="0"/>
              <a:t>Board of Regents, USG</a:t>
            </a:r>
          </a:p>
          <a:p>
            <a:pPr lvl="1"/>
            <a:r>
              <a:rPr lang="en-US" sz="2400" dirty="0"/>
              <a:t>Ongoing point of contact for Service Level Agreements</a:t>
            </a:r>
          </a:p>
          <a:p>
            <a:pPr lvl="1"/>
            <a:r>
              <a:rPr lang="en-US" sz="2400" dirty="0"/>
              <a:t>Ongoing point of contact for implementation assistance and compliance </a:t>
            </a:r>
            <a:r>
              <a:rPr lang="en-US" sz="2400" dirty="0" smtClean="0"/>
              <a:t>reporting </a:t>
            </a:r>
          </a:p>
          <a:p>
            <a:pPr lvl="1"/>
            <a:r>
              <a:rPr lang="en-US" sz="2400" dirty="0" smtClean="0">
                <a:hlinkClick r:id="rId3"/>
              </a:rPr>
              <a:t>Jeff.Gallant@usg.edu</a:t>
            </a:r>
            <a:endParaRPr lang="en-US" sz="2400" dirty="0" smtClean="0"/>
          </a:p>
          <a:p>
            <a:r>
              <a:rPr lang="en-US" sz="2400" b="1" dirty="0" smtClean="0"/>
              <a:t>Marie Lasseter:</a:t>
            </a:r>
            <a:r>
              <a:rPr lang="en-US" sz="2400" dirty="0" smtClean="0"/>
              <a:t> Director, Academic Technologies, Affordable Learning Georgia, Board of Regents, USG</a:t>
            </a:r>
          </a:p>
          <a:p>
            <a:pPr lvl="1"/>
            <a:r>
              <a:rPr lang="en-US" sz="2400" dirty="0" smtClean="0"/>
              <a:t>Ongoing point of contact for open education, pedagogical / instructional design questions</a:t>
            </a:r>
          </a:p>
          <a:p>
            <a:pPr lvl="1"/>
            <a:r>
              <a:rPr lang="en-US" sz="2400" dirty="0" smtClean="0">
                <a:hlinkClick r:id="rId4"/>
              </a:rPr>
              <a:t>Marie.Lasseter@usg.edu</a:t>
            </a:r>
            <a:r>
              <a:rPr lang="en-US" sz="2400" dirty="0" smtClean="0"/>
              <a:t> </a:t>
            </a:r>
          </a:p>
          <a:p>
            <a:pPr marL="0" indent="0">
              <a:buNone/>
            </a:pPr>
            <a:endParaRPr lang="en-US" dirty="0" smtClean="0"/>
          </a:p>
        </p:txBody>
      </p:sp>
    </p:spTree>
    <p:extLst>
      <p:ext uri="{BB962C8B-B14F-4D97-AF65-F5344CB8AC3E}">
        <p14:creationId xmlns:p14="http://schemas.microsoft.com/office/powerpoint/2010/main" val="972789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Invoices: Needed for Disbursement of Funds</a:t>
            </a:r>
            <a:endParaRPr lang="en-US" dirty="0"/>
          </a:p>
        </p:txBody>
      </p:sp>
      <p:sp>
        <p:nvSpPr>
          <p:cNvPr id="3" name="Content Placeholder 2"/>
          <p:cNvSpPr>
            <a:spLocks noGrp="1"/>
          </p:cNvSpPr>
          <p:nvPr>
            <p:ph idx="1"/>
          </p:nvPr>
        </p:nvSpPr>
        <p:spPr>
          <a:xfrm>
            <a:off x="914400" y="1981200"/>
            <a:ext cx="10250488" cy="4652682"/>
          </a:xfrm>
        </p:spPr>
        <p:txBody>
          <a:bodyPr>
            <a:noAutofit/>
          </a:bodyPr>
          <a:lstStyle/>
          <a:p>
            <a:r>
              <a:rPr lang="en-US" sz="3200" dirty="0" smtClean="0"/>
              <a:t>1</a:t>
            </a:r>
            <a:r>
              <a:rPr lang="en-US" sz="3200" baseline="30000" dirty="0" smtClean="0"/>
              <a:t>st</a:t>
            </a:r>
            <a:r>
              <a:rPr lang="en-US" sz="3200" dirty="0" smtClean="0"/>
              <a:t> invoice sent to ALG (Jeff) as soon as possible</a:t>
            </a:r>
          </a:p>
          <a:p>
            <a:pPr lvl="1"/>
            <a:r>
              <a:rPr lang="en-US" sz="2800" dirty="0" smtClean="0"/>
              <a:t>Some institutions only send invoices after SLA is fully-executed, this takes more time for 1</a:t>
            </a:r>
            <a:r>
              <a:rPr lang="en-US" sz="2800" baseline="30000" dirty="0" smtClean="0"/>
              <a:t>st</a:t>
            </a:r>
            <a:r>
              <a:rPr lang="en-US" sz="2800" dirty="0" smtClean="0"/>
              <a:t> payment overall</a:t>
            </a:r>
          </a:p>
          <a:p>
            <a:pPr lvl="1"/>
            <a:r>
              <a:rPr lang="en-US" sz="2800" dirty="0" smtClean="0"/>
              <a:t>Only for the </a:t>
            </a:r>
            <a:r>
              <a:rPr lang="en-US" sz="2800" i="1" dirty="0" smtClean="0"/>
              <a:t>first half</a:t>
            </a:r>
            <a:r>
              <a:rPr lang="en-US" sz="2800" dirty="0" smtClean="0"/>
              <a:t> of the grant amount</a:t>
            </a:r>
          </a:p>
          <a:p>
            <a:r>
              <a:rPr lang="en-US" sz="3200" dirty="0" smtClean="0"/>
              <a:t>2</a:t>
            </a:r>
            <a:r>
              <a:rPr lang="en-US" sz="3200" baseline="30000" dirty="0" smtClean="0"/>
              <a:t>nd</a:t>
            </a:r>
            <a:r>
              <a:rPr lang="en-US" sz="3200" dirty="0" smtClean="0"/>
              <a:t> invoice at the end of the project</a:t>
            </a:r>
          </a:p>
          <a:p>
            <a:pPr lvl="1"/>
            <a:r>
              <a:rPr lang="en-US" sz="2800" dirty="0" smtClean="0"/>
              <a:t>Sent as part of your Final Report at the end of your Final Semester</a:t>
            </a:r>
          </a:p>
          <a:p>
            <a:pPr lvl="1"/>
            <a:r>
              <a:rPr lang="en-US" sz="2800" dirty="0" smtClean="0"/>
              <a:t>Only for the </a:t>
            </a:r>
            <a:r>
              <a:rPr lang="en-US" sz="2800" i="1" dirty="0" smtClean="0"/>
              <a:t>second half</a:t>
            </a:r>
            <a:r>
              <a:rPr lang="en-US" sz="2800" dirty="0" smtClean="0"/>
              <a:t> of the grant amount</a:t>
            </a:r>
          </a:p>
        </p:txBody>
      </p:sp>
    </p:spTree>
    <p:extLst>
      <p:ext uri="{BB962C8B-B14F-4D97-AF65-F5344CB8AC3E}">
        <p14:creationId xmlns:p14="http://schemas.microsoft.com/office/powerpoint/2010/main" val="2126044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Invoice within the process</a:t>
            </a:r>
            <a:endParaRPr lang="en-US" dirty="0"/>
          </a:p>
        </p:txBody>
      </p:sp>
      <p:graphicFrame>
        <p:nvGraphicFramePr>
          <p:cNvPr id="3" name="Diagram 2"/>
          <p:cNvGraphicFramePr/>
          <p:nvPr>
            <p:extLst>
              <p:ext uri="{D42A27DB-BD31-4B8C-83A1-F6EECF244321}">
                <p14:modId xmlns:p14="http://schemas.microsoft.com/office/powerpoint/2010/main" val="1282456525"/>
              </p:ext>
            </p:extLst>
          </p:nvPr>
        </p:nvGraphicFramePr>
        <p:xfrm>
          <a:off x="762000" y="1524001"/>
          <a:ext cx="10668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ight Arrow 1"/>
          <p:cNvSpPr/>
          <p:nvPr/>
        </p:nvSpPr>
        <p:spPr>
          <a:xfrm>
            <a:off x="457200" y="3048000"/>
            <a:ext cx="2209800" cy="80926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Preferred here</a:t>
            </a:r>
            <a:endParaRPr lang="en-US" dirty="0"/>
          </a:p>
        </p:txBody>
      </p:sp>
      <p:sp>
        <p:nvSpPr>
          <p:cNvPr id="6" name="Right Arrow 5"/>
          <p:cNvSpPr/>
          <p:nvPr/>
        </p:nvSpPr>
        <p:spPr>
          <a:xfrm>
            <a:off x="457200" y="5052021"/>
            <a:ext cx="2209800" cy="80926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Sometimes here</a:t>
            </a:r>
            <a:endParaRPr lang="en-US" dirty="0"/>
          </a:p>
        </p:txBody>
      </p:sp>
    </p:spTree>
    <p:extLst>
      <p:ext uri="{BB962C8B-B14F-4D97-AF65-F5344CB8AC3E}">
        <p14:creationId xmlns:p14="http://schemas.microsoft.com/office/powerpoint/2010/main" val="3883517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Required Reporting</a:t>
            </a:r>
            <a:endParaRPr lang="en-US" sz="54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74327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Reporting</a:t>
            </a:r>
            <a:endParaRPr lang="en-US" dirty="0"/>
          </a:p>
        </p:txBody>
      </p:sp>
      <p:sp>
        <p:nvSpPr>
          <p:cNvPr id="4" name="Content Placeholder 3"/>
          <p:cNvSpPr>
            <a:spLocks noGrp="1"/>
          </p:cNvSpPr>
          <p:nvPr>
            <p:ph idx="1"/>
          </p:nvPr>
        </p:nvSpPr>
        <p:spPr>
          <a:xfrm>
            <a:off x="875201" y="1524000"/>
            <a:ext cx="10021399" cy="4953000"/>
          </a:xfrm>
        </p:spPr>
        <p:txBody>
          <a:bodyPr>
            <a:normAutofit/>
          </a:bodyPr>
          <a:lstStyle/>
          <a:p>
            <a:pPr marL="0" indent="0">
              <a:buNone/>
            </a:pPr>
            <a:r>
              <a:rPr lang="en-US" sz="2600" dirty="0" smtClean="0"/>
              <a:t>Each </a:t>
            </a:r>
            <a:r>
              <a:rPr lang="en-US" sz="2600" dirty="0"/>
              <a:t>semester, </a:t>
            </a:r>
            <a:r>
              <a:rPr lang="en-US" sz="2600" dirty="0" smtClean="0"/>
              <a:t>your team submits </a:t>
            </a:r>
            <a:r>
              <a:rPr lang="en-US" sz="2600" dirty="0"/>
              <a:t>a status report, including this </a:t>
            </a:r>
            <a:r>
              <a:rPr lang="en-US" sz="2600" dirty="0" smtClean="0"/>
              <a:t>semester. Which report is determined by your timeline:</a:t>
            </a:r>
            <a:endParaRPr lang="en-US" sz="2600" dirty="0"/>
          </a:p>
          <a:p>
            <a:r>
              <a:rPr lang="en-US" sz="2600" dirty="0"/>
              <a:t>If it is </a:t>
            </a:r>
            <a:r>
              <a:rPr lang="en-US" sz="2600" b="1" dirty="0"/>
              <a:t>not</a:t>
            </a:r>
            <a:r>
              <a:rPr lang="en-US" sz="2600" dirty="0"/>
              <a:t> your final semester of instruction, submit a </a:t>
            </a:r>
            <a:r>
              <a:rPr lang="en-US" sz="2600" b="1" dirty="0"/>
              <a:t>Semester Status Report </a:t>
            </a:r>
            <a:r>
              <a:rPr lang="en-US" sz="2600" dirty="0"/>
              <a:t>at the end of the semester.</a:t>
            </a:r>
          </a:p>
          <a:p>
            <a:r>
              <a:rPr lang="en-US" sz="2600" dirty="0"/>
              <a:t>If it </a:t>
            </a:r>
            <a:r>
              <a:rPr lang="en-US" sz="2600" b="1" dirty="0"/>
              <a:t>is </a:t>
            </a:r>
            <a:r>
              <a:rPr lang="en-US" sz="2600" dirty="0"/>
              <a:t>your final semester, submit a </a:t>
            </a:r>
            <a:r>
              <a:rPr lang="en-US" sz="2600" b="1" dirty="0"/>
              <a:t>Final Report</a:t>
            </a:r>
            <a:r>
              <a:rPr lang="en-US" sz="2600" dirty="0"/>
              <a:t>.</a:t>
            </a:r>
          </a:p>
          <a:p>
            <a:r>
              <a:rPr lang="en-US" sz="2600" dirty="0"/>
              <a:t>All report links </a:t>
            </a:r>
            <a:r>
              <a:rPr lang="en-US" sz="2600" dirty="0" smtClean="0"/>
              <a:t>and deadlines are on </a:t>
            </a:r>
            <a:r>
              <a:rPr lang="en-US" sz="2600" dirty="0"/>
              <a:t>the </a:t>
            </a:r>
            <a:r>
              <a:rPr lang="en-US" sz="2800" b="1" dirty="0"/>
              <a:t>Information for G2C and Scaling Up OER Pilots Page </a:t>
            </a:r>
            <a:r>
              <a:rPr lang="en-US" sz="2600" b="1" dirty="0" smtClean="0"/>
              <a:t>: </a:t>
            </a:r>
            <a:endParaRPr lang="en-US" sz="2600" b="1" dirty="0"/>
          </a:p>
          <a:p>
            <a:pPr lvl="1"/>
            <a:r>
              <a:rPr lang="en-US" sz="2400" b="1" dirty="0" smtClean="0"/>
              <a:t>affordablelearninggeorgia.org/about/pilots18_info</a:t>
            </a:r>
          </a:p>
          <a:p>
            <a:pPr lvl="1"/>
            <a:r>
              <a:rPr lang="en-US" sz="2200" b="1" dirty="0" smtClean="0"/>
              <a:t>Project leads: Please bookmark this page as soon as possible!</a:t>
            </a:r>
            <a:endParaRPr lang="en-US" sz="2200" dirty="0"/>
          </a:p>
        </p:txBody>
      </p:sp>
    </p:spTree>
    <p:extLst>
      <p:ext uri="{BB962C8B-B14F-4D97-AF65-F5344CB8AC3E}">
        <p14:creationId xmlns:p14="http://schemas.microsoft.com/office/powerpoint/2010/main" val="845437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Semester Status Report</a:t>
            </a:r>
            <a:endParaRPr lang="en-US" dirty="0"/>
          </a:p>
        </p:txBody>
      </p:sp>
      <p:sp>
        <p:nvSpPr>
          <p:cNvPr id="2" name="Content Placeholder 1"/>
          <p:cNvSpPr>
            <a:spLocks noGrp="1"/>
          </p:cNvSpPr>
          <p:nvPr>
            <p:ph idx="1"/>
          </p:nvPr>
        </p:nvSpPr>
        <p:spPr>
          <a:xfrm>
            <a:off x="644318" y="1752600"/>
            <a:ext cx="11125200" cy="4214282"/>
          </a:xfrm>
        </p:spPr>
        <p:txBody>
          <a:bodyPr>
            <a:noAutofit/>
          </a:bodyPr>
          <a:lstStyle/>
          <a:p>
            <a:pPr marL="0" indent="0">
              <a:buNone/>
            </a:pPr>
            <a:r>
              <a:rPr lang="en-US" sz="3200" dirty="0" smtClean="0"/>
              <a:t>Report is an online form</a:t>
            </a:r>
          </a:p>
          <a:p>
            <a:r>
              <a:rPr lang="en-US" sz="3200" dirty="0" smtClean="0"/>
              <a:t>Multiple-choice &amp; short paragraph questions</a:t>
            </a:r>
          </a:p>
          <a:p>
            <a:r>
              <a:rPr lang="en-US" sz="3200" dirty="0" smtClean="0"/>
              <a:t>Focused on project being on track for implementation in your final semester</a:t>
            </a:r>
          </a:p>
          <a:p>
            <a:r>
              <a:rPr lang="en-US" sz="3200" dirty="0" smtClean="0"/>
              <a:t>Link is always on the </a:t>
            </a:r>
            <a:r>
              <a:rPr lang="en-US" sz="3200" b="1" dirty="0" smtClean="0"/>
              <a:t>Information for Spring 2018 Pilots Page: </a:t>
            </a:r>
          </a:p>
          <a:p>
            <a:pPr lvl="1"/>
            <a:r>
              <a:rPr lang="en-US" sz="2800" b="1" dirty="0" smtClean="0"/>
              <a:t>http://affordablelearninggeorgia.org/about/pilots18_info/ </a:t>
            </a:r>
            <a:endParaRPr lang="en-US" sz="2800" dirty="0" smtClean="0"/>
          </a:p>
        </p:txBody>
      </p:sp>
    </p:spTree>
    <p:extLst>
      <p:ext uri="{BB962C8B-B14F-4D97-AF65-F5344CB8AC3E}">
        <p14:creationId xmlns:p14="http://schemas.microsoft.com/office/powerpoint/2010/main" val="407510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05166" y="2438400"/>
            <a:ext cx="5133975" cy="2295525"/>
          </a:xfrm>
          <a:prstGeom prst="rect">
            <a:avLst/>
          </a:prstGeom>
        </p:spPr>
      </p:pic>
      <p:pic>
        <p:nvPicPr>
          <p:cNvPr id="5" name="Picture 4"/>
          <p:cNvPicPr>
            <a:picLocks noChangeAspect="1"/>
          </p:cNvPicPr>
          <p:nvPr/>
        </p:nvPicPr>
        <p:blipFill>
          <a:blip r:embed="rId4"/>
          <a:stretch>
            <a:fillRect/>
          </a:stretch>
        </p:blipFill>
        <p:spPr>
          <a:xfrm>
            <a:off x="5638800" y="990600"/>
            <a:ext cx="6038850" cy="4800600"/>
          </a:xfrm>
          <a:prstGeom prst="rect">
            <a:avLst/>
          </a:prstGeom>
        </p:spPr>
      </p:pic>
    </p:spTree>
    <p:extLst>
      <p:ext uri="{BB962C8B-B14F-4D97-AF65-F5344CB8AC3E}">
        <p14:creationId xmlns:p14="http://schemas.microsoft.com/office/powerpoint/2010/main" val="118674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2176647" y="452718"/>
            <a:ext cx="6343650" cy="2076450"/>
          </a:xfrm>
          <a:prstGeom prst="rect">
            <a:avLst/>
          </a:prstGeom>
        </p:spPr>
      </p:pic>
      <p:pic>
        <p:nvPicPr>
          <p:cNvPr id="8" name="Picture 7"/>
          <p:cNvPicPr>
            <a:picLocks noChangeAspect="1"/>
          </p:cNvPicPr>
          <p:nvPr/>
        </p:nvPicPr>
        <p:blipFill>
          <a:blip r:embed="rId4"/>
          <a:stretch>
            <a:fillRect/>
          </a:stretch>
        </p:blipFill>
        <p:spPr>
          <a:xfrm>
            <a:off x="2176647" y="2512062"/>
            <a:ext cx="6629400" cy="3819525"/>
          </a:xfrm>
          <a:prstGeom prst="rect">
            <a:avLst/>
          </a:prstGeom>
        </p:spPr>
      </p:pic>
    </p:spTree>
    <p:extLst>
      <p:ext uri="{BB962C8B-B14F-4D97-AF65-F5344CB8AC3E}">
        <p14:creationId xmlns:p14="http://schemas.microsoft.com/office/powerpoint/2010/main" val="3085526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Final Report</a:t>
            </a:r>
            <a:endParaRPr lang="en-US" dirty="0"/>
          </a:p>
        </p:txBody>
      </p:sp>
      <p:sp>
        <p:nvSpPr>
          <p:cNvPr id="2" name="Content Placeholder 1"/>
          <p:cNvSpPr>
            <a:spLocks noGrp="1"/>
          </p:cNvSpPr>
          <p:nvPr>
            <p:ph idx="1"/>
          </p:nvPr>
        </p:nvSpPr>
        <p:spPr>
          <a:xfrm>
            <a:off x="838200" y="1219200"/>
            <a:ext cx="10363200" cy="5562600"/>
          </a:xfrm>
        </p:spPr>
        <p:txBody>
          <a:bodyPr>
            <a:normAutofit/>
          </a:bodyPr>
          <a:lstStyle/>
          <a:p>
            <a:r>
              <a:rPr lang="en-US" dirty="0" smtClean="0"/>
              <a:t>1: Word Document with narrative section</a:t>
            </a:r>
          </a:p>
          <a:p>
            <a:pPr lvl="1"/>
            <a:r>
              <a:rPr lang="en-US" dirty="0" smtClean="0"/>
              <a:t>Includes </a:t>
            </a:r>
            <a:r>
              <a:rPr lang="en-US" b="1" dirty="0" smtClean="0"/>
              <a:t>highlights</a:t>
            </a:r>
            <a:r>
              <a:rPr lang="en-US" dirty="0" smtClean="0"/>
              <a:t> from qualitative and quantitative measures, </a:t>
            </a:r>
            <a:r>
              <a:rPr lang="en-US" b="1" dirty="0" smtClean="0"/>
              <a:t>shared with public</a:t>
            </a:r>
          </a:p>
          <a:p>
            <a:r>
              <a:rPr lang="en-US" dirty="0" smtClean="0"/>
              <a:t>2: Syllabus with links to all materials, organized by day/unit/etc., with learning outcomes stated, </a:t>
            </a:r>
            <a:r>
              <a:rPr lang="en-US" b="1" dirty="0" smtClean="0"/>
              <a:t>shared with public</a:t>
            </a:r>
          </a:p>
          <a:p>
            <a:r>
              <a:rPr lang="en-US" dirty="0" smtClean="0"/>
              <a:t>3: File with all qualitative/quantitative data</a:t>
            </a:r>
          </a:p>
          <a:p>
            <a:pPr lvl="1"/>
            <a:r>
              <a:rPr lang="en-US" dirty="0"/>
              <a:t>Includes measures of impact on student success / RPG</a:t>
            </a:r>
          </a:p>
          <a:p>
            <a:pPr lvl="1"/>
            <a:r>
              <a:rPr lang="en-US" dirty="0"/>
              <a:t>Qualitative measures, surveys, </a:t>
            </a:r>
            <a:r>
              <a:rPr lang="en-US" dirty="0" smtClean="0"/>
              <a:t>interviews</a:t>
            </a:r>
          </a:p>
          <a:p>
            <a:pPr lvl="1"/>
            <a:r>
              <a:rPr lang="en-US" b="1" dirty="0" smtClean="0"/>
              <a:t>Will not be shared with public</a:t>
            </a:r>
          </a:p>
          <a:p>
            <a:r>
              <a:rPr lang="en-US" dirty="0" smtClean="0"/>
              <a:t>4: High-Resolution photograph of team, students, or both</a:t>
            </a:r>
          </a:p>
          <a:p>
            <a:pPr lvl="1"/>
            <a:r>
              <a:rPr lang="en-US" b="1" dirty="0" smtClean="0"/>
              <a:t>At least </a:t>
            </a:r>
            <a:r>
              <a:rPr lang="en-US" dirty="0" smtClean="0"/>
              <a:t>800x600 pixels (width x height), </a:t>
            </a:r>
            <a:r>
              <a:rPr lang="en-US" b="1" dirty="0" smtClean="0"/>
              <a:t>shared with public</a:t>
            </a:r>
          </a:p>
          <a:p>
            <a:r>
              <a:rPr lang="en-US" b="1" dirty="0" smtClean="0"/>
              <a:t>5. Invoice for second payment, ½ the grant amount</a:t>
            </a:r>
          </a:p>
          <a:p>
            <a:pPr lvl="1"/>
            <a:r>
              <a:rPr lang="en-US" b="1" dirty="0" smtClean="0"/>
              <a:t>Allows ALG to start the payment process as soon as Final Reports are checked</a:t>
            </a:r>
          </a:p>
          <a:p>
            <a:pPr lvl="1"/>
            <a:r>
              <a:rPr lang="en-US" dirty="0" smtClean="0"/>
              <a:t>Not shared with public</a:t>
            </a:r>
          </a:p>
          <a:p>
            <a:pPr lvl="1"/>
            <a:endParaRPr lang="en-US" b="1" dirty="0" smtClean="0"/>
          </a:p>
          <a:p>
            <a:pPr lvl="1"/>
            <a:endParaRPr lang="en-US" dirty="0" smtClean="0"/>
          </a:p>
        </p:txBody>
      </p:sp>
    </p:spTree>
    <p:extLst>
      <p:ext uri="{BB962C8B-B14F-4D97-AF65-F5344CB8AC3E}">
        <p14:creationId xmlns:p14="http://schemas.microsoft.com/office/powerpoint/2010/main" val="3891132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Final Report</a:t>
            </a:r>
            <a:endParaRPr lang="en-US" dirty="0"/>
          </a:p>
        </p:txBody>
      </p:sp>
      <p:pic>
        <p:nvPicPr>
          <p:cNvPr id="4" name="Picture 3"/>
          <p:cNvPicPr>
            <a:picLocks noChangeAspect="1"/>
          </p:cNvPicPr>
          <p:nvPr/>
        </p:nvPicPr>
        <p:blipFill>
          <a:blip r:embed="rId3"/>
          <a:stretch>
            <a:fillRect/>
          </a:stretch>
        </p:blipFill>
        <p:spPr>
          <a:xfrm>
            <a:off x="4572000" y="3962400"/>
            <a:ext cx="7058025" cy="2676525"/>
          </a:xfrm>
          <a:prstGeom prst="rect">
            <a:avLst/>
          </a:prstGeom>
        </p:spPr>
      </p:pic>
      <p:pic>
        <p:nvPicPr>
          <p:cNvPr id="5" name="Picture 4"/>
          <p:cNvPicPr>
            <a:picLocks noChangeAspect="1"/>
          </p:cNvPicPr>
          <p:nvPr/>
        </p:nvPicPr>
        <p:blipFill>
          <a:blip r:embed="rId4"/>
          <a:stretch>
            <a:fillRect/>
          </a:stretch>
        </p:blipFill>
        <p:spPr>
          <a:xfrm>
            <a:off x="4491037" y="1066800"/>
            <a:ext cx="7219950" cy="2695575"/>
          </a:xfrm>
          <a:prstGeom prst="rect">
            <a:avLst/>
          </a:prstGeom>
        </p:spPr>
      </p:pic>
      <p:sp>
        <p:nvSpPr>
          <p:cNvPr id="7" name="Content Placeholder 1"/>
          <p:cNvSpPr>
            <a:spLocks noGrp="1"/>
          </p:cNvSpPr>
          <p:nvPr>
            <p:ph idx="1"/>
          </p:nvPr>
        </p:nvSpPr>
        <p:spPr>
          <a:xfrm>
            <a:off x="1295400" y="1978003"/>
            <a:ext cx="2813634" cy="873168"/>
          </a:xfrm>
        </p:spPr>
        <p:txBody>
          <a:bodyPr>
            <a:noAutofit/>
          </a:bodyPr>
          <a:lstStyle/>
          <a:p>
            <a:pPr marL="0" indent="0">
              <a:buNone/>
            </a:pPr>
            <a:r>
              <a:rPr lang="en-US" sz="2400" dirty="0" smtClean="0"/>
              <a:t>Please take a photo like this…</a:t>
            </a:r>
          </a:p>
        </p:txBody>
      </p:sp>
      <p:sp>
        <p:nvSpPr>
          <p:cNvPr id="8" name="Content Placeholder 1"/>
          <p:cNvSpPr txBox="1">
            <a:spLocks/>
          </p:cNvSpPr>
          <p:nvPr/>
        </p:nvSpPr>
        <p:spPr>
          <a:xfrm>
            <a:off x="1296955" y="4724400"/>
            <a:ext cx="2813634" cy="8731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2400" dirty="0" smtClean="0"/>
              <a:t>Or it will wind up looking like this…</a:t>
            </a:r>
          </a:p>
        </p:txBody>
      </p:sp>
    </p:spTree>
    <p:extLst>
      <p:ext uri="{BB962C8B-B14F-4D97-AF65-F5344CB8AC3E}">
        <p14:creationId xmlns:p14="http://schemas.microsoft.com/office/powerpoint/2010/main" val="2649357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466925"/>
            <a:ext cx="6448425" cy="5572125"/>
          </a:xfrm>
          <a:prstGeom prst="rect">
            <a:avLst/>
          </a:prstGeom>
        </p:spPr>
      </p:pic>
      <p:pic>
        <p:nvPicPr>
          <p:cNvPr id="5" name="Picture 4"/>
          <p:cNvPicPr>
            <a:picLocks noChangeAspect="1"/>
          </p:cNvPicPr>
          <p:nvPr/>
        </p:nvPicPr>
        <p:blipFill>
          <a:blip r:embed="rId4"/>
          <a:stretch>
            <a:fillRect/>
          </a:stretch>
        </p:blipFill>
        <p:spPr>
          <a:xfrm>
            <a:off x="6448425" y="1152983"/>
            <a:ext cx="7013546" cy="3676550"/>
          </a:xfrm>
          <a:prstGeom prst="rect">
            <a:avLst/>
          </a:prstGeom>
        </p:spPr>
      </p:pic>
      <p:pic>
        <p:nvPicPr>
          <p:cNvPr id="6" name="Picture 5"/>
          <p:cNvPicPr>
            <a:picLocks noChangeAspect="1"/>
          </p:cNvPicPr>
          <p:nvPr/>
        </p:nvPicPr>
        <p:blipFill>
          <a:blip r:embed="rId5"/>
          <a:stretch>
            <a:fillRect/>
          </a:stretch>
        </p:blipFill>
        <p:spPr>
          <a:xfrm>
            <a:off x="6431882" y="4757135"/>
            <a:ext cx="5760118" cy="1242632"/>
          </a:xfrm>
          <a:prstGeom prst="rect">
            <a:avLst/>
          </a:prstGeom>
        </p:spPr>
      </p:pic>
    </p:spTree>
    <p:extLst>
      <p:ext uri="{BB962C8B-B14F-4D97-AF65-F5344CB8AC3E}">
        <p14:creationId xmlns:p14="http://schemas.microsoft.com/office/powerpoint/2010/main" val="821563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5130" y="620115"/>
            <a:ext cx="9404723" cy="1400530"/>
          </a:xfrm>
        </p:spPr>
        <p:txBody>
          <a:bodyPr/>
          <a:lstStyle/>
          <a:p>
            <a:r>
              <a:rPr lang="en-US" dirty="0" smtClean="0"/>
              <a:t>Textbook Transformation Grants</a:t>
            </a:r>
            <a:endParaRPr lang="en-US" dirty="0"/>
          </a:p>
        </p:txBody>
      </p:sp>
      <p:sp>
        <p:nvSpPr>
          <p:cNvPr id="3" name="Content Placeholder 2"/>
          <p:cNvSpPr>
            <a:spLocks noGrp="1"/>
          </p:cNvSpPr>
          <p:nvPr>
            <p:ph idx="1"/>
          </p:nvPr>
        </p:nvSpPr>
        <p:spPr>
          <a:xfrm>
            <a:off x="911152" y="1752600"/>
            <a:ext cx="9783831" cy="4195481"/>
          </a:xfrm>
        </p:spPr>
        <p:txBody>
          <a:bodyPr>
            <a:noAutofit/>
          </a:bodyPr>
          <a:lstStyle/>
          <a:p>
            <a:r>
              <a:rPr lang="en-US" sz="2800" dirty="0" smtClean="0"/>
              <a:t>Aimed at immediate, direct USG impact</a:t>
            </a:r>
          </a:p>
          <a:p>
            <a:r>
              <a:rPr lang="en-US" sz="2800" dirty="0" smtClean="0"/>
              <a:t>Teams of faculty and professional staff adopt, adapt, and (maybe) create open and/or affordable educational resources to replace a commercial textbook</a:t>
            </a:r>
          </a:p>
          <a:p>
            <a:r>
              <a:rPr lang="en-US" sz="2800" dirty="0" smtClean="0"/>
              <a:t>Grant methodology based on preserving academic freedom with incentives, not mandates, peer review selection process, about 50% acceptance rate</a:t>
            </a:r>
          </a:p>
          <a:p>
            <a:r>
              <a:rPr lang="en-US" sz="2800" dirty="0" smtClean="0"/>
              <a:t>Funding model based on average cost of course release with flexibility to institutions</a:t>
            </a:r>
          </a:p>
          <a:p>
            <a:pPr lvl="1"/>
            <a:endParaRPr lang="en-US" sz="2400" dirty="0"/>
          </a:p>
        </p:txBody>
      </p:sp>
    </p:spTree>
    <p:extLst>
      <p:ext uri="{BB962C8B-B14F-4D97-AF65-F5344CB8AC3E}">
        <p14:creationId xmlns:p14="http://schemas.microsoft.com/office/powerpoint/2010/main" val="1335084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57200" y="914400"/>
            <a:ext cx="10810370" cy="4890807"/>
          </a:xfrm>
          <a:prstGeom prst="rect">
            <a:avLst/>
          </a:prstGeom>
        </p:spPr>
      </p:pic>
    </p:spTree>
    <p:extLst>
      <p:ext uri="{BB962C8B-B14F-4D97-AF65-F5344CB8AC3E}">
        <p14:creationId xmlns:p14="http://schemas.microsoft.com/office/powerpoint/2010/main" val="1414147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989369" y="1524000"/>
            <a:ext cx="7174425" cy="3214230"/>
          </a:xfrm>
          <a:prstGeom prst="rect">
            <a:avLst/>
          </a:prstGeom>
        </p:spPr>
      </p:pic>
    </p:spTree>
    <p:extLst>
      <p:ext uri="{BB962C8B-B14F-4D97-AF65-F5344CB8AC3E}">
        <p14:creationId xmlns:p14="http://schemas.microsoft.com/office/powerpoint/2010/main" val="770068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86000" y="53928"/>
            <a:ext cx="6781800" cy="6804072"/>
          </a:xfrm>
          <a:prstGeom prst="rect">
            <a:avLst/>
          </a:prstGeom>
        </p:spPr>
      </p:pic>
    </p:spTree>
    <p:extLst>
      <p:ext uri="{BB962C8B-B14F-4D97-AF65-F5344CB8AC3E}">
        <p14:creationId xmlns:p14="http://schemas.microsoft.com/office/powerpoint/2010/main" val="84566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3"/>
          <a:srcRect l="1" r="682"/>
          <a:stretch/>
        </p:blipFill>
        <p:spPr>
          <a:xfrm>
            <a:off x="1884421" y="-63948"/>
            <a:ext cx="8097779" cy="3545513"/>
          </a:xfrm>
          <a:prstGeom prst="rect">
            <a:avLst/>
          </a:prstGeom>
        </p:spPr>
      </p:pic>
      <p:pic>
        <p:nvPicPr>
          <p:cNvPr id="6" name="Picture 5"/>
          <p:cNvPicPr>
            <a:picLocks noChangeAspect="1"/>
          </p:cNvPicPr>
          <p:nvPr/>
        </p:nvPicPr>
        <p:blipFill rotWithShape="1">
          <a:blip r:embed="rId4"/>
          <a:srcRect l="1" r="228" b="57201"/>
          <a:stretch/>
        </p:blipFill>
        <p:spPr>
          <a:xfrm>
            <a:off x="1871409" y="3474219"/>
            <a:ext cx="8110792" cy="2545582"/>
          </a:xfrm>
          <a:prstGeom prst="rect">
            <a:avLst/>
          </a:prstGeom>
        </p:spPr>
      </p:pic>
    </p:spTree>
    <p:extLst>
      <p:ext uri="{BB962C8B-B14F-4D97-AF65-F5344CB8AC3E}">
        <p14:creationId xmlns:p14="http://schemas.microsoft.com/office/powerpoint/2010/main" val="477191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Planning Your Measures</a:t>
            </a:r>
            <a:endParaRPr lang="en-US" dirty="0"/>
          </a:p>
        </p:txBody>
      </p:sp>
      <p:sp>
        <p:nvSpPr>
          <p:cNvPr id="2" name="Content Placeholder 1"/>
          <p:cNvSpPr>
            <a:spLocks noGrp="1"/>
          </p:cNvSpPr>
          <p:nvPr>
            <p:ph idx="1"/>
          </p:nvPr>
        </p:nvSpPr>
        <p:spPr>
          <a:xfrm>
            <a:off x="1066193" y="1614445"/>
            <a:ext cx="9449407" cy="4195481"/>
          </a:xfrm>
        </p:spPr>
        <p:txBody>
          <a:bodyPr>
            <a:normAutofit/>
          </a:bodyPr>
          <a:lstStyle/>
          <a:p>
            <a:r>
              <a:rPr lang="en-US" sz="3600" dirty="0" smtClean="0"/>
              <a:t>Consider IRB approvals if necessary</a:t>
            </a:r>
          </a:p>
          <a:p>
            <a:pPr lvl="1"/>
            <a:r>
              <a:rPr lang="en-US" sz="3200" dirty="0" smtClean="0"/>
              <a:t>Institution IRB procedures differ</a:t>
            </a:r>
          </a:p>
          <a:p>
            <a:pPr lvl="1"/>
            <a:endParaRPr lang="en-US" sz="2000" dirty="0" smtClean="0"/>
          </a:p>
        </p:txBody>
      </p:sp>
    </p:spTree>
    <p:extLst>
      <p:ext uri="{BB962C8B-B14F-4D97-AF65-F5344CB8AC3E}">
        <p14:creationId xmlns:p14="http://schemas.microsoft.com/office/powerpoint/2010/main" val="657653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43765" b="1158"/>
          <a:stretch/>
        </p:blipFill>
        <p:spPr>
          <a:xfrm>
            <a:off x="1447800" y="1524000"/>
            <a:ext cx="9144000" cy="3684683"/>
          </a:xfrm>
          <a:prstGeom prst="rect">
            <a:avLst/>
          </a:prstGeom>
        </p:spPr>
      </p:pic>
    </p:spTree>
    <p:extLst>
      <p:ext uri="{BB962C8B-B14F-4D97-AF65-F5344CB8AC3E}">
        <p14:creationId xmlns:p14="http://schemas.microsoft.com/office/powerpoint/2010/main" val="3973724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180919" y="23247"/>
            <a:ext cx="6791325" cy="8039100"/>
          </a:xfrm>
          <a:prstGeom prst="rect">
            <a:avLst/>
          </a:prstGeom>
        </p:spPr>
      </p:pic>
    </p:spTree>
    <p:extLst>
      <p:ext uri="{BB962C8B-B14F-4D97-AF65-F5344CB8AC3E}">
        <p14:creationId xmlns:p14="http://schemas.microsoft.com/office/powerpoint/2010/main" val="1193159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Reporting Deadlines</a:t>
            </a:r>
            <a:endParaRPr lang="en-US" dirty="0"/>
          </a:p>
        </p:txBody>
      </p:sp>
      <p:sp>
        <p:nvSpPr>
          <p:cNvPr id="4" name="Content Placeholder 3"/>
          <p:cNvSpPr>
            <a:spLocks noGrp="1"/>
          </p:cNvSpPr>
          <p:nvPr>
            <p:ph idx="1"/>
          </p:nvPr>
        </p:nvSpPr>
        <p:spPr>
          <a:xfrm>
            <a:off x="1103312" y="1447800"/>
            <a:ext cx="9869488" cy="5181600"/>
          </a:xfrm>
        </p:spPr>
        <p:txBody>
          <a:bodyPr>
            <a:normAutofit lnSpcReduction="10000"/>
          </a:bodyPr>
          <a:lstStyle/>
          <a:p>
            <a:r>
              <a:rPr lang="en-US" sz="3200" b="1" dirty="0" smtClean="0"/>
              <a:t>Summer 2018: August 17, 2018</a:t>
            </a:r>
          </a:p>
          <a:p>
            <a:pPr lvl="1"/>
            <a:r>
              <a:rPr lang="en-US" sz="3000" b="1" dirty="0" smtClean="0"/>
              <a:t>reminder: Kickoff is </a:t>
            </a:r>
            <a:r>
              <a:rPr lang="en-US" sz="3000" b="1" u="sng" dirty="0" smtClean="0"/>
              <a:t>October 29, 2018</a:t>
            </a:r>
            <a:r>
              <a:rPr lang="en-US" sz="3000" b="1" dirty="0" smtClean="0"/>
              <a:t>!</a:t>
            </a:r>
          </a:p>
          <a:p>
            <a:r>
              <a:rPr lang="en-US" sz="3200" b="1" dirty="0" smtClean="0"/>
              <a:t>Fall 2018: December 21, 2018</a:t>
            </a:r>
          </a:p>
          <a:p>
            <a:r>
              <a:rPr lang="en-US" sz="3200" b="1" dirty="0" smtClean="0"/>
              <a:t>Spring 2019: May 24, 2019</a:t>
            </a:r>
          </a:p>
          <a:p>
            <a:r>
              <a:rPr lang="en-US" sz="3200" b="1" dirty="0" smtClean="0"/>
              <a:t>Summer 2019: August 16, 2019</a:t>
            </a:r>
          </a:p>
          <a:p>
            <a:r>
              <a:rPr lang="en-US" sz="3200" b="1" dirty="0" smtClean="0"/>
              <a:t>Fall 2019: December 20, 2019</a:t>
            </a:r>
          </a:p>
          <a:p>
            <a:pPr marL="0" indent="0">
              <a:buNone/>
            </a:pPr>
            <a:r>
              <a:rPr lang="en-US" sz="3200" b="1" dirty="0" smtClean="0"/>
              <a:t>These are on the Information for G2C and Scaling Up OER Pilots Page: </a:t>
            </a:r>
          </a:p>
          <a:p>
            <a:pPr marL="0" indent="0">
              <a:buNone/>
            </a:pPr>
            <a:r>
              <a:rPr lang="en-US" sz="2200" b="1" dirty="0"/>
              <a:t>https://</a:t>
            </a:r>
            <a:r>
              <a:rPr lang="en-US" sz="2200" b="1" dirty="0" smtClean="0"/>
              <a:t>www.affordablelearninggeorgia.org/about/pilots18_info </a:t>
            </a:r>
            <a:endParaRPr lang="en-US" sz="2200" b="1" dirty="0"/>
          </a:p>
        </p:txBody>
      </p:sp>
    </p:spTree>
    <p:extLst>
      <p:ext uri="{BB962C8B-B14F-4D97-AF65-F5344CB8AC3E}">
        <p14:creationId xmlns:p14="http://schemas.microsoft.com/office/powerpoint/2010/main" val="27736571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_questions_1954.JPG"/>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964873" y="685800"/>
            <a:ext cx="6262254" cy="4724400"/>
          </a:xfrm>
        </p:spPr>
      </p:pic>
      <p:sp>
        <p:nvSpPr>
          <p:cNvPr id="3" name="Title 1"/>
          <p:cNvSpPr txBox="1">
            <a:spLocks/>
          </p:cNvSpPr>
          <p:nvPr/>
        </p:nvSpPr>
        <p:spPr>
          <a:xfrm>
            <a:off x="4495800" y="5545723"/>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a:t>Questions?</a:t>
            </a:r>
          </a:p>
        </p:txBody>
      </p:sp>
    </p:spTree>
    <p:extLst>
      <p:ext uri="{BB962C8B-B14F-4D97-AF65-F5344CB8AC3E}">
        <p14:creationId xmlns:p14="http://schemas.microsoft.com/office/powerpoint/2010/main" val="3699034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5130" y="620115"/>
            <a:ext cx="9404723" cy="1400530"/>
          </a:xfrm>
        </p:spPr>
        <p:txBody>
          <a:bodyPr/>
          <a:lstStyle/>
          <a:p>
            <a:r>
              <a:rPr lang="en-US" dirty="0" smtClean="0"/>
              <a:t>Spring 2018 Pilots: G2C / Scaling</a:t>
            </a:r>
            <a:endParaRPr lang="en-US" dirty="0"/>
          </a:p>
        </p:txBody>
      </p:sp>
      <p:sp>
        <p:nvSpPr>
          <p:cNvPr id="3" name="Content Placeholder 2"/>
          <p:cNvSpPr>
            <a:spLocks noGrp="1"/>
          </p:cNvSpPr>
          <p:nvPr>
            <p:ph idx="1"/>
          </p:nvPr>
        </p:nvSpPr>
        <p:spPr>
          <a:xfrm>
            <a:off x="911152" y="1752600"/>
            <a:ext cx="9783831" cy="4195481"/>
          </a:xfrm>
        </p:spPr>
        <p:txBody>
          <a:bodyPr>
            <a:noAutofit/>
          </a:bodyPr>
          <a:lstStyle/>
          <a:p>
            <a:r>
              <a:rPr lang="en-US" sz="3600" dirty="0" smtClean="0"/>
              <a:t>G2C: Supporting a G2C cohort course redesign to include open/no-cost/low-cost resources</a:t>
            </a:r>
          </a:p>
          <a:p>
            <a:r>
              <a:rPr lang="en-US" sz="3600" dirty="0" smtClean="0"/>
              <a:t>Scaling Up OER: Taking an individual grant project and scaling it up to department-wide</a:t>
            </a:r>
          </a:p>
          <a:p>
            <a:r>
              <a:rPr lang="en-US" sz="3600" dirty="0" smtClean="0"/>
              <a:t>In-person Kickoff: </a:t>
            </a:r>
            <a:r>
              <a:rPr lang="en-US" sz="3600" b="1" dirty="0" smtClean="0"/>
              <a:t>October 29, 2018</a:t>
            </a:r>
            <a:r>
              <a:rPr lang="en-US" sz="3600" dirty="0" smtClean="0"/>
              <a:t>, Middle Georgia State University</a:t>
            </a:r>
          </a:p>
          <a:p>
            <a:pPr lvl="1"/>
            <a:endParaRPr lang="en-US" sz="2400" dirty="0"/>
          </a:p>
        </p:txBody>
      </p:sp>
    </p:spTree>
    <p:extLst>
      <p:ext uri="{BB962C8B-B14F-4D97-AF65-F5344CB8AC3E}">
        <p14:creationId xmlns:p14="http://schemas.microsoft.com/office/powerpoint/2010/main" val="1418184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Open Educational Resources</a:t>
            </a:r>
            <a:endParaRPr lang="en-US" dirty="0"/>
          </a:p>
        </p:txBody>
      </p:sp>
      <p:sp>
        <p:nvSpPr>
          <p:cNvPr id="3" name="Content Placeholder 2"/>
          <p:cNvSpPr>
            <a:spLocks noGrp="1"/>
          </p:cNvSpPr>
          <p:nvPr>
            <p:ph idx="1"/>
          </p:nvPr>
        </p:nvSpPr>
        <p:spPr>
          <a:xfrm>
            <a:off x="875201" y="1600200"/>
            <a:ext cx="10402399" cy="4876800"/>
          </a:xfrm>
        </p:spPr>
        <p:txBody>
          <a:bodyPr>
            <a:normAutofit/>
          </a:bodyPr>
          <a:lstStyle/>
          <a:p>
            <a:r>
              <a:rPr lang="en-US" sz="2800" dirty="0" smtClean="0"/>
              <a:t>Open Educational Resources (OER) are teaching, learning, and research resources that reside in the public domain or have been released under an intellectual property license that permits their free use and re-purposing by others. </a:t>
            </a:r>
          </a:p>
          <a:p>
            <a:pPr lvl="1"/>
            <a:r>
              <a:rPr lang="en-US" sz="2400" dirty="0" smtClean="0"/>
              <a:t>The William and Flora Hewlett Foundation: http://www.hewlett.org/programs/education-program/open-educational-resources </a:t>
            </a:r>
          </a:p>
          <a:p>
            <a:pPr lvl="1"/>
            <a:r>
              <a:rPr lang="en-US" sz="2400" dirty="0" smtClean="0"/>
              <a:t>Places to find OER </a:t>
            </a:r>
            <a:r>
              <a:rPr lang="en-US" sz="2400" dirty="0"/>
              <a:t>on the Info Page: https://</a:t>
            </a:r>
            <a:r>
              <a:rPr lang="en-US" sz="2400" dirty="0" smtClean="0"/>
              <a:t>www.affordablelearninggeorgia.org/about/pilots18_info </a:t>
            </a:r>
            <a:endParaRPr lang="en-US" sz="2400" dirty="0"/>
          </a:p>
        </p:txBody>
      </p:sp>
    </p:spTree>
    <p:extLst>
      <p:ext uri="{BB962C8B-B14F-4D97-AF65-F5344CB8AC3E}">
        <p14:creationId xmlns:p14="http://schemas.microsoft.com/office/powerpoint/2010/main" val="164325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Free Access + Free Permissions</a:t>
            </a:r>
            <a:endParaRPr lang="en-US" dirty="0"/>
          </a:p>
        </p:txBody>
      </p:sp>
      <p:sp>
        <p:nvSpPr>
          <p:cNvPr id="3" name="Content Placeholder 2"/>
          <p:cNvSpPr>
            <a:spLocks noGrp="1"/>
          </p:cNvSpPr>
          <p:nvPr>
            <p:ph idx="1"/>
          </p:nvPr>
        </p:nvSpPr>
        <p:spPr>
          <a:xfrm>
            <a:off x="990600" y="1295400"/>
            <a:ext cx="10250488" cy="4800599"/>
          </a:xfrm>
        </p:spPr>
        <p:txBody>
          <a:bodyPr>
            <a:noAutofit/>
          </a:bodyPr>
          <a:lstStyle/>
          <a:p>
            <a:r>
              <a:rPr lang="en-US" sz="2800" dirty="0" smtClean="0"/>
              <a:t>Free Access + Free Permissions - The 5 R’s</a:t>
            </a:r>
          </a:p>
          <a:p>
            <a:r>
              <a:rPr lang="en-US" sz="2800" dirty="0" smtClean="0"/>
              <a:t>Open licenses provides at least 2 kinds of permissions:</a:t>
            </a:r>
          </a:p>
          <a:p>
            <a:pPr lvl="1"/>
            <a:r>
              <a:rPr lang="en-US" sz="2400" dirty="0" smtClean="0"/>
              <a:t>Reuse – Permission to make and reuse exact copies</a:t>
            </a:r>
          </a:p>
          <a:p>
            <a:pPr lvl="1"/>
            <a:r>
              <a:rPr lang="en-US" sz="2400" dirty="0" smtClean="0"/>
              <a:t>Redistribute – Permission to share copies with others </a:t>
            </a:r>
          </a:p>
          <a:p>
            <a:r>
              <a:rPr lang="en-US" sz="2800" dirty="0" smtClean="0"/>
              <a:t>Open should  also provide these additional permissions: </a:t>
            </a:r>
          </a:p>
          <a:p>
            <a:pPr lvl="1"/>
            <a:r>
              <a:rPr lang="en-US" sz="2400" dirty="0" smtClean="0"/>
              <a:t>Revise – Permission to change, adapt, and alter the resource</a:t>
            </a:r>
          </a:p>
          <a:p>
            <a:pPr lvl="1"/>
            <a:r>
              <a:rPr lang="en-US" sz="2400" dirty="0" smtClean="0"/>
              <a:t>Remix – Permission to combine the OER with other materials to produce a new work</a:t>
            </a:r>
          </a:p>
          <a:p>
            <a:pPr lvl="1"/>
            <a:r>
              <a:rPr lang="en-US" sz="2400" dirty="0" smtClean="0"/>
              <a:t>Retain – Users have the right to make, archive, and “own” copies of the content</a:t>
            </a:r>
          </a:p>
          <a:p>
            <a:r>
              <a:rPr lang="en-US" sz="2800" dirty="0" smtClean="0"/>
              <a:t>http://opencontent.org/blog/</a:t>
            </a:r>
          </a:p>
          <a:p>
            <a:pPr lvl="1"/>
            <a:endParaRPr lang="en-US" sz="2400" dirty="0"/>
          </a:p>
        </p:txBody>
      </p:sp>
    </p:spTree>
    <p:extLst>
      <p:ext uri="{BB962C8B-B14F-4D97-AF65-F5344CB8AC3E}">
        <p14:creationId xmlns:p14="http://schemas.microsoft.com/office/powerpoint/2010/main" val="2218785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Results</a:t>
            </a:r>
            <a:endParaRPr lang="en-US" dirty="0"/>
          </a:p>
        </p:txBody>
      </p:sp>
      <p:sp>
        <p:nvSpPr>
          <p:cNvPr id="6" name="Content Placeholder 2"/>
          <p:cNvSpPr>
            <a:spLocks noGrp="1"/>
          </p:cNvSpPr>
          <p:nvPr>
            <p:ph idx="1"/>
          </p:nvPr>
        </p:nvSpPr>
        <p:spPr>
          <a:xfrm>
            <a:off x="990600" y="1676400"/>
            <a:ext cx="10134600" cy="4195481"/>
          </a:xfrm>
        </p:spPr>
        <p:txBody>
          <a:bodyPr>
            <a:normAutofit/>
          </a:bodyPr>
          <a:lstStyle/>
          <a:p>
            <a:r>
              <a:rPr lang="en-US" sz="3600" dirty="0" smtClean="0"/>
              <a:t>To date, all ALG programs have saved students over $31 million on textbook costs</a:t>
            </a:r>
          </a:p>
          <a:p>
            <a:r>
              <a:rPr lang="en-US" sz="3600" dirty="0" smtClean="0"/>
              <a:t>219,343 students have benefited</a:t>
            </a:r>
          </a:p>
          <a:p>
            <a:r>
              <a:rPr lang="en-US" sz="3600" dirty="0" smtClean="0"/>
              <a:t>$19 million annual projected savings from current grants (as of Spring 2018)        </a:t>
            </a:r>
            <a:endParaRPr lang="en-US" sz="3600" dirty="0"/>
          </a:p>
        </p:txBody>
      </p:sp>
    </p:spTree>
    <p:extLst>
      <p:ext uri="{BB962C8B-B14F-4D97-AF65-F5344CB8AC3E}">
        <p14:creationId xmlns:p14="http://schemas.microsoft.com/office/powerpoint/2010/main" val="357136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Success Stories</a:t>
            </a:r>
            <a:endParaRPr lang="en-US" dirty="0"/>
          </a:p>
        </p:txBody>
      </p:sp>
      <p:sp>
        <p:nvSpPr>
          <p:cNvPr id="3" name="Content Placeholder 2"/>
          <p:cNvSpPr>
            <a:spLocks noGrp="1"/>
          </p:cNvSpPr>
          <p:nvPr>
            <p:ph idx="1"/>
          </p:nvPr>
        </p:nvSpPr>
        <p:spPr>
          <a:xfrm>
            <a:off x="914400" y="1295400"/>
            <a:ext cx="10249999" cy="4800600"/>
          </a:xfrm>
        </p:spPr>
        <p:txBody>
          <a:bodyPr>
            <a:noAutofit/>
          </a:bodyPr>
          <a:lstStyle/>
          <a:p>
            <a:r>
              <a:rPr lang="en-US" sz="2800" smtClean="0"/>
              <a:t>Georgia Southern University</a:t>
            </a:r>
          </a:p>
          <a:p>
            <a:pPr lvl="1"/>
            <a:r>
              <a:rPr lang="en-US" sz="2400" smtClean="0"/>
              <a:t>3,500 students per year; previous materials cost an average of $168.89 total</a:t>
            </a:r>
          </a:p>
          <a:p>
            <a:pPr lvl="1"/>
            <a:r>
              <a:rPr lang="en-US" sz="2400" smtClean="0"/>
              <a:t>Savings to students: over $590,000 annually</a:t>
            </a:r>
          </a:p>
          <a:p>
            <a:r>
              <a:rPr lang="en-US" sz="2800" smtClean="0"/>
              <a:t>Georgia Highlands College</a:t>
            </a:r>
          </a:p>
          <a:p>
            <a:pPr lvl="1"/>
            <a:r>
              <a:rPr lang="en-US" sz="2400" smtClean="0"/>
              <a:t>720 students per year, previous book and lab manual cost $361 </a:t>
            </a:r>
          </a:p>
          <a:p>
            <a:pPr lvl="1"/>
            <a:r>
              <a:rPr lang="en-US" sz="2400" smtClean="0"/>
              <a:t>Savings to students: $260,000 annually</a:t>
            </a:r>
          </a:p>
          <a:p>
            <a:r>
              <a:rPr lang="en-US" sz="2800" smtClean="0"/>
              <a:t>Open Mathematics in Action</a:t>
            </a:r>
          </a:p>
          <a:p>
            <a:pPr lvl="1"/>
            <a:r>
              <a:rPr lang="en-US" sz="2400" smtClean="0"/>
              <a:t>Collaborative, 5-institution project</a:t>
            </a:r>
          </a:p>
          <a:p>
            <a:pPr lvl="1"/>
            <a:r>
              <a:rPr lang="en-US" sz="2400" smtClean="0"/>
              <a:t>5,921 students; previous cost averaged $241.50</a:t>
            </a:r>
          </a:p>
          <a:p>
            <a:pPr lvl="1"/>
            <a:r>
              <a:rPr lang="en-US" sz="2400" smtClean="0"/>
              <a:t>Savings to students: over $1,400,000 annually</a:t>
            </a:r>
            <a:endParaRPr lang="en-US" sz="2400" dirty="0"/>
          </a:p>
        </p:txBody>
      </p:sp>
    </p:spTree>
    <p:extLst>
      <p:ext uri="{BB962C8B-B14F-4D97-AF65-F5344CB8AC3E}">
        <p14:creationId xmlns:p14="http://schemas.microsoft.com/office/powerpoint/2010/main" val="133547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620115"/>
            <a:ext cx="9404723" cy="1400530"/>
          </a:xfrm>
        </p:spPr>
        <p:txBody>
          <a:bodyPr/>
          <a:lstStyle/>
          <a:p>
            <a:r>
              <a:rPr lang="en-US" dirty="0" smtClean="0"/>
              <a:t>Grant Outcomes</a:t>
            </a:r>
            <a:endParaRPr lang="en-US" dirty="0"/>
          </a:p>
        </p:txBody>
      </p:sp>
      <p:sp>
        <p:nvSpPr>
          <p:cNvPr id="3" name="Content Placeholder 2"/>
          <p:cNvSpPr>
            <a:spLocks noGrp="1"/>
          </p:cNvSpPr>
          <p:nvPr>
            <p:ph idx="1"/>
          </p:nvPr>
        </p:nvSpPr>
        <p:spPr>
          <a:xfrm>
            <a:off x="914400" y="1524000"/>
            <a:ext cx="10327180" cy="4195481"/>
          </a:xfrm>
        </p:spPr>
        <p:txBody>
          <a:bodyPr>
            <a:noAutofit/>
          </a:bodyPr>
          <a:lstStyle/>
          <a:p>
            <a:r>
              <a:rPr lang="en-US" sz="3200" dirty="0" smtClean="0"/>
              <a:t>Open Ed Group’s COUP Framework: Cost, Outcomes, Usage, Perception</a:t>
            </a:r>
          </a:p>
          <a:p>
            <a:pPr lvl="1"/>
            <a:r>
              <a:rPr lang="en-US" sz="2800" dirty="0" smtClean="0"/>
              <a:t>Cost and # students </a:t>
            </a:r>
          </a:p>
          <a:p>
            <a:pPr lvl="1"/>
            <a:r>
              <a:rPr lang="en-US" sz="2800" dirty="0" smtClean="0"/>
              <a:t>Learning Outcomes </a:t>
            </a:r>
          </a:p>
          <a:p>
            <a:pPr lvl="1"/>
            <a:r>
              <a:rPr lang="en-US" sz="2800" dirty="0" smtClean="0"/>
              <a:t>Retention: Drop, Fail, Withdraw (DFW) rates</a:t>
            </a:r>
          </a:p>
          <a:p>
            <a:r>
              <a:rPr lang="en-US" sz="3200" dirty="0" smtClean="0"/>
              <a:t>Measures summarized at completion of a year of grants</a:t>
            </a:r>
          </a:p>
          <a:p>
            <a:pPr lvl="1"/>
            <a:r>
              <a:rPr lang="en-US" sz="2800" dirty="0" smtClean="0">
                <a:hlinkClick r:id="rId3"/>
              </a:rPr>
              <a:t>https://www.affordablelearninggeorgia.org/about/reports</a:t>
            </a:r>
            <a:r>
              <a:rPr lang="en-US" sz="2800" dirty="0" smtClean="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597"/>
            <a:ext cx="1967696" cy="712419"/>
          </a:xfrm>
          <a:prstGeom prst="rect">
            <a:avLst/>
          </a:prstGeom>
        </p:spPr>
      </p:pic>
    </p:spTree>
    <p:extLst>
      <p:ext uri="{BB962C8B-B14F-4D97-AF65-F5344CB8AC3E}">
        <p14:creationId xmlns:p14="http://schemas.microsoft.com/office/powerpoint/2010/main" val="36482737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L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ALG_Template</Template>
  <TotalTime>10609</TotalTime>
  <Words>1464</Words>
  <Application>Microsoft Office PowerPoint</Application>
  <PresentationFormat>Widescreen</PresentationFormat>
  <Paragraphs>191</Paragraphs>
  <Slides>38</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ＭＳ Ｐゴシック</vt:lpstr>
      <vt:lpstr>Arial</vt:lpstr>
      <vt:lpstr>Calibri</vt:lpstr>
      <vt:lpstr>Cambria Math</vt:lpstr>
      <vt:lpstr>Century Gothic</vt:lpstr>
      <vt:lpstr>Wingdings 3</vt:lpstr>
      <vt:lpstr>ALG</vt:lpstr>
      <vt:lpstr>Ion</vt:lpstr>
      <vt:lpstr>Textbook Transformation Grants:  Grant Procedures,  Spring 2018 Pilot Round</vt:lpstr>
      <vt:lpstr>Communications</vt:lpstr>
      <vt:lpstr>Textbook Transformation Grants</vt:lpstr>
      <vt:lpstr>Spring 2018 Pilots: G2C / Scaling</vt:lpstr>
      <vt:lpstr>Open Educational Resources</vt:lpstr>
      <vt:lpstr>Free Access + Free Permissions</vt:lpstr>
      <vt:lpstr>Results</vt:lpstr>
      <vt:lpstr>Success Stories</vt:lpstr>
      <vt:lpstr>Grant Outcomes</vt:lpstr>
      <vt:lpstr>PowerPoint Presentation</vt:lpstr>
      <vt:lpstr>PowerPoint Presentation</vt:lpstr>
      <vt:lpstr>PowerPoint Presentation</vt:lpstr>
      <vt:lpstr>GALILEO Open Learning Materials</vt:lpstr>
      <vt:lpstr>How Funding Works: Service Level Agreement and Invoices</vt:lpstr>
      <vt:lpstr>How Funding Works: Not Your Typical Grant</vt:lpstr>
      <vt:lpstr>Why? </vt:lpstr>
      <vt:lpstr>Contact Your Business/Grants Office!</vt:lpstr>
      <vt:lpstr>Service Level Agreement (SLA)</vt:lpstr>
      <vt:lpstr>Steps: From SLA to Funding</vt:lpstr>
      <vt:lpstr>Invoices: Needed for Disbursement of Funds</vt:lpstr>
      <vt:lpstr>Invoice within the process</vt:lpstr>
      <vt:lpstr>Required Reporting</vt:lpstr>
      <vt:lpstr>Required Reporting</vt:lpstr>
      <vt:lpstr>Semester Status Report</vt:lpstr>
      <vt:lpstr>PowerPoint Presentation</vt:lpstr>
      <vt:lpstr>PowerPoint Presentation</vt:lpstr>
      <vt:lpstr>Final Report</vt:lpstr>
      <vt:lpstr>Final Report</vt:lpstr>
      <vt:lpstr>PowerPoint Presentation</vt:lpstr>
      <vt:lpstr>PowerPoint Presentation</vt:lpstr>
      <vt:lpstr>PowerPoint Presentation</vt:lpstr>
      <vt:lpstr>PowerPoint Presentation</vt:lpstr>
      <vt:lpstr>PowerPoint Presentation</vt:lpstr>
      <vt:lpstr>Planning Your Measures</vt:lpstr>
      <vt:lpstr>PowerPoint Presentation</vt:lpstr>
      <vt:lpstr>PowerPoint Presentation</vt:lpstr>
      <vt:lpstr>Upcoming Reporting Deadlines</vt:lpstr>
      <vt:lpstr>PowerPoint Presentation</vt:lpstr>
    </vt:vector>
  </TitlesOfParts>
  <Company>Valdosta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William Gallant</dc:creator>
  <cp:lastModifiedBy>Jeff Gallant</cp:lastModifiedBy>
  <cp:revision>163</cp:revision>
  <cp:lastPrinted>2017-06-02T17:12:19Z</cp:lastPrinted>
  <dcterms:created xsi:type="dcterms:W3CDTF">2014-08-21T13:42:56Z</dcterms:created>
  <dcterms:modified xsi:type="dcterms:W3CDTF">2018-05-29T15:31:02Z</dcterms:modified>
</cp:coreProperties>
</file>