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9" r:id="rId4"/>
    <p:sldId id="395" r:id="rId5"/>
    <p:sldId id="400" r:id="rId6"/>
    <p:sldId id="364" r:id="rId7"/>
    <p:sldId id="391" r:id="rId8"/>
    <p:sldId id="257" r:id="rId9"/>
    <p:sldId id="402" r:id="rId10"/>
    <p:sldId id="403" r:id="rId11"/>
    <p:sldId id="375" r:id="rId12"/>
    <p:sldId id="372" r:id="rId13"/>
    <p:sldId id="370" r:id="rId14"/>
    <p:sldId id="352" r:id="rId15"/>
    <p:sldId id="353" r:id="rId16"/>
    <p:sldId id="358" r:id="rId17"/>
    <p:sldId id="392" r:id="rId18"/>
    <p:sldId id="401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D43C12"/>
    <a:srgbClr val="15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22" autoAdjust="0"/>
    <p:restoredTop sz="94660"/>
  </p:normalViewPr>
  <p:slideViewPr>
    <p:cSldViewPr showGuides="1">
      <p:cViewPr varScale="1">
        <p:scale>
          <a:sx n="47" d="100"/>
          <a:sy n="47" d="100"/>
        </p:scale>
        <p:origin x="5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FB7CC6-01FA-1D40-A589-66DA7F8209E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387F0-044C-F941-B416-3230B48B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3B4469D-F513-8C41-A5AD-6B8183AF1DF2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2F37E-E12D-A944-8DE1-44CD2D67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4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BCE-8F6C-4F9C-BDE2-299B36E484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3273956E-5181-1344-B876-CFCAE114770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DE7E870E-869D-3B42-B172-BEABECDE60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029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E368-61A7-4E49-BC63-DFBECD2681C3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E4C4-C834-429D-84E1-A5DC7B1F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0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4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4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7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54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0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4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416800" y="5791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7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allant@usg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arie.Lasseter@usg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ffordablelearninggeorgia.org/about/r11_grante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9" y="881755"/>
            <a:ext cx="2239643" cy="25983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06" y="1503278"/>
            <a:ext cx="2197994" cy="1828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51816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2800" smtClean="0">
                <a:latin typeface="+mn-lt"/>
              </a:rPr>
              <a:t>February 26, </a:t>
            </a:r>
            <a:r>
              <a:rPr lang="en-US" sz="2800" dirty="0" smtClean="0">
                <a:latin typeface="+mn-lt"/>
              </a:rPr>
              <a:t>2018</a:t>
            </a:r>
            <a:endParaRPr lang="en-US" sz="2800" dirty="0">
              <a:latin typeface="+mn-lt"/>
            </a:endParaRPr>
          </a:p>
          <a:p>
            <a:pPr algn="r"/>
            <a:r>
              <a:rPr lang="en-US" sz="2800" dirty="0">
                <a:latin typeface="+mn-lt"/>
              </a:rPr>
              <a:t>Round </a:t>
            </a:r>
            <a:r>
              <a:rPr lang="en-US" sz="2800" dirty="0" smtClean="0">
                <a:latin typeface="+mn-lt"/>
              </a:rPr>
              <a:t>Eleven </a:t>
            </a:r>
            <a:r>
              <a:rPr lang="en-US" sz="2800" dirty="0">
                <a:latin typeface="+mn-lt"/>
              </a:rPr>
              <a:t>Grantees</a:t>
            </a:r>
          </a:p>
          <a:p>
            <a:pPr algn="r"/>
            <a:r>
              <a:rPr lang="en-US" sz="2800" dirty="0">
                <a:latin typeface="+mn-lt"/>
              </a:rPr>
              <a:t>Middle Georgia State University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4152823"/>
            <a:ext cx="9144000" cy="16414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Textbook Transformation Grants Kickoff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30" y="1139656"/>
            <a:ext cx="7059776" cy="2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207242"/>
            <a:ext cx="6553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has partnered with ALG to transition all of their courses to use no-cost and open resources.</a:t>
            </a:r>
          </a:p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and ALG have funded open textbooks for subjects without pre-existing OER coverage, such as Art Appreciation and World Literature.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ecor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10159"/>
          <a:stretch/>
        </p:blipFill>
        <p:spPr>
          <a:xfrm>
            <a:off x="1447800" y="2667000"/>
            <a:ext cx="3124200" cy="25094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at Scale: </a:t>
            </a:r>
            <a:r>
              <a:rPr lang="en-US" dirty="0" err="1" smtClean="0"/>
              <a:t>eCore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23299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Working with UNG Press to leverage </a:t>
            </a:r>
            <a:r>
              <a:rPr lang="en-US" sz="2800" dirty="0" smtClean="0"/>
              <a:t>expertise and </a:t>
            </a:r>
            <a:r>
              <a:rPr lang="en-US" sz="2800" dirty="0"/>
              <a:t>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Peer review and editorial 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Hosting and distribution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Adoption/licensing of existing materials in </a:t>
            </a:r>
            <a:r>
              <a:rPr lang="en-US" sz="2800" dirty="0" smtClean="0"/>
              <a:t>catalog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UNG Press can provide textbook creation services for your team!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90688"/>
            <a:ext cx="2501900" cy="324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112559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 in the Making:</a:t>
            </a:r>
          </a:p>
          <a:p>
            <a:r>
              <a:rPr lang="en-US" b="1" dirty="0"/>
              <a:t>A History of the People of the United States of America to 1877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Press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6516414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Partners: CSU and </a:t>
            </a:r>
            <a:r>
              <a:rPr lang="en-US" dirty="0" err="1" smtClean="0"/>
              <a:t>OpenStax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9" y="2527300"/>
            <a:ext cx="4781451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673582"/>
            <a:ext cx="1097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OER and library adoption</a:t>
            </a:r>
            <a:r>
              <a:rPr lang="en-US" sz="2800" dirty="0"/>
              <a:t>, adaptation, and creation </a:t>
            </a:r>
            <a:r>
              <a:rPr lang="en-US" sz="2800" dirty="0" smtClean="0"/>
              <a:t>all take extra </a:t>
            </a:r>
            <a:r>
              <a:rPr lang="en-US" sz="2800" u="sng" dirty="0"/>
              <a:t>time</a:t>
            </a:r>
            <a:r>
              <a:rPr lang="en-US" sz="2800" dirty="0"/>
              <a:t>. </a:t>
            </a:r>
            <a:r>
              <a:rPr lang="en-US" sz="2800" dirty="0" smtClean="0"/>
              <a:t>Faculty and other experts are already pressed for time. </a:t>
            </a:r>
          </a:p>
          <a:p>
            <a:endParaRPr lang="en-US" sz="2800" dirty="0"/>
          </a:p>
          <a:p>
            <a:r>
              <a:rPr lang="en-US" sz="2800" dirty="0" smtClean="0"/>
              <a:t>Textbook </a:t>
            </a:r>
            <a:r>
              <a:rPr lang="en-US" sz="2800" dirty="0"/>
              <a:t>Transformation Grants allow for: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Course releases or extra-workload compensation for faculty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Assistance from instructional designers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Support for training session travel 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grants help?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716087"/>
            <a:ext cx="998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External </a:t>
            </a:r>
            <a:r>
              <a:rPr lang="en-US" sz="3000" b="1" dirty="0" smtClean="0"/>
              <a:t>project impact includes:</a:t>
            </a:r>
            <a:endParaRPr lang="en-US" sz="3000" b="1" dirty="0"/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evaluations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Sustainability measures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creations and adaptations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Lessons learned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Research on retention, progression, graduation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199939" y="6400800"/>
            <a:ext cx="76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Vector art designed by </a:t>
            </a:r>
            <a:r>
              <a:rPr lang="en-US" sz="1100" dirty="0" err="1"/>
              <a:t>Freepik</a:t>
            </a:r>
            <a:r>
              <a:rPr lang="en-US" sz="1100" dirty="0"/>
              <a:t>: http://www.freepik.com/free-vector/simple-small-icon-vector-material_575034.htm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about savings…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Communications: Listserv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announcements and reminders to the </a:t>
            </a:r>
            <a:r>
              <a:rPr lang="en-US" b="1" dirty="0"/>
              <a:t>ALGGRANTEES-L </a:t>
            </a:r>
            <a:r>
              <a:rPr lang="en-US" dirty="0"/>
              <a:t>listserv. </a:t>
            </a:r>
            <a:r>
              <a:rPr lang="en-US" dirty="0" smtClean="0"/>
              <a:t>Feel </a:t>
            </a:r>
            <a:r>
              <a:rPr lang="en-US" dirty="0"/>
              <a:t>free to share information and ask questions using this listserv.  </a:t>
            </a:r>
            <a:r>
              <a:rPr lang="en-US" dirty="0" smtClean="0"/>
              <a:t>All ALG grantees will be subscribed to the list.</a:t>
            </a:r>
            <a:endParaRPr lang="en-US" dirty="0"/>
          </a:p>
          <a:p>
            <a:r>
              <a:rPr lang="en-US" dirty="0" smtClean="0"/>
              <a:t>Round </a:t>
            </a:r>
            <a:r>
              <a:rPr lang="en-US" dirty="0" smtClean="0"/>
              <a:t>Eleve</a:t>
            </a:r>
            <a:r>
              <a:rPr lang="en-US" dirty="0" smtClean="0"/>
              <a:t>n-only </a:t>
            </a:r>
            <a:r>
              <a:rPr lang="en-US" dirty="0" smtClean="0"/>
              <a:t>communications will be tagged [</a:t>
            </a:r>
            <a:r>
              <a:rPr lang="en-US" dirty="0" smtClean="0"/>
              <a:t>R11].</a:t>
            </a:r>
            <a:r>
              <a:rPr lang="en-US" dirty="0"/>
              <a:t> This will allow everyone to understand who the question, or information, or deadline, is intended for. 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</a:t>
            </a:r>
            <a:r>
              <a:rPr lang="en-US" u="sng" dirty="0" smtClean="0"/>
              <a:t>personal and SLA questions</a:t>
            </a:r>
            <a:r>
              <a:rPr lang="en-US" dirty="0" smtClean="0"/>
              <a:t>, </a:t>
            </a:r>
            <a:r>
              <a:rPr lang="en-US" b="1" dirty="0" smtClean="0"/>
              <a:t>do not to reply to the entire listserv. Respond to Jeff directly. </a:t>
            </a:r>
            <a:r>
              <a:rPr lang="en-US" dirty="0" smtClean="0"/>
              <a:t>Your email program may include the listserv by default, be sure to check the “To:”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r>
              <a:rPr lang="en-US" dirty="0" smtClean="0"/>
              <a:t>Communications: Email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120000" y="1905000"/>
            <a:ext cx="10233800" cy="3055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Jeff.Gallant@usg.edu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Marie.Lasseter@usg.edu</a:t>
            </a:r>
            <a:r>
              <a:rPr lang="en-US" dirty="0" smtClean="0"/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Please</a:t>
            </a:r>
            <a:r>
              <a:rPr lang="en-US" sz="3200" b="1" dirty="0" smtClean="0">
                <a:solidFill>
                  <a:schemeClr val="tx1"/>
                </a:solidFill>
              </a:rPr>
              <a:t> ALWAYS include </a:t>
            </a:r>
            <a:r>
              <a:rPr lang="en-US" sz="3200" b="1" dirty="0">
                <a:solidFill>
                  <a:schemeClr val="tx1"/>
                </a:solidFill>
              </a:rPr>
              <a:t>your proposal ID in the subject line of any email that you send. </a:t>
            </a:r>
          </a:p>
          <a:p>
            <a:pPr>
              <a:buFont typeface="Arial"/>
              <a:buChar char="•"/>
            </a:pPr>
            <a:r>
              <a:rPr lang="en-US" dirty="0"/>
              <a:t>Please coordinate questions through the team leader.</a:t>
            </a:r>
          </a:p>
          <a:p>
            <a:pPr>
              <a:buFont typeface="Arial"/>
              <a:buChar char="•"/>
            </a:pPr>
            <a:r>
              <a:rPr lang="en-US" dirty="0"/>
              <a:t>Please make sure your campus business office copies team leader on any </a:t>
            </a:r>
            <a:r>
              <a:rPr lang="en-US" dirty="0" smtClean="0"/>
              <a:t>communications and includes the </a:t>
            </a:r>
            <a:r>
              <a:rPr lang="en-US" dirty="0"/>
              <a:t>proposal </a:t>
            </a:r>
            <a:r>
              <a:rPr lang="en-US" dirty="0" smtClean="0"/>
              <a:t>ID #.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Jeff Gallant: </a:t>
            </a:r>
            <a:r>
              <a:rPr lang="en-US" dirty="0" smtClean="0">
                <a:solidFill>
                  <a:schemeClr val="tx1"/>
                </a:solidFill>
              </a:rPr>
              <a:t>Program Manager,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Ongoing point of contact for compliance reporting and Service Level Agreements and payments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Marie Lasseter: </a:t>
            </a:r>
            <a:r>
              <a:rPr lang="en-US" dirty="0" smtClean="0">
                <a:solidFill>
                  <a:schemeClr val="tx1"/>
                </a:solidFill>
              </a:rPr>
              <a:t>Director, Academic Technologies,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Ongoing point of contact for questions regarding instructional design, pedagogy, and educational research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partner presenters and instructors: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Nicole Finkbeiner: </a:t>
            </a:r>
            <a:r>
              <a:rPr lang="en-US" dirty="0" smtClean="0">
                <a:solidFill>
                  <a:schemeClr val="tx1"/>
                </a:solidFill>
              </a:rPr>
              <a:t>Associate Director for Institutional Relations, </a:t>
            </a:r>
            <a:r>
              <a:rPr lang="en-US" dirty="0" err="1" smtClean="0">
                <a:solidFill>
                  <a:schemeClr val="tx1"/>
                </a:solidFill>
              </a:rPr>
              <a:t>OpenStax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Directions to restrooms</a:t>
            </a:r>
            <a:endParaRPr lang="en-US" sz="3600" dirty="0"/>
          </a:p>
          <a:p>
            <a:pPr lvl="1"/>
            <a:r>
              <a:rPr lang="en-US" sz="3200" dirty="0" smtClean="0"/>
              <a:t>You can leave for the restrooms at any time!</a:t>
            </a:r>
          </a:p>
          <a:p>
            <a:r>
              <a:rPr lang="en-US" sz="3600" dirty="0"/>
              <a:t>Lunch Table (at 12pm):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you answered “Vegetarian” or “Gluten-Free,” you will have your name on a vegetarian or gluten-free lunch.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93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Ensure that all Textbook Transformation grantees have the information they will need to be successful, including information about the grant process and basic understanding of key subject areas</a:t>
            </a:r>
          </a:p>
          <a:p>
            <a:pPr lvl="0"/>
            <a:r>
              <a:rPr lang="en-US" dirty="0"/>
              <a:t>Bring the cohort together for sharing and community-building</a:t>
            </a:r>
          </a:p>
          <a:p>
            <a:pPr lvl="0"/>
            <a:r>
              <a:rPr lang="en-US" dirty="0"/>
              <a:t>Uncover and address any issues or concerns</a:t>
            </a:r>
          </a:p>
        </p:txBody>
      </p:sp>
    </p:spTree>
    <p:extLst>
      <p:ext uri="{BB962C8B-B14F-4D97-AF65-F5344CB8AC3E}">
        <p14:creationId xmlns:p14="http://schemas.microsoft.com/office/powerpoint/2010/main" val="29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585248"/>
            <a:ext cx="952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9:00am-9:50am: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Introductions and Open Education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9:50am-10:00am: </a:t>
            </a:r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10:00am-10:50am</a:t>
            </a:r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: Grant Processes Discussion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10:50am-11:00am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11:00am-11:50am: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Copyright, Open Licensing, Hosting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11:50am-12:00pm: Get Lunch 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12:00pm-1:00pm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  Working Lunch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1:00pm-1:50pm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Accessibility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1:50pm-2:00pm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2:00pm-2:45pm: </a:t>
            </a:r>
            <a:r>
              <a:rPr lang="en-US" sz="2800" dirty="0" err="1" smtClean="0">
                <a:ea typeface="MS Mincho" panose="02020609040205080304" pitchFamily="49" charset="-128"/>
                <a:cs typeface="Arial" panose="020B0604020202020204" pitchFamily="34" charset="0"/>
              </a:rPr>
              <a:t>OpenStax</a:t>
            </a:r>
            <a:endParaRPr lang="en-US" sz="2800" dirty="0" smtClean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S Mincho" panose="02020609040205080304" pitchFamily="49" charset="-128"/>
                <a:cs typeface="Arial" panose="020B0604020202020204" pitchFamily="34" charset="0"/>
              </a:rPr>
              <a:t>2:45pm-3:00pm: Wrap-Up, Q&amp;A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10591800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4400" b="1" dirty="0">
                <a:latin typeface="+mj-lt"/>
              </a:rPr>
              <a:t>Introduce yourselves!</a:t>
            </a:r>
          </a:p>
          <a:p>
            <a:pPr marL="0" indent="0">
              <a:buNone/>
            </a:pPr>
            <a:endParaRPr lang="en-US" sz="4400" b="1" dirty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List of all Round </a:t>
            </a:r>
            <a:r>
              <a:rPr lang="en-US" b="1" dirty="0" smtClean="0">
                <a:latin typeface="+mj-lt"/>
              </a:rPr>
              <a:t>Eleve</a:t>
            </a:r>
            <a:r>
              <a:rPr lang="en-US" b="1" dirty="0" smtClean="0">
                <a:latin typeface="+mj-lt"/>
              </a:rPr>
              <a:t>n </a:t>
            </a:r>
            <a:r>
              <a:rPr lang="en-US" b="1" dirty="0" smtClean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  <a:hlinkClick r:id="rId3"/>
              </a:rPr>
              <a:t>http://</a:t>
            </a:r>
            <a:r>
              <a:rPr lang="en-US" sz="2800" b="1" dirty="0" smtClean="0">
                <a:latin typeface="+mj-lt"/>
                <a:hlinkClick r:id="rId3"/>
              </a:rPr>
              <a:t>affordablelearninggeorgia.org/about/r11_grantees/</a:t>
            </a:r>
            <a:r>
              <a:rPr lang="en-US" sz="2800" b="1" dirty="0" smtClean="0">
                <a:latin typeface="+mj-lt"/>
              </a:rPr>
              <a:t>   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0688"/>
            <a:ext cx="10591800" cy="486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 smtClean="0"/>
              <a:t>A </a:t>
            </a:r>
            <a:r>
              <a:rPr lang="en-US" sz="4000" b="1" baseline="30000" dirty="0" smtClean="0"/>
              <a:t>one-stop service </a:t>
            </a:r>
            <a:r>
              <a:rPr lang="en-US" sz="4000" baseline="30000" dirty="0" smtClean="0"/>
              <a:t>to help USG faculty and staff identify lower-cost, electronic, free, and open educational resources (OER), building on the cost-effective subscription resources provided by GALILEO and the USG libraries. </a:t>
            </a:r>
            <a:r>
              <a:rPr lang="en-US" sz="4000" baseline="30000" dirty="0" smtClean="0">
                <a:hlinkClick r:id="rId3"/>
              </a:rPr>
              <a:t>www.affordablelearninggeorgia.org</a:t>
            </a:r>
            <a:r>
              <a:rPr lang="en-US" sz="4000" baseline="30000" dirty="0" smtClean="0"/>
              <a:t> </a:t>
            </a:r>
          </a:p>
          <a:p>
            <a:pPr marL="0" indent="0">
              <a:buNone/>
            </a:pPr>
            <a:r>
              <a:rPr lang="en-US" sz="4000" b="1" baseline="30000" dirty="0" smtClean="0"/>
              <a:t>Programs</a:t>
            </a:r>
            <a:r>
              <a:rPr lang="en-US" sz="4000" baseline="30000" dirty="0" smtClean="0"/>
              <a:t> to support more affordable learning materials, including campus advocacy, faculty development, bookstore collaborations, and grants for textbook transformation, including a partnership with </a:t>
            </a:r>
            <a:r>
              <a:rPr lang="en-US" sz="4000" baseline="30000" dirty="0" err="1" smtClean="0"/>
              <a:t>eCore</a:t>
            </a:r>
            <a:r>
              <a:rPr lang="en-US" sz="4000" baseline="30000" dirty="0" smtClean="0"/>
              <a:t>, the University System’s core curriculum taught completely online. </a:t>
            </a:r>
          </a:p>
          <a:p>
            <a:pPr marL="0" indent="0">
              <a:buNone/>
            </a:pPr>
            <a:r>
              <a:rPr lang="en-US" sz="4000" baseline="30000" dirty="0" smtClean="0"/>
              <a:t>An </a:t>
            </a:r>
            <a:r>
              <a:rPr lang="en-US" sz="4000" b="1" baseline="30000" dirty="0" smtClean="0"/>
              <a:t>initiative</a:t>
            </a:r>
            <a:r>
              <a:rPr lang="en-US" sz="4000" baseline="30000" dirty="0" smtClean="0"/>
              <a:t> of the University System of Georgia and GALILEO, Georgia’s Virtual Library. www.galileo.usg.edu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Opt-in programs with incentives will get faculty interested in the topic.  </a:t>
            </a:r>
            <a:r>
              <a:rPr lang="en-US" b="1" i="1" dirty="0"/>
              <a:t>(Awareness)</a:t>
            </a:r>
          </a:p>
          <a:p>
            <a:r>
              <a:rPr lang="en-US" dirty="0"/>
              <a:t>By funding faculty time, and providing $ for assistance, we reduce the barrier for them to participate. </a:t>
            </a:r>
            <a:r>
              <a:rPr lang="en-US" b="1" i="1" dirty="0"/>
              <a:t>(Time, Funding)</a:t>
            </a:r>
          </a:p>
          <a:p>
            <a:r>
              <a:rPr lang="en-US" dirty="0"/>
              <a:t>Creating an engaged community of practice which can assist others with OER. </a:t>
            </a:r>
            <a:r>
              <a:rPr lang="en-US" b="1" i="1" dirty="0"/>
              <a:t>(Awareness)</a:t>
            </a:r>
          </a:p>
          <a:p>
            <a:r>
              <a:rPr lang="en-US" dirty="0"/>
              <a:t>Encourage OER and no/low-cost adoption! </a:t>
            </a:r>
            <a:r>
              <a:rPr lang="en-US" b="1" i="1" dirty="0"/>
              <a:t>(Cost Savings)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dirty="0"/>
              <a:t>Core ALG Strategies</a:t>
            </a:r>
          </a:p>
        </p:txBody>
      </p:sp>
    </p:spTree>
    <p:extLst>
      <p:ext uri="{BB962C8B-B14F-4D97-AF65-F5344CB8AC3E}">
        <p14:creationId xmlns:p14="http://schemas.microsoft.com/office/powerpoint/2010/main" val="3913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Transformation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11125200" cy="5181600"/>
          </a:xfrm>
        </p:spPr>
        <p:txBody>
          <a:bodyPr>
            <a:noAutofit/>
          </a:bodyPr>
          <a:lstStyle/>
          <a:p>
            <a:r>
              <a:rPr lang="en-US" sz="3200" dirty="0"/>
              <a:t>ALG funds 2 – 4 Grant Rounds per year (~$300,000 each time)</a:t>
            </a:r>
          </a:p>
          <a:p>
            <a:r>
              <a:rPr lang="en-US" sz="3200" dirty="0"/>
              <a:t>Team proposes a project during a </a:t>
            </a:r>
            <a:r>
              <a:rPr lang="en-US" sz="3200" b="1" dirty="0"/>
              <a:t>Request for Proposals</a:t>
            </a:r>
          </a:p>
          <a:p>
            <a:r>
              <a:rPr lang="en-US" sz="3200" dirty="0"/>
              <a:t>Proposal is reviewed by administrators and three </a:t>
            </a:r>
            <a:r>
              <a:rPr lang="en-US" sz="3200" b="1" dirty="0"/>
              <a:t>Peer Reviewers</a:t>
            </a:r>
          </a:p>
          <a:p>
            <a:r>
              <a:rPr lang="en-US" sz="3200" dirty="0"/>
              <a:t>Proposals either </a:t>
            </a:r>
            <a:r>
              <a:rPr lang="en-US" sz="3200" b="1" dirty="0"/>
              <a:t>accepted or rejected</a:t>
            </a:r>
            <a:r>
              <a:rPr lang="en-US" sz="3200" dirty="0"/>
              <a:t>, any rejected proposal teams receive peer review and administrative feedback</a:t>
            </a:r>
          </a:p>
          <a:p>
            <a:r>
              <a:rPr lang="en-US" sz="3200" dirty="0"/>
              <a:t>Proposal becomes a </a:t>
            </a:r>
            <a:r>
              <a:rPr lang="en-US" sz="3200" b="1" dirty="0"/>
              <a:t>Service Level Agreement</a:t>
            </a:r>
            <a:r>
              <a:rPr lang="en-US" sz="3200" dirty="0"/>
              <a:t> between USG and their institution</a:t>
            </a:r>
          </a:p>
          <a:p>
            <a:r>
              <a:rPr lang="en-US" sz="3200" dirty="0"/>
              <a:t>Funds are allocated ½ upon SLA being fully signed, ½ upon submission of Final Report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9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15627</TotalTime>
  <Words>721</Words>
  <Application>Microsoft Office PowerPoint</Application>
  <PresentationFormat>Widescreen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MS Mincho</vt:lpstr>
      <vt:lpstr>Times New Roman</vt:lpstr>
      <vt:lpstr>ALG</vt:lpstr>
      <vt:lpstr>Depth</vt:lpstr>
      <vt:lpstr>Textbook Transformation Grants Kickoff</vt:lpstr>
      <vt:lpstr>Coordinators</vt:lpstr>
      <vt:lpstr>Directions</vt:lpstr>
      <vt:lpstr>Objectives</vt:lpstr>
      <vt:lpstr>Agenda</vt:lpstr>
      <vt:lpstr>PowerPoint Presentation</vt:lpstr>
      <vt:lpstr>ALG is…</vt:lpstr>
      <vt:lpstr>Core ALG Strategies</vt:lpstr>
      <vt:lpstr>Textbook Transformation Grants </vt:lpstr>
      <vt:lpstr>Validation at Scale: eCore</vt:lpstr>
      <vt:lpstr>University Press Partnerships</vt:lpstr>
      <vt:lpstr>External Partners: CSU and OpenStax</vt:lpstr>
      <vt:lpstr>Why do grants help? </vt:lpstr>
      <vt:lpstr>It’s not just about savings…</vt:lpstr>
      <vt:lpstr>Communications: Listserv</vt:lpstr>
      <vt:lpstr>Communications: Email</vt:lpstr>
      <vt:lpstr>Questions?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175</cp:revision>
  <cp:lastPrinted>2017-06-02T17:30:05Z</cp:lastPrinted>
  <dcterms:created xsi:type="dcterms:W3CDTF">2014-08-21T13:42:56Z</dcterms:created>
  <dcterms:modified xsi:type="dcterms:W3CDTF">2018-02-27T16:42:21Z</dcterms:modified>
</cp:coreProperties>
</file>