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395" r:id="rId5"/>
    <p:sldId id="400" r:id="rId6"/>
    <p:sldId id="364" r:id="rId7"/>
    <p:sldId id="391" r:id="rId8"/>
    <p:sldId id="257" r:id="rId9"/>
    <p:sldId id="402" r:id="rId10"/>
    <p:sldId id="375" r:id="rId11"/>
    <p:sldId id="372" r:id="rId12"/>
    <p:sldId id="352" r:id="rId13"/>
    <p:sldId id="353" r:id="rId14"/>
    <p:sldId id="358" r:id="rId15"/>
    <p:sldId id="392" r:id="rId16"/>
    <p:sldId id="401" r:id="rId1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C"/>
    <a:srgbClr val="D43C12"/>
    <a:srgbClr val="15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22" autoAdjust="0"/>
    <p:restoredTop sz="94660"/>
  </p:normalViewPr>
  <p:slideViewPr>
    <p:cSldViewPr showGuides="1">
      <p:cViewPr varScale="1">
        <p:scale>
          <a:sx n="71" d="100"/>
          <a:sy n="71" d="100"/>
        </p:scale>
        <p:origin x="60" y="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2FB7CC6-01FA-1D40-A589-66DA7F8209E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387F0-044C-F941-B416-3230B48B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3B4469D-F513-8C41-A5AD-6B8183AF1DF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12F37E-E12D-A944-8DE1-44CD2D67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3273956E-5181-1344-B876-CFCAE114770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DE7E870E-869D-3B42-B172-BEABECDE60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5029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81700" y="492665"/>
            <a:ext cx="5257800" cy="627394"/>
          </a:xfrm>
        </p:spPr>
        <p:txBody>
          <a:bodyPr>
            <a:normAutofit/>
          </a:bodyPr>
          <a:lstStyle>
            <a:lvl1pPr>
              <a:defRPr sz="3600" baseline="0">
                <a:latin typeface="Gothic A1 ExtraBold" pitchFamily="2" charset="-127"/>
                <a:ea typeface="Gothic A1 ExtraBold" pitchFamily="2" charset="-127"/>
                <a:cs typeface="Gothic A1 ExtraBold" pitchFamily="2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2pPr>
            <a:lvl3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3pPr>
            <a:lvl4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4pPr>
            <a:lvl5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221841"/>
            <a:ext cx="0" cy="1169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6101682"/>
            <a:ext cx="2415251" cy="87445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87251"/>
            <a:ext cx="4637088" cy="51911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pPr lvl="0"/>
            <a:r>
              <a:rPr lang="en-US" dirty="0" smtClean="0"/>
              <a:t>Affordable Learning Georgia</a:t>
            </a:r>
            <a:endParaRPr lang="en-US" dirty="0"/>
          </a:p>
        </p:txBody>
      </p:sp>
      <p:pic>
        <p:nvPicPr>
          <p:cNvPr id="1026" name="Picture 2" descr="Color GALILE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05" y="6356350"/>
            <a:ext cx="1747195" cy="4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795426"/>
            <a:ext cx="4637088" cy="51911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</a:lstStyle>
          <a:p>
            <a:pPr lvl="0"/>
            <a:r>
              <a:rPr lang="en-US" dirty="0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3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5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1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50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E368-61A7-4E49-BC63-DFBECD2681C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E4C4-C834-429D-84E1-A5DC7B1F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3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416800" y="57912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4515-77B8-4D17-BE63-048C8245A7F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F631-BA22-42F4-95FE-9E5201EB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allant@usg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arie.Lasseter@usg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ordablelearninggeorgi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senza - Firenze Libro Aperto cancelli l’evento con Salvini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9000" pencil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490682"/>
            <a:ext cx="13857514" cy="7348682"/>
          </a:xfrm>
          <a:prstGeom prst="rect">
            <a:avLst/>
          </a:prstGeom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4677833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2800" dirty="0" smtClean="0">
                <a:latin typeface="+mn-lt"/>
              </a:rPr>
              <a:t>October 29, 2018</a:t>
            </a:r>
            <a:endParaRPr lang="en-US" sz="2800" dirty="0">
              <a:latin typeface="+mn-lt"/>
            </a:endParaRPr>
          </a:p>
          <a:p>
            <a:pPr algn="r"/>
            <a:r>
              <a:rPr lang="en-US" sz="2800" dirty="0">
                <a:latin typeface="+mn-lt"/>
              </a:rPr>
              <a:t>Round </a:t>
            </a:r>
            <a:r>
              <a:rPr lang="en-US" sz="2800" dirty="0" smtClean="0">
                <a:latin typeface="+mn-lt"/>
              </a:rPr>
              <a:t>Twelve </a:t>
            </a:r>
            <a:r>
              <a:rPr lang="en-US" sz="2800" dirty="0">
                <a:latin typeface="+mn-lt"/>
              </a:rPr>
              <a:t>Grantees</a:t>
            </a:r>
          </a:p>
          <a:p>
            <a:pPr algn="r"/>
            <a:r>
              <a:rPr lang="en-US" sz="2800" dirty="0">
                <a:latin typeface="+mn-lt"/>
              </a:rPr>
              <a:t>Middle Georgia State University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456376"/>
            <a:ext cx="11125200" cy="164149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Textbook Transformation Grants Kickoff Meeting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0868" r="9335" b="25471"/>
          <a:stretch/>
        </p:blipFill>
        <p:spPr>
          <a:xfrm>
            <a:off x="609600" y="250316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7195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Working with UNG Press to leverage </a:t>
            </a:r>
            <a:r>
              <a:rPr lang="en-US" sz="2800" dirty="0" smtClean="0"/>
              <a:t>expertise and </a:t>
            </a:r>
            <a:r>
              <a:rPr lang="en-US" sz="2800" dirty="0"/>
              <a:t>infrastructure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Peer review and editorial processes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Hosting and distribution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Adoption/licensing of existing materials in </a:t>
            </a:r>
            <a:r>
              <a:rPr lang="en-US" sz="2800" dirty="0" smtClean="0"/>
              <a:t>catalog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UNG Press can provide textbook creation services for your team!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More from them at 12:00pm!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90688"/>
            <a:ext cx="2501900" cy="324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112559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 in the Making:</a:t>
            </a:r>
          </a:p>
          <a:p>
            <a:r>
              <a:rPr lang="en-US" b="1" dirty="0"/>
              <a:t>A History of the People of the United States of America to 1877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Press Partnerships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673582"/>
            <a:ext cx="1097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OER and library adoption</a:t>
            </a:r>
            <a:r>
              <a:rPr lang="en-US" sz="2800" dirty="0"/>
              <a:t>, adaptation, and creation </a:t>
            </a:r>
            <a:r>
              <a:rPr lang="en-US" sz="2800" dirty="0" smtClean="0"/>
              <a:t>all take extra </a:t>
            </a:r>
            <a:r>
              <a:rPr lang="en-US" sz="2800" u="sng" dirty="0"/>
              <a:t>time</a:t>
            </a:r>
            <a:r>
              <a:rPr lang="en-US" sz="2800" dirty="0"/>
              <a:t>. </a:t>
            </a:r>
            <a:r>
              <a:rPr lang="en-US" sz="2800" dirty="0" smtClean="0"/>
              <a:t>Faculty and other experts are already pressed for time. </a:t>
            </a:r>
          </a:p>
          <a:p>
            <a:endParaRPr lang="en-US" sz="2800" dirty="0"/>
          </a:p>
          <a:p>
            <a:r>
              <a:rPr lang="en-US" sz="2800" dirty="0" smtClean="0"/>
              <a:t>Textbook </a:t>
            </a:r>
            <a:r>
              <a:rPr lang="en-US" sz="2800" dirty="0"/>
              <a:t>Transformation Grants allow for: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Course releases or extra-workload compensation for faculty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Assistance from instructional designers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Support for training session travel 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grants help?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716087"/>
            <a:ext cx="998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External </a:t>
            </a:r>
            <a:r>
              <a:rPr lang="en-US" sz="3000" b="1" dirty="0" smtClean="0"/>
              <a:t>project impact includes:</a:t>
            </a:r>
            <a:endParaRPr lang="en-US" sz="3000" b="1" dirty="0"/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evaluations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Sustainability measures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creations and adaptations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Lessons learned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Research on retention, progression, graduation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199939" y="6400800"/>
            <a:ext cx="76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Vector art designed by </a:t>
            </a:r>
            <a:r>
              <a:rPr lang="en-US" sz="1100" dirty="0" err="1"/>
              <a:t>Freepik</a:t>
            </a:r>
            <a:r>
              <a:rPr lang="en-US" sz="1100" dirty="0"/>
              <a:t>: http://www.freepik.com/free-vector/simple-small-icon-vector-material_575034.htm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not just about savings: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Communications: Listserv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announcements and reminders to the </a:t>
            </a:r>
            <a:r>
              <a:rPr lang="en-US" b="1" dirty="0"/>
              <a:t>ALGGRANTEES-L </a:t>
            </a:r>
            <a:r>
              <a:rPr lang="en-US" dirty="0"/>
              <a:t>listserv. </a:t>
            </a:r>
            <a:r>
              <a:rPr lang="en-US" dirty="0" smtClean="0"/>
              <a:t>Feel </a:t>
            </a:r>
            <a:r>
              <a:rPr lang="en-US" dirty="0"/>
              <a:t>free to share information and ask questions using this listserv.  </a:t>
            </a:r>
            <a:r>
              <a:rPr lang="en-US" dirty="0" smtClean="0"/>
              <a:t>All ALG grantees will be subscribed to the list.</a:t>
            </a:r>
            <a:endParaRPr lang="en-US" dirty="0"/>
          </a:p>
          <a:p>
            <a:r>
              <a:rPr lang="en-US" dirty="0" smtClean="0"/>
              <a:t>Look for brackets in the subject line to know if the email is for you: [R12], [All current], [Current and past grantees]</a:t>
            </a:r>
          </a:p>
          <a:p>
            <a:r>
              <a:rPr lang="en-US" dirty="0" smtClean="0"/>
              <a:t>With </a:t>
            </a:r>
            <a:r>
              <a:rPr lang="en-US" u="sng" dirty="0" smtClean="0"/>
              <a:t>personal and SLA questions</a:t>
            </a:r>
            <a:r>
              <a:rPr lang="en-US" dirty="0" smtClean="0"/>
              <a:t>, </a:t>
            </a:r>
            <a:r>
              <a:rPr lang="en-US" b="1" dirty="0" smtClean="0"/>
              <a:t>do not to reply to the entire listserv. Respond to Jeff directly. </a:t>
            </a:r>
            <a:r>
              <a:rPr lang="en-US" dirty="0" smtClean="0"/>
              <a:t>Your email program may include the listserv by default, be sure to check the “To:” address.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Communications: Email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Jeff.Gallant@usg.edu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Marie.Lasseter@usg.edu</a:t>
            </a:r>
            <a:r>
              <a:rPr lang="en-US" dirty="0" smtClean="0"/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Always include </a:t>
            </a:r>
            <a:r>
              <a:rPr lang="en-US" sz="3200" b="1" dirty="0">
                <a:solidFill>
                  <a:schemeClr val="tx1"/>
                </a:solidFill>
              </a:rPr>
              <a:t>your proposal ID in the subject line of any email that you </a:t>
            </a:r>
            <a:r>
              <a:rPr lang="en-US" sz="3200" b="1" dirty="0" smtClean="0">
                <a:solidFill>
                  <a:schemeClr val="tx1"/>
                </a:solidFill>
              </a:rPr>
              <a:t>send</a:t>
            </a:r>
            <a:r>
              <a:rPr lang="en-US" sz="3200" b="1" dirty="0"/>
              <a:t> </a:t>
            </a:r>
            <a:r>
              <a:rPr lang="en-US" sz="3200" b="1" dirty="0" smtClean="0"/>
              <a:t>about the project.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/>
              <a:t>Please coordinate questions through the team leader.</a:t>
            </a:r>
          </a:p>
          <a:p>
            <a:pPr>
              <a:buFont typeface="Arial"/>
              <a:buChar char="•"/>
            </a:pPr>
            <a:r>
              <a:rPr lang="en-US" dirty="0"/>
              <a:t>Please make sure your campus </a:t>
            </a:r>
            <a:r>
              <a:rPr lang="en-US" dirty="0" smtClean="0"/>
              <a:t>business/grants </a:t>
            </a:r>
            <a:r>
              <a:rPr lang="en-US" dirty="0"/>
              <a:t>office copies </a:t>
            </a:r>
            <a:r>
              <a:rPr lang="en-US" dirty="0" smtClean="0"/>
              <a:t>your team </a:t>
            </a:r>
            <a:r>
              <a:rPr lang="en-US" dirty="0"/>
              <a:t>leader on any </a:t>
            </a:r>
            <a:r>
              <a:rPr lang="en-US" dirty="0" smtClean="0"/>
              <a:t>communications and includes the </a:t>
            </a:r>
            <a:r>
              <a:rPr lang="en-US" dirty="0"/>
              <a:t>proposal </a:t>
            </a:r>
            <a:r>
              <a:rPr lang="en-US" dirty="0" smtClean="0"/>
              <a:t>ID #.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ssenza - Firenze Libro Aperto cancelli l’evento con Salvini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9000" pencil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490682"/>
            <a:ext cx="13857514" cy="7348682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332" y="-609600"/>
            <a:ext cx="10515600" cy="285273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Jeff Gallant: </a:t>
            </a:r>
            <a:r>
              <a:rPr lang="en-US" dirty="0" smtClean="0">
                <a:solidFill>
                  <a:schemeClr val="tx1"/>
                </a:solidFill>
              </a:rPr>
              <a:t>Program Manager,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Point of contact for compliance reporting and Service Level Agreements and payments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Marie Lasseter: </a:t>
            </a:r>
            <a:r>
              <a:rPr lang="en-US" dirty="0" smtClean="0">
                <a:solidFill>
                  <a:schemeClr val="tx1"/>
                </a:solidFill>
              </a:rPr>
              <a:t>Director, Academic Technologies,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Point of contact for questions regarding instructional design, pedagogy, and educational research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partner presenters and instructors: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Valerie Morrison: </a:t>
            </a:r>
            <a:r>
              <a:rPr lang="en-US" dirty="0" smtClean="0">
                <a:solidFill>
                  <a:schemeClr val="tx1"/>
                </a:solidFill>
              </a:rPr>
              <a:t>AMAC USG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Nicole Finkbeiner: </a:t>
            </a:r>
            <a:r>
              <a:rPr lang="en-US" dirty="0" err="1" smtClean="0">
                <a:solidFill>
                  <a:schemeClr val="tx1"/>
                </a:solidFill>
              </a:rPr>
              <a:t>OpenStax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Affordable Learning Georgia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Directions to restrooms</a:t>
            </a:r>
            <a:endParaRPr lang="en-US" sz="3600" dirty="0"/>
          </a:p>
          <a:p>
            <a:pPr lvl="1"/>
            <a:r>
              <a:rPr lang="en-US" sz="3200" dirty="0" smtClean="0"/>
              <a:t>You can leave for the restrooms at any time!</a:t>
            </a:r>
          </a:p>
          <a:p>
            <a:r>
              <a:rPr lang="en-US" sz="3600" dirty="0"/>
              <a:t>Lunch Table (at 12pm</a:t>
            </a:r>
            <a:r>
              <a:rPr lang="en-US" sz="3600" dirty="0" smtClean="0"/>
              <a:t>):</a:t>
            </a:r>
          </a:p>
          <a:p>
            <a:pPr lvl="1"/>
            <a:r>
              <a:rPr lang="en-US" sz="3200" dirty="0" smtClean="0"/>
              <a:t>Deli Buffet: choose your sandwich, or make a salad!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Ensure that all Textbook Transformation grantees have the information they will need to be successful, including information about the grant process and basic understanding of key subject areas</a:t>
            </a:r>
          </a:p>
          <a:p>
            <a:pPr lvl="0"/>
            <a:r>
              <a:rPr lang="en-US" sz="3200" dirty="0"/>
              <a:t>Bring the cohort together for sharing and community-building</a:t>
            </a:r>
          </a:p>
          <a:p>
            <a:pPr lvl="0"/>
            <a:r>
              <a:rPr lang="en-US" sz="3200" dirty="0"/>
              <a:t>Uncover and address any issues or concerns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628234"/>
            <a:ext cx="952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9:00am-9:50am: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Introductions and Open Education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9:50am-10:00am: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10:00am-10:50am</a:t>
            </a:r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: Grant Processes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and Open Licensing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10:50am-11:00am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11:00am-12:00pm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AMAC Accessibility Section I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12:00pm-1:00pm: Working 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Lunch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1:00pm-1:50pm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AMAC Accessibility Section II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1:50pm-2:00pm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2:00pm-2:45pm: </a:t>
            </a:r>
            <a:r>
              <a:rPr lang="en-US" sz="28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OpenStax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 Presentation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2:45pm-3:00pm: Wrap-Up, Q&amp;A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5625"/>
            <a:ext cx="1074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+mj-lt"/>
              </a:rPr>
              <a:t>Grantees: </a:t>
            </a:r>
          </a:p>
          <a:p>
            <a:pPr marL="0" indent="0">
              <a:buNone/>
            </a:pPr>
            <a:r>
              <a:rPr lang="en-US" sz="4400" b="1" dirty="0">
                <a:latin typeface="+mj-lt"/>
              </a:rPr>
              <a:t>Introduce yourselves</a:t>
            </a:r>
            <a:r>
              <a:rPr lang="en-US" sz="4400" b="1" dirty="0" smtClean="0">
                <a:latin typeface="+mj-lt"/>
              </a:rPr>
              <a:t>!</a:t>
            </a:r>
          </a:p>
          <a:p>
            <a:r>
              <a:rPr lang="en-US" sz="4400" b="1" dirty="0" smtClean="0">
                <a:latin typeface="+mj-lt"/>
              </a:rPr>
              <a:t>Name, Subject Area, Project</a:t>
            </a:r>
          </a:p>
          <a:p>
            <a:r>
              <a:rPr lang="en-US" sz="4400" b="1" dirty="0" smtClean="0">
                <a:latin typeface="+mj-lt"/>
              </a:rPr>
              <a:t>Why OER? (Or other resources?) </a:t>
            </a:r>
          </a:p>
          <a:p>
            <a:r>
              <a:rPr lang="en-US" sz="4400" b="1" dirty="0" smtClean="0">
                <a:latin typeface="+mj-lt"/>
              </a:rPr>
              <a:t>One thing you want to learn most about today </a:t>
            </a:r>
            <a:endParaRPr lang="en-US" sz="4000" b="1" dirty="0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aseline="30000" dirty="0" smtClean="0"/>
              <a:t>A </a:t>
            </a:r>
            <a:r>
              <a:rPr lang="en-US" sz="4000" b="1" baseline="30000" dirty="0" smtClean="0"/>
              <a:t>one-stop service </a:t>
            </a:r>
            <a:r>
              <a:rPr lang="en-US" sz="4000" baseline="30000" dirty="0" smtClean="0"/>
              <a:t>to help USG faculty and staff identify lower-cost, electronic, free, and open educational resources (OER), building on the cost-effective subscription resources provided by GALILEO and the USG libraries. </a:t>
            </a:r>
            <a:r>
              <a:rPr lang="en-US" sz="4000" baseline="30000" dirty="0" smtClean="0">
                <a:hlinkClick r:id="rId3"/>
              </a:rPr>
              <a:t>www.affordablelearninggeorgia.org</a:t>
            </a:r>
            <a:r>
              <a:rPr lang="en-US" sz="4000" baseline="30000" dirty="0" smtClean="0"/>
              <a:t> </a:t>
            </a:r>
          </a:p>
          <a:p>
            <a:pPr marL="0" indent="0">
              <a:buNone/>
            </a:pPr>
            <a:r>
              <a:rPr lang="en-US" sz="4000" b="1" baseline="30000" dirty="0" smtClean="0"/>
              <a:t>Programs</a:t>
            </a:r>
            <a:r>
              <a:rPr lang="en-US" sz="4000" baseline="30000" dirty="0" smtClean="0"/>
              <a:t> to support more affordable learning materials, including campus advocacy, faculty development, bookstore collaborations, and grants for textbook transformation, including a partnership with </a:t>
            </a:r>
            <a:r>
              <a:rPr lang="en-US" sz="4000" baseline="30000" dirty="0" err="1" smtClean="0"/>
              <a:t>eCore</a:t>
            </a:r>
            <a:r>
              <a:rPr lang="en-US" sz="4000" baseline="30000" dirty="0" smtClean="0"/>
              <a:t>, the University System’s core curriculum taught completely online. </a:t>
            </a:r>
          </a:p>
          <a:p>
            <a:pPr marL="0" indent="0">
              <a:buNone/>
            </a:pPr>
            <a:r>
              <a:rPr lang="en-US" sz="4000" baseline="30000" dirty="0" smtClean="0"/>
              <a:t>An </a:t>
            </a:r>
            <a:r>
              <a:rPr lang="en-US" sz="4000" b="1" baseline="30000" dirty="0" smtClean="0"/>
              <a:t>initiative</a:t>
            </a:r>
            <a:r>
              <a:rPr lang="en-US" sz="4000" baseline="30000" dirty="0" smtClean="0"/>
              <a:t> of the University System of Georgia and GALILEO, Georgia’s Virtual Library. www.galileo.usg.edu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ALG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Opt-in programs with incentives will get faculty interested in the topic.  </a:t>
            </a:r>
            <a:r>
              <a:rPr lang="en-US" b="1" i="1" dirty="0"/>
              <a:t>(Awareness)</a:t>
            </a:r>
          </a:p>
          <a:p>
            <a:r>
              <a:rPr lang="en-US" dirty="0"/>
              <a:t>By funding faculty time, and providing $ for assistance, we reduce the barrier for them to participate. </a:t>
            </a:r>
            <a:r>
              <a:rPr lang="en-US" b="1" i="1" dirty="0"/>
              <a:t>(Time, Funding)</a:t>
            </a:r>
          </a:p>
          <a:p>
            <a:r>
              <a:rPr lang="en-US" dirty="0"/>
              <a:t>Creating an engaged community of practice which can assist others with OER. </a:t>
            </a:r>
            <a:r>
              <a:rPr lang="en-US" b="1" i="1" dirty="0"/>
              <a:t>(Awareness)</a:t>
            </a:r>
          </a:p>
          <a:p>
            <a:r>
              <a:rPr lang="en-US" dirty="0"/>
              <a:t>Encourage OER and no/low-cost adoption! </a:t>
            </a:r>
            <a:r>
              <a:rPr lang="en-US" b="1" i="1" dirty="0"/>
              <a:t>(Cost Savings)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at Scale: </a:t>
            </a:r>
            <a:r>
              <a:rPr lang="en-US" dirty="0" err="1" smtClean="0"/>
              <a:t>eCore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has partnered with ALG to transition all of their courses to use no-cost and open resources.</a:t>
            </a:r>
          </a:p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and ALG have funded open textbooks for subjects without pre-existing OER coverage, such as Art Appreciation and World Literature.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ecore_tit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-10159"/>
          <a:stretch/>
        </p:blipFill>
        <p:spPr>
          <a:xfrm>
            <a:off x="7048500" y="4001294"/>
            <a:ext cx="3124200" cy="2509485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990600" y="439651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Affordable Learning Georgia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990600" y="947826"/>
            <a:ext cx="4637088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Round Twelve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andWhite_AL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andWhite_ALG" id="{837F9F97-5F70-4849-AF21-C80E378303A1}" vid="{6A9F49BD-00EC-417A-B712-3537FFD4A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15825</TotalTime>
  <Words>723</Words>
  <Application>Microsoft Office PowerPoint</Application>
  <PresentationFormat>Widescreen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Gothic A1 ExtraBold</vt:lpstr>
      <vt:lpstr>Gothic A1 Medium</vt:lpstr>
      <vt:lpstr>Arial</vt:lpstr>
      <vt:lpstr>Calibri</vt:lpstr>
      <vt:lpstr>Calibri Light</vt:lpstr>
      <vt:lpstr>Cambria Math</vt:lpstr>
      <vt:lpstr>MS Mincho</vt:lpstr>
      <vt:lpstr>Times New Roman</vt:lpstr>
      <vt:lpstr>ALG</vt:lpstr>
      <vt:lpstr>BlackandWhite_ALG</vt:lpstr>
      <vt:lpstr>Textbook Transformation Grants Kickoff Meeting</vt:lpstr>
      <vt:lpstr>Coordinators</vt:lpstr>
      <vt:lpstr>Directions</vt:lpstr>
      <vt:lpstr>Objectives</vt:lpstr>
      <vt:lpstr>Agenda</vt:lpstr>
      <vt:lpstr>Introductions</vt:lpstr>
      <vt:lpstr>ALG is: </vt:lpstr>
      <vt:lpstr>Core ALG Strategies</vt:lpstr>
      <vt:lpstr>Validation at Scale: eCore</vt:lpstr>
      <vt:lpstr>University Press Partnerships</vt:lpstr>
      <vt:lpstr>Why do grants help? </vt:lpstr>
      <vt:lpstr>It’s not just about savings:</vt:lpstr>
      <vt:lpstr>Communications: Listserv</vt:lpstr>
      <vt:lpstr>Communications: Email</vt:lpstr>
      <vt:lpstr>Questions?</vt:lpstr>
    </vt:vector>
  </TitlesOfParts>
  <Company>Valdosta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Jeff Gallant</cp:lastModifiedBy>
  <cp:revision>182</cp:revision>
  <cp:lastPrinted>2017-06-02T17:30:05Z</cp:lastPrinted>
  <dcterms:created xsi:type="dcterms:W3CDTF">2014-08-21T13:42:56Z</dcterms:created>
  <dcterms:modified xsi:type="dcterms:W3CDTF">2018-10-25T14:59:05Z</dcterms:modified>
</cp:coreProperties>
</file>