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38" r:id="rId5"/>
  </p:sldMasterIdLst>
  <p:notesMasterIdLst>
    <p:notesMasterId r:id="rId21"/>
  </p:notesMasterIdLst>
  <p:handoutMasterIdLst>
    <p:handoutMasterId r:id="rId22"/>
  </p:handoutMasterIdLst>
  <p:sldIdLst>
    <p:sldId id="256" r:id="rId6"/>
    <p:sldId id="269" r:id="rId7"/>
    <p:sldId id="395" r:id="rId8"/>
    <p:sldId id="400" r:id="rId9"/>
    <p:sldId id="364" r:id="rId10"/>
    <p:sldId id="391" r:id="rId11"/>
    <p:sldId id="257" r:id="rId12"/>
    <p:sldId id="402" r:id="rId13"/>
    <p:sldId id="375" r:id="rId14"/>
    <p:sldId id="372" r:id="rId15"/>
    <p:sldId id="352" r:id="rId16"/>
    <p:sldId id="353" r:id="rId17"/>
    <p:sldId id="358" r:id="rId18"/>
    <p:sldId id="392" r:id="rId19"/>
    <p:sldId id="401" r:id="rId20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9B0C"/>
    <a:srgbClr val="D43C12"/>
    <a:srgbClr val="157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622" autoAdjust="0"/>
    <p:restoredTop sz="94660"/>
  </p:normalViewPr>
  <p:slideViewPr>
    <p:cSldViewPr showGuides="1">
      <p:cViewPr varScale="1">
        <p:scale>
          <a:sx n="48" d="100"/>
          <a:sy n="48" d="100"/>
        </p:scale>
        <p:origin x="78" y="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2FB7CC6-01FA-1D40-A589-66DA7F8209E3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B98387F0-044C-F941-B416-3230B48B5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95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83B4469D-F513-8C41-A5AD-6B8183AF1DF2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EF12F37E-E12D-A944-8DE1-44CD2D675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46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42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04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3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14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32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45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0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49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30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03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15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21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82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9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47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766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5791200"/>
            <a:ext cx="42672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00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5791200"/>
            <a:ext cx="42672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28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5791200"/>
            <a:ext cx="42672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6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08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947401" y="282574"/>
            <a:ext cx="856129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60329" y="6423586"/>
            <a:ext cx="2844800" cy="365125"/>
          </a:xfrm>
          <a:prstGeom prst="rect">
            <a:avLst/>
          </a:prstGeom>
        </p:spPr>
        <p:txBody>
          <a:bodyPr/>
          <a:lstStyle/>
          <a:p>
            <a:fld id="{3273956E-5181-1344-B876-CFCAE114770E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242235"/>
            <a:ext cx="738717" cy="365125"/>
          </a:xfrm>
          <a:prstGeom prst="rect">
            <a:avLst/>
          </a:prstGeom>
        </p:spPr>
        <p:txBody>
          <a:bodyPr/>
          <a:lstStyle/>
          <a:p>
            <a:fld id="{DE7E870E-869D-3B42-B172-BEABECDE60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57647" y="282574"/>
            <a:ext cx="12192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050295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53C8-36F0-4525-AA90-EC51E0C009D8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66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81700" y="492665"/>
            <a:ext cx="5257800" cy="627394"/>
          </a:xfrm>
        </p:spPr>
        <p:txBody>
          <a:bodyPr>
            <a:normAutofit/>
          </a:bodyPr>
          <a:lstStyle>
            <a:lvl1pPr>
              <a:defRPr sz="3600" baseline="0">
                <a:latin typeface="Gothic A1 ExtraBold" pitchFamily="2" charset="-127"/>
                <a:ea typeface="Gothic A1 ExtraBold" pitchFamily="2" charset="-127"/>
                <a:cs typeface="Gothic A1 ExtraBold" pitchFamily="2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1pPr>
            <a:lvl2pPr>
              <a:defRPr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2pPr>
            <a:lvl3pPr>
              <a:defRPr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3pPr>
            <a:lvl4pPr>
              <a:defRPr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4pPr>
            <a:lvl5pPr>
              <a:defRPr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791200" y="221841"/>
            <a:ext cx="0" cy="11690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1" y="6101682"/>
            <a:ext cx="2415251" cy="874459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287251"/>
            <a:ext cx="4637088" cy="519112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1pPr>
          </a:lstStyle>
          <a:p>
            <a:pPr lvl="0"/>
            <a:r>
              <a:rPr lang="en-US" dirty="0" smtClean="0"/>
              <a:t>Affordable Learning Georgia</a:t>
            </a:r>
            <a:endParaRPr lang="en-US" dirty="0"/>
          </a:p>
        </p:txBody>
      </p:sp>
      <p:pic>
        <p:nvPicPr>
          <p:cNvPr id="1026" name="Picture 2" descr="Color GALILEO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605" y="6356350"/>
            <a:ext cx="1747195" cy="41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795426"/>
            <a:ext cx="4637088" cy="519112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1pPr>
          </a:lstStyle>
          <a:p>
            <a:pPr lvl="0"/>
            <a:r>
              <a:rPr lang="en-US" dirty="0" smtClean="0"/>
              <a:t>Round Twelve Kickoff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34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53C8-36F0-4525-AA90-EC51E0C009D8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30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53C8-36F0-4525-AA90-EC51E0C009D8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85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53C8-36F0-4525-AA90-EC51E0C009D8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85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53C8-36F0-4525-AA90-EC51E0C009D8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1"/>
            <a:ext cx="10972800" cy="47244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317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53C8-36F0-4525-AA90-EC51E0C009D8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35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53C8-36F0-4525-AA90-EC51E0C009D8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21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53C8-36F0-4525-AA90-EC51E0C009D8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398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53C8-36F0-4525-AA90-EC51E0C009D8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60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53C8-36F0-4525-AA90-EC51E0C009D8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505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6E368-61A7-4E49-BC63-DFBECD2681C3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E4C4-C834-429D-84E1-A5DC7B1F3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18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1"/>
            <a:ext cx="10972800" cy="47244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437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5791200"/>
            <a:ext cx="42672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83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00" y="5791200"/>
            <a:ext cx="42672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2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620000" y="5791200"/>
            <a:ext cx="42672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4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00" y="5791200"/>
            <a:ext cx="42672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8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00" y="5791200"/>
            <a:ext cx="42672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00" y="5791200"/>
            <a:ext cx="42672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42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00" y="5791200"/>
            <a:ext cx="42672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1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l="-1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7416800" y="5791200"/>
            <a:ext cx="4572000" cy="914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3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Cambria Math" pitchFamily="18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F4515-77B8-4D17-BE63-048C8245A7F8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8F631-BA22-42F4-95FE-9E5201EB6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3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eff.Gallant@usg.ed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Marie.Lasseter@usg.ed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fordablelearninggeorgia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senza - Firenze Libro Aperto cancelli l’evento con Salvini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 trans="69000" pencilSiz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" y="-490682"/>
            <a:ext cx="13857514" cy="7348682"/>
          </a:xfrm>
          <a:prstGeom prst="rect">
            <a:avLst/>
          </a:prstGeom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0" y="4677833"/>
            <a:ext cx="86868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Cambria Math" pitchFamily="18" charset="0"/>
                <a:cs typeface="+mj-cs"/>
              </a:defRPr>
            </a:lvl1pPr>
          </a:lstStyle>
          <a:p>
            <a:pPr algn="r"/>
            <a:r>
              <a:rPr lang="en-US" sz="2800" dirty="0" smtClean="0">
                <a:latin typeface="+mn-lt"/>
              </a:rPr>
              <a:t>May 20, 2019</a:t>
            </a:r>
            <a:endParaRPr lang="en-US" sz="2800" dirty="0">
              <a:latin typeface="+mn-lt"/>
            </a:endParaRPr>
          </a:p>
          <a:p>
            <a:pPr algn="r"/>
            <a:r>
              <a:rPr lang="en-US" sz="2800" dirty="0">
                <a:latin typeface="+mn-lt"/>
              </a:rPr>
              <a:t>Round </a:t>
            </a:r>
            <a:r>
              <a:rPr lang="en-US" sz="2800" dirty="0" smtClean="0">
                <a:latin typeface="+mn-lt"/>
              </a:rPr>
              <a:t>Fourteen </a:t>
            </a:r>
            <a:r>
              <a:rPr lang="en-US" sz="2800" dirty="0">
                <a:latin typeface="+mn-lt"/>
              </a:rPr>
              <a:t>Grantees</a:t>
            </a:r>
          </a:p>
          <a:p>
            <a:pPr algn="r"/>
            <a:r>
              <a:rPr lang="en-US" sz="2800" dirty="0">
                <a:latin typeface="+mn-lt"/>
              </a:rPr>
              <a:t>Middle Georgia State University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456376"/>
            <a:ext cx="11125200" cy="1641490"/>
          </a:xfrm>
        </p:spPr>
        <p:txBody>
          <a:bodyPr>
            <a:normAutofit/>
          </a:bodyPr>
          <a:lstStyle/>
          <a:p>
            <a:pPr algn="l"/>
            <a:r>
              <a:rPr lang="en-US" sz="5400" dirty="0" smtClean="0"/>
              <a:t>Textbook Transformation Grants Kickoff Meeting</a:t>
            </a:r>
            <a:endParaRPr lang="en-US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brightnessContrast bright="22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93" t="20868" r="9335" b="25471"/>
          <a:stretch/>
        </p:blipFill>
        <p:spPr>
          <a:xfrm>
            <a:off x="609600" y="250316"/>
            <a:ext cx="5638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1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827195"/>
            <a:ext cx="6324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Working with UNG Press to leverage </a:t>
            </a:r>
            <a:r>
              <a:rPr lang="en-US" sz="2800" dirty="0" smtClean="0"/>
              <a:t>expertise and </a:t>
            </a:r>
            <a:r>
              <a:rPr lang="en-US" sz="2800" dirty="0"/>
              <a:t>infrastructure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Peer review and editorial processes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Hosting and distribution models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Adoption/licensing of existing materials in </a:t>
            </a:r>
            <a:r>
              <a:rPr lang="en-US" sz="2800" dirty="0" smtClean="0"/>
              <a:t>catalog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UNG Press can provide textbook creation services for your team!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More from them at 12:00pm!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1690688"/>
            <a:ext cx="2501900" cy="32460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43800" y="5112559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History in the Making:</a:t>
            </a:r>
          </a:p>
          <a:p>
            <a:r>
              <a:rPr lang="en-US" b="1" dirty="0"/>
              <a:t>A History of the People of the United States of America to 1877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University Press Partnerships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5"/>
          <p:cNvSpPr txBox="1">
            <a:spLocks/>
          </p:cNvSpPr>
          <p:nvPr/>
        </p:nvSpPr>
        <p:spPr>
          <a:xfrm>
            <a:off x="990600" y="439651"/>
            <a:ext cx="4637088" cy="519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Affordable Learning Georgia</a:t>
            </a:r>
            <a:endParaRPr lang="en-US" dirty="0"/>
          </a:p>
        </p:txBody>
      </p:sp>
      <p:sp>
        <p:nvSpPr>
          <p:cNvPr id="13" name="Text Placeholder 6"/>
          <p:cNvSpPr txBox="1">
            <a:spLocks/>
          </p:cNvSpPr>
          <p:nvPr/>
        </p:nvSpPr>
        <p:spPr>
          <a:xfrm>
            <a:off x="990600" y="947826"/>
            <a:ext cx="4637088" cy="519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Round Fourteen Kickoff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32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1673582"/>
            <a:ext cx="10972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OER and library adoption</a:t>
            </a:r>
            <a:r>
              <a:rPr lang="en-US" sz="2800" dirty="0"/>
              <a:t>, adaptation, and creation </a:t>
            </a:r>
            <a:r>
              <a:rPr lang="en-US" sz="2800" dirty="0" smtClean="0"/>
              <a:t>all take extra </a:t>
            </a:r>
            <a:r>
              <a:rPr lang="en-US" sz="2800" u="sng" dirty="0"/>
              <a:t>time</a:t>
            </a:r>
            <a:r>
              <a:rPr lang="en-US" sz="2800" dirty="0"/>
              <a:t>. </a:t>
            </a:r>
            <a:r>
              <a:rPr lang="en-US" sz="2800" dirty="0" smtClean="0"/>
              <a:t>Faculty and other experts are already pressed for time. </a:t>
            </a:r>
          </a:p>
          <a:p>
            <a:endParaRPr lang="en-US" sz="2800" dirty="0"/>
          </a:p>
          <a:p>
            <a:r>
              <a:rPr lang="en-US" sz="2800" dirty="0" smtClean="0"/>
              <a:t>Textbook </a:t>
            </a:r>
            <a:r>
              <a:rPr lang="en-US" sz="2800" dirty="0"/>
              <a:t>Transformation Grants allow for: 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/>
              <a:t>Course releases or extra-workload compensation for faculty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/>
              <a:t>Assistance from instructional designers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/>
              <a:t>Support for training session travel 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grants help?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990600" y="439651"/>
            <a:ext cx="4637088" cy="519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Affordable Learning Georgia</a:t>
            </a:r>
            <a:endParaRPr lang="en-US" dirty="0"/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990600" y="947826"/>
            <a:ext cx="4637088" cy="519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Round Fourteen Kickoff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32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1716087"/>
            <a:ext cx="9982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/>
              <a:t>External </a:t>
            </a:r>
            <a:r>
              <a:rPr lang="en-US" sz="3000" b="1" dirty="0" smtClean="0"/>
              <a:t>project impact includes:</a:t>
            </a:r>
            <a:endParaRPr lang="en-US" sz="3000" b="1" dirty="0"/>
          </a:p>
          <a:p>
            <a:pPr marL="457200" indent="-457200">
              <a:buFont typeface="Arial"/>
              <a:buChar char="•"/>
            </a:pPr>
            <a:r>
              <a:rPr lang="en-US" sz="3000" dirty="0"/>
              <a:t>Shared evaluations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/>
              <a:t>Sustainability measures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/>
              <a:t>Shared creations and adaptations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/>
              <a:t>Lessons learned 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/>
              <a:t>Research on retention, progression, graduation</a:t>
            </a:r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2199939" y="6400800"/>
            <a:ext cx="7620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Vector art designed by </a:t>
            </a:r>
            <a:r>
              <a:rPr lang="en-US" sz="1100" dirty="0" err="1"/>
              <a:t>Freepik</a:t>
            </a:r>
            <a:r>
              <a:rPr lang="en-US" sz="1100" dirty="0"/>
              <a:t>: http://www.freepik.com/free-vector/simple-small-icon-vector-material_575034.htm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It’s not just about savings: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990600" y="439651"/>
            <a:ext cx="4637088" cy="519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Affordable Learning Georgia</a:t>
            </a:r>
            <a:endParaRPr lang="en-US" dirty="0"/>
          </a:p>
        </p:txBody>
      </p:sp>
      <p:sp>
        <p:nvSpPr>
          <p:cNvPr id="12" name="Text Placeholder 6"/>
          <p:cNvSpPr txBox="1">
            <a:spLocks/>
          </p:cNvSpPr>
          <p:nvPr/>
        </p:nvSpPr>
        <p:spPr>
          <a:xfrm>
            <a:off x="990600" y="947826"/>
            <a:ext cx="4637088" cy="519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Round Fourteen Kickoff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50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Communications: Listserv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announcements and reminders to the </a:t>
            </a:r>
            <a:r>
              <a:rPr lang="en-US" b="1" dirty="0"/>
              <a:t>ALGGRANTEES-L </a:t>
            </a:r>
            <a:r>
              <a:rPr lang="en-US" dirty="0"/>
              <a:t>listserv. </a:t>
            </a:r>
            <a:r>
              <a:rPr lang="en-US" dirty="0" smtClean="0"/>
              <a:t>Feel </a:t>
            </a:r>
            <a:r>
              <a:rPr lang="en-US" dirty="0"/>
              <a:t>free to share information and ask questions using this listserv.  </a:t>
            </a:r>
            <a:r>
              <a:rPr lang="en-US" dirty="0" smtClean="0"/>
              <a:t>All ALG grantees will be subscribed to the list.</a:t>
            </a:r>
            <a:endParaRPr lang="en-US" dirty="0"/>
          </a:p>
          <a:p>
            <a:r>
              <a:rPr lang="en-US" dirty="0" smtClean="0"/>
              <a:t>Look for brackets in the subject line to know if the email is for you: [R14], [All current], [Current and past grantees]</a:t>
            </a:r>
          </a:p>
          <a:p>
            <a:r>
              <a:rPr lang="en-US" dirty="0" smtClean="0"/>
              <a:t>With </a:t>
            </a:r>
            <a:r>
              <a:rPr lang="en-US" u="sng" dirty="0" smtClean="0"/>
              <a:t>personal and SLA questions</a:t>
            </a:r>
            <a:r>
              <a:rPr lang="en-US" dirty="0" smtClean="0"/>
              <a:t>, </a:t>
            </a:r>
            <a:r>
              <a:rPr lang="en-US" b="1" dirty="0" smtClean="0"/>
              <a:t>do not to reply to the entire listserv. Respond to Jeff directly. </a:t>
            </a:r>
            <a:r>
              <a:rPr lang="en-US" dirty="0" smtClean="0"/>
              <a:t>Your email program may include the listserv by default, be sure to check the “To:” address.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990600" y="439651"/>
            <a:ext cx="4637088" cy="519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Affordable Learning Georgia</a:t>
            </a:r>
            <a:endParaRPr lang="en-US" dirty="0"/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990600" y="947826"/>
            <a:ext cx="4637088" cy="519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Round Fourteen Kickoff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33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Communications: Email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hlinkClick r:id="rId3"/>
              </a:rPr>
              <a:t>Jeff.Gallant@usg.edu</a:t>
            </a:r>
            <a:r>
              <a:rPr lang="en-US" dirty="0"/>
              <a:t> </a:t>
            </a:r>
            <a:r>
              <a:rPr lang="en-US" dirty="0" smtClean="0"/>
              <a:t>, </a:t>
            </a:r>
            <a:r>
              <a:rPr lang="en-US" dirty="0" smtClean="0">
                <a:hlinkClick r:id="rId4"/>
              </a:rPr>
              <a:t>Marie.Lasseter@usg.edu</a:t>
            </a:r>
            <a:r>
              <a:rPr lang="en-US" dirty="0" smtClean="0"/>
              <a:t> 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Always include </a:t>
            </a:r>
            <a:r>
              <a:rPr lang="en-US" sz="3200" b="1" dirty="0">
                <a:solidFill>
                  <a:schemeClr val="tx1"/>
                </a:solidFill>
              </a:rPr>
              <a:t>your proposal ID in the subject line of any email that you </a:t>
            </a:r>
            <a:r>
              <a:rPr lang="en-US" sz="3200" b="1" dirty="0" smtClean="0">
                <a:solidFill>
                  <a:schemeClr val="tx1"/>
                </a:solidFill>
              </a:rPr>
              <a:t>send</a:t>
            </a:r>
            <a:r>
              <a:rPr lang="en-US" sz="3200" b="1" dirty="0"/>
              <a:t> </a:t>
            </a:r>
            <a:r>
              <a:rPr lang="en-US" sz="3200" b="1" dirty="0" smtClean="0"/>
              <a:t>about the project.</a:t>
            </a:r>
            <a:endParaRPr lang="en-US" sz="3200" b="1" dirty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en-US" dirty="0"/>
              <a:t>Please coordinate questions through the team leader.</a:t>
            </a:r>
          </a:p>
          <a:p>
            <a:pPr>
              <a:buFont typeface="Arial"/>
              <a:buChar char="•"/>
            </a:pPr>
            <a:r>
              <a:rPr lang="en-US" dirty="0"/>
              <a:t>Please make sure your campus </a:t>
            </a:r>
            <a:r>
              <a:rPr lang="en-US" dirty="0" smtClean="0"/>
              <a:t>business/grants </a:t>
            </a:r>
            <a:r>
              <a:rPr lang="en-US" dirty="0"/>
              <a:t>office copies </a:t>
            </a:r>
            <a:r>
              <a:rPr lang="en-US" dirty="0" smtClean="0"/>
              <a:t>your team </a:t>
            </a:r>
            <a:r>
              <a:rPr lang="en-US" dirty="0"/>
              <a:t>leader on any </a:t>
            </a:r>
            <a:r>
              <a:rPr lang="en-US" dirty="0" smtClean="0"/>
              <a:t>communications and includes the </a:t>
            </a:r>
            <a:r>
              <a:rPr lang="en-US" dirty="0"/>
              <a:t>proposal </a:t>
            </a:r>
            <a:r>
              <a:rPr lang="en-US" dirty="0" smtClean="0"/>
              <a:t>ID #.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990600" y="439651"/>
            <a:ext cx="4637088" cy="519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Affordable Learning Georgia</a:t>
            </a:r>
            <a:endParaRPr lang="en-US" dirty="0"/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990600" y="947826"/>
            <a:ext cx="4637088" cy="519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Round Fourteen Kickoff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96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essenza - Firenze Libro Aperto cancelli l’evento con Salvini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 trans="69000" pencilSiz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" y="-490682"/>
            <a:ext cx="13857514" cy="7348682"/>
          </a:xfrm>
          <a:prstGeom prst="rect">
            <a:avLst/>
          </a:prstGeom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6332" y="-609600"/>
            <a:ext cx="10515600" cy="2852737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6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Coordinators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800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Jeff Gallant: </a:t>
            </a:r>
            <a:r>
              <a:rPr lang="en-US" dirty="0" smtClean="0">
                <a:solidFill>
                  <a:schemeClr val="tx1"/>
                </a:solidFill>
              </a:rPr>
              <a:t>Program Manager, Affordable Learning Georgia, Board of Regents, USG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Point of contact for compliance reporting and Service Level Agreements and payments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Our </a:t>
            </a:r>
            <a:r>
              <a:rPr lang="en-US" dirty="0">
                <a:solidFill>
                  <a:schemeClr val="tx1"/>
                </a:solidFill>
              </a:rPr>
              <a:t>partner presenters and instructors: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Valerie Morrison: </a:t>
            </a:r>
            <a:r>
              <a:rPr lang="en-US" dirty="0" smtClean="0">
                <a:solidFill>
                  <a:schemeClr val="tx1"/>
                </a:solidFill>
              </a:rPr>
              <a:t>AMAC USG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Nicole Finkbeiner: </a:t>
            </a:r>
            <a:r>
              <a:rPr lang="en-US" dirty="0" err="1" smtClean="0">
                <a:solidFill>
                  <a:schemeClr val="tx1"/>
                </a:solidFill>
              </a:rPr>
              <a:t>OpenStax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smtClean="0"/>
              <a:t>BJ Robinson: </a:t>
            </a:r>
            <a:r>
              <a:rPr lang="en-US" dirty="0" smtClean="0"/>
              <a:t>UNG Press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Affordable Learning Georgia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Round Fourteen Kickoff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70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Directions to restrooms</a:t>
            </a:r>
            <a:endParaRPr lang="en-US" sz="3600" dirty="0"/>
          </a:p>
          <a:p>
            <a:pPr lvl="1"/>
            <a:r>
              <a:rPr lang="en-US" sz="3200" dirty="0" smtClean="0"/>
              <a:t>You can leave for the restrooms at any time!</a:t>
            </a:r>
          </a:p>
          <a:p>
            <a:r>
              <a:rPr lang="en-US" sz="3600" dirty="0"/>
              <a:t>Lunch Table (at 12pm</a:t>
            </a:r>
            <a:r>
              <a:rPr lang="en-US" sz="3600" dirty="0" smtClean="0"/>
              <a:t>):</a:t>
            </a:r>
          </a:p>
          <a:p>
            <a:pPr lvl="1"/>
            <a:r>
              <a:rPr lang="en-US" sz="3200" dirty="0" smtClean="0"/>
              <a:t>Deli Buffet: choose your sandwich, or make a salad!</a:t>
            </a:r>
            <a:endParaRPr lang="en-US" sz="3200" dirty="0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990600" y="439651"/>
            <a:ext cx="4637088" cy="519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Affordable Learning Georgia</a:t>
            </a:r>
            <a:endParaRPr lang="en-US" dirty="0"/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990600" y="947826"/>
            <a:ext cx="4637088" cy="519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Round Fourteen Kickoff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12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/>
              <a:t>Ensure that all Textbook Transformation grantees have the information they will need to be successful, including information about the grant process and basic understanding of key subject areas</a:t>
            </a:r>
          </a:p>
          <a:p>
            <a:pPr lvl="0"/>
            <a:r>
              <a:rPr lang="en-US" sz="3200" dirty="0"/>
              <a:t>Bring the cohort together for sharing and community-building</a:t>
            </a:r>
          </a:p>
          <a:p>
            <a:pPr lvl="0"/>
            <a:r>
              <a:rPr lang="en-US" sz="3200" dirty="0"/>
              <a:t>Uncover and address any issues or concerns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990600" y="439651"/>
            <a:ext cx="4637088" cy="519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Affordable Learning Georgia</a:t>
            </a:r>
            <a:endParaRPr lang="en-US" dirty="0"/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990600" y="947826"/>
            <a:ext cx="4637088" cy="519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Round Fourteen Kickoff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1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1628234"/>
            <a:ext cx="9525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a typeface="MS Mincho" panose="02020609040205080304" pitchFamily="49" charset="-128"/>
                <a:cs typeface="Arial" panose="020B0604020202020204" pitchFamily="34" charset="0"/>
              </a:rPr>
              <a:t>9:00am-9:50am: </a:t>
            </a:r>
            <a:r>
              <a:rPr lang="en-US" sz="2800" dirty="0" smtClean="0">
                <a:ea typeface="MS Mincho" panose="02020609040205080304" pitchFamily="49" charset="-128"/>
                <a:cs typeface="Arial" panose="020B0604020202020204" pitchFamily="34" charset="0"/>
              </a:rPr>
              <a:t>Introductions and Open Education</a:t>
            </a:r>
            <a:endParaRPr lang="en-US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800" dirty="0">
                <a:ea typeface="MS Mincho" panose="02020609040205080304" pitchFamily="49" charset="-128"/>
                <a:cs typeface="Arial" panose="020B0604020202020204" pitchFamily="34" charset="0"/>
              </a:rPr>
              <a:t>9:50am-10:00am: </a:t>
            </a:r>
            <a:r>
              <a:rPr lang="en-US" sz="2800" dirty="0" smtClean="0">
                <a:ea typeface="MS Mincho" panose="02020609040205080304" pitchFamily="49" charset="-128"/>
                <a:cs typeface="Arial" panose="020B0604020202020204" pitchFamily="34" charset="0"/>
              </a:rPr>
              <a:t>Break</a:t>
            </a:r>
            <a:endParaRPr lang="en-US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800" dirty="0" smtClean="0">
                <a:ea typeface="MS Mincho" panose="02020609040205080304" pitchFamily="49" charset="-128"/>
                <a:cs typeface="Arial" panose="020B0604020202020204" pitchFamily="34" charset="0"/>
              </a:rPr>
              <a:t>10:00am-10:50am</a:t>
            </a:r>
            <a:r>
              <a:rPr lang="en-US" sz="2800" dirty="0">
                <a:ea typeface="MS Mincho" panose="02020609040205080304" pitchFamily="49" charset="-128"/>
                <a:cs typeface="Arial" panose="020B0604020202020204" pitchFamily="34" charset="0"/>
              </a:rPr>
              <a:t>: Grant Processes </a:t>
            </a:r>
            <a:r>
              <a:rPr lang="en-US" sz="2800" dirty="0" smtClean="0">
                <a:ea typeface="MS Mincho" panose="02020609040205080304" pitchFamily="49" charset="-128"/>
                <a:cs typeface="Arial" panose="020B0604020202020204" pitchFamily="34" charset="0"/>
              </a:rPr>
              <a:t>and Open Licensing</a:t>
            </a:r>
            <a:endParaRPr lang="en-US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800" dirty="0" smtClean="0">
                <a:ea typeface="MS Mincho" panose="02020609040205080304" pitchFamily="49" charset="-128"/>
                <a:cs typeface="Calibri" panose="020F0502020204030204" pitchFamily="34" charset="0"/>
              </a:rPr>
              <a:t>10:50am-11:00am</a:t>
            </a:r>
            <a:r>
              <a:rPr lang="en-US" sz="2800" dirty="0">
                <a:ea typeface="MS Mincho" panose="02020609040205080304" pitchFamily="49" charset="-128"/>
                <a:cs typeface="Calibri" panose="020F0502020204030204" pitchFamily="34" charset="0"/>
              </a:rPr>
              <a:t>: </a:t>
            </a:r>
            <a:r>
              <a:rPr lang="en-US" sz="2800" dirty="0" smtClean="0">
                <a:ea typeface="MS Mincho" panose="02020609040205080304" pitchFamily="49" charset="-128"/>
                <a:cs typeface="Calibri" panose="020F0502020204030204" pitchFamily="34" charset="0"/>
              </a:rPr>
              <a:t>Break</a:t>
            </a:r>
            <a:endParaRPr lang="en-US" sz="28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r>
              <a:rPr lang="en-US" sz="2800" dirty="0" smtClean="0">
                <a:ea typeface="MS Mincho" panose="02020609040205080304" pitchFamily="49" charset="-128"/>
                <a:cs typeface="Calibri" panose="020F0502020204030204" pitchFamily="34" charset="0"/>
              </a:rPr>
              <a:t>11:00am-12:00pm</a:t>
            </a:r>
            <a:r>
              <a:rPr lang="en-US" sz="2800" dirty="0">
                <a:ea typeface="MS Mincho" panose="02020609040205080304" pitchFamily="49" charset="-128"/>
                <a:cs typeface="Calibri" panose="020F0502020204030204" pitchFamily="34" charset="0"/>
              </a:rPr>
              <a:t>: </a:t>
            </a:r>
            <a:r>
              <a:rPr lang="en-US" sz="2800" dirty="0" smtClean="0">
                <a:ea typeface="MS Mincho" panose="02020609040205080304" pitchFamily="49" charset="-128"/>
                <a:cs typeface="Calibri" panose="020F0502020204030204" pitchFamily="34" charset="0"/>
              </a:rPr>
              <a:t>AMAC Accessibility Section I</a:t>
            </a:r>
            <a:endParaRPr lang="en-US" sz="28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r>
              <a:rPr lang="en-US" sz="2800" dirty="0" smtClean="0">
                <a:ea typeface="MS Mincho" panose="02020609040205080304" pitchFamily="49" charset="-128"/>
                <a:cs typeface="Calibri" panose="020F0502020204030204" pitchFamily="34" charset="0"/>
              </a:rPr>
              <a:t>12:00pm-1:00pm: Working </a:t>
            </a:r>
            <a:r>
              <a:rPr lang="en-US" sz="2800" dirty="0">
                <a:ea typeface="MS Mincho" panose="02020609040205080304" pitchFamily="49" charset="-128"/>
                <a:cs typeface="Calibri" panose="020F0502020204030204" pitchFamily="34" charset="0"/>
              </a:rPr>
              <a:t>Lunch</a:t>
            </a:r>
          </a:p>
          <a:p>
            <a:r>
              <a:rPr lang="en-US" sz="2800" dirty="0" smtClean="0">
                <a:ea typeface="MS Mincho" panose="02020609040205080304" pitchFamily="49" charset="-128"/>
                <a:cs typeface="Times New Roman" panose="02020603050405020304" pitchFamily="18" charset="0"/>
              </a:rPr>
              <a:t>1:00pm-1:50pm</a:t>
            </a:r>
            <a:r>
              <a:rPr lang="en-US" sz="2800" dirty="0"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ea typeface="MS Mincho" panose="02020609040205080304" pitchFamily="49" charset="-128"/>
                <a:cs typeface="Times New Roman" panose="02020603050405020304" pitchFamily="18" charset="0"/>
              </a:rPr>
              <a:t>AMAC Accessibility Section II</a:t>
            </a:r>
            <a:endParaRPr lang="en-US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800" dirty="0" smtClean="0">
                <a:ea typeface="MS Mincho" panose="02020609040205080304" pitchFamily="49" charset="-128"/>
                <a:cs typeface="Calibri" panose="020F0502020204030204" pitchFamily="34" charset="0"/>
              </a:rPr>
              <a:t>1:50pm-2:00pm</a:t>
            </a:r>
            <a:r>
              <a:rPr lang="en-US" sz="2800" dirty="0">
                <a:ea typeface="MS Mincho" panose="02020609040205080304" pitchFamily="49" charset="-128"/>
                <a:cs typeface="Calibri" panose="020F0502020204030204" pitchFamily="34" charset="0"/>
              </a:rPr>
              <a:t>: </a:t>
            </a:r>
            <a:r>
              <a:rPr lang="en-US" sz="2800" dirty="0" smtClean="0">
                <a:ea typeface="MS Mincho" panose="02020609040205080304" pitchFamily="49" charset="-128"/>
                <a:cs typeface="Calibri" panose="020F0502020204030204" pitchFamily="34" charset="0"/>
              </a:rPr>
              <a:t>Break</a:t>
            </a:r>
            <a:endParaRPr lang="en-US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800" dirty="0" smtClean="0">
                <a:ea typeface="MS Mincho" panose="02020609040205080304" pitchFamily="49" charset="-128"/>
                <a:cs typeface="Arial" panose="020B0604020202020204" pitchFamily="34" charset="0"/>
              </a:rPr>
              <a:t>2:00pm-2:45pm: </a:t>
            </a:r>
            <a:r>
              <a:rPr lang="en-US" sz="2800" dirty="0" err="1" smtClean="0">
                <a:ea typeface="MS Mincho" panose="02020609040205080304" pitchFamily="49" charset="-128"/>
                <a:cs typeface="Arial" panose="020B0604020202020204" pitchFamily="34" charset="0"/>
              </a:rPr>
              <a:t>OpenStax</a:t>
            </a:r>
            <a:r>
              <a:rPr lang="en-US" sz="2800" dirty="0" smtClean="0">
                <a:ea typeface="MS Mincho" panose="02020609040205080304" pitchFamily="49" charset="-128"/>
                <a:cs typeface="Arial" panose="020B0604020202020204" pitchFamily="34" charset="0"/>
              </a:rPr>
              <a:t> Presentation</a:t>
            </a:r>
          </a:p>
          <a:p>
            <a:r>
              <a:rPr lang="en-US" sz="2800" dirty="0" smtClean="0">
                <a:ea typeface="MS Mincho" panose="02020609040205080304" pitchFamily="49" charset="-128"/>
                <a:cs typeface="Arial" panose="020B0604020202020204" pitchFamily="34" charset="0"/>
              </a:rPr>
              <a:t>2:45pm-3:00pm: Wrap-Up, Q&amp;A</a:t>
            </a:r>
            <a:endParaRPr lang="en-US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990600" y="439651"/>
            <a:ext cx="4637088" cy="519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Affordable Learning Georgia</a:t>
            </a:r>
            <a:endParaRPr lang="en-US" dirty="0"/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990600" y="947826"/>
            <a:ext cx="4637088" cy="519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Round Fourteen Kickoff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44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825625"/>
            <a:ext cx="10744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latin typeface="+mj-lt"/>
              </a:rPr>
              <a:t>Grantees: </a:t>
            </a:r>
          </a:p>
          <a:p>
            <a:pPr marL="0" indent="0">
              <a:buNone/>
            </a:pPr>
            <a:r>
              <a:rPr lang="en-US" sz="4400" b="1" dirty="0">
                <a:latin typeface="+mj-lt"/>
              </a:rPr>
              <a:t>Introduce yourselves</a:t>
            </a:r>
            <a:r>
              <a:rPr lang="en-US" sz="4400" b="1" dirty="0" smtClean="0">
                <a:latin typeface="+mj-lt"/>
              </a:rPr>
              <a:t>!</a:t>
            </a:r>
          </a:p>
          <a:p>
            <a:r>
              <a:rPr lang="en-US" sz="4400" b="1" dirty="0" smtClean="0">
                <a:latin typeface="+mj-lt"/>
              </a:rPr>
              <a:t>Name, Subject Area, Project</a:t>
            </a:r>
          </a:p>
          <a:p>
            <a:r>
              <a:rPr lang="en-US" sz="4400" b="1" dirty="0" smtClean="0">
                <a:latin typeface="+mj-lt"/>
              </a:rPr>
              <a:t>Why OER? (Or other resources?) </a:t>
            </a:r>
          </a:p>
          <a:p>
            <a:r>
              <a:rPr lang="en-US" sz="4400" b="1" dirty="0" smtClean="0">
                <a:latin typeface="+mj-lt"/>
              </a:rPr>
              <a:t>One thing you want to learn most about today </a:t>
            </a:r>
            <a:endParaRPr lang="en-US" sz="4000" b="1" dirty="0">
              <a:latin typeface="+mj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990600" y="439651"/>
            <a:ext cx="4637088" cy="519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Affordable Learning Georgia</a:t>
            </a:r>
            <a:endParaRPr lang="en-US" dirty="0"/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990600" y="947826"/>
            <a:ext cx="4637088" cy="519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Round Fourteen Kickoff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6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 is: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aseline="30000" dirty="0" smtClean="0"/>
              <a:t>A </a:t>
            </a:r>
            <a:r>
              <a:rPr lang="en-US" sz="4000" b="1" baseline="30000" dirty="0" smtClean="0"/>
              <a:t>one-stop service </a:t>
            </a:r>
            <a:r>
              <a:rPr lang="en-US" sz="4000" baseline="30000" dirty="0" smtClean="0"/>
              <a:t>to help USG faculty and staff identify lower-cost, electronic, free, and open educational resources (OER), building on the cost-effective subscription resources provided by GALILEO and the USG libraries. </a:t>
            </a:r>
            <a:r>
              <a:rPr lang="en-US" sz="4000" baseline="30000" dirty="0" smtClean="0">
                <a:hlinkClick r:id="rId3"/>
              </a:rPr>
              <a:t>www.affordablelearninggeorgia.org</a:t>
            </a:r>
            <a:r>
              <a:rPr lang="en-US" sz="4000" baseline="30000" dirty="0" smtClean="0"/>
              <a:t> </a:t>
            </a:r>
          </a:p>
          <a:p>
            <a:pPr marL="0" indent="0">
              <a:buNone/>
            </a:pPr>
            <a:r>
              <a:rPr lang="en-US" sz="4000" b="1" baseline="30000" dirty="0" smtClean="0"/>
              <a:t>Programs</a:t>
            </a:r>
            <a:r>
              <a:rPr lang="en-US" sz="4000" baseline="30000" dirty="0" smtClean="0"/>
              <a:t> to support more affordable learning materials, including campus advocacy, faculty development, bookstore collaborations, and grants for textbook transformation, including a partnership with </a:t>
            </a:r>
            <a:r>
              <a:rPr lang="en-US" sz="4000" baseline="30000" dirty="0" err="1" smtClean="0"/>
              <a:t>eCore</a:t>
            </a:r>
            <a:r>
              <a:rPr lang="en-US" sz="4000" baseline="30000" dirty="0" smtClean="0"/>
              <a:t>, the University System’s core curriculum taught completely online. </a:t>
            </a:r>
          </a:p>
          <a:p>
            <a:pPr marL="0" indent="0">
              <a:buNone/>
            </a:pPr>
            <a:r>
              <a:rPr lang="en-US" sz="4000" baseline="30000" dirty="0" smtClean="0"/>
              <a:t>An </a:t>
            </a:r>
            <a:r>
              <a:rPr lang="en-US" sz="4000" b="1" baseline="30000" dirty="0" smtClean="0"/>
              <a:t>initiative</a:t>
            </a:r>
            <a:r>
              <a:rPr lang="en-US" sz="4000" baseline="30000" dirty="0" smtClean="0"/>
              <a:t> of the University System of Georgia and GALILEO, Georgia’s Virtual Library. www.galileo.usg.edu</a:t>
            </a:r>
          </a:p>
          <a:p>
            <a:pPr marL="0" indent="0">
              <a:buNone/>
            </a:pPr>
            <a:endParaRPr lang="en-US" baseline="30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990600" y="439651"/>
            <a:ext cx="4637088" cy="519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Affordable Learning Georgia</a:t>
            </a:r>
            <a:endParaRPr lang="en-US" dirty="0"/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990600" y="947826"/>
            <a:ext cx="4637088" cy="519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Round Fourteen Kickoff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98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Core ALG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Opt-in programs with incentives will get faculty interested in the topic.  </a:t>
            </a:r>
            <a:r>
              <a:rPr lang="en-US" b="1" i="1" dirty="0"/>
              <a:t>(Awareness)</a:t>
            </a:r>
          </a:p>
          <a:p>
            <a:r>
              <a:rPr lang="en-US" dirty="0"/>
              <a:t>By funding faculty time, and providing $ for assistance, we reduce the barrier for them to participate. </a:t>
            </a:r>
            <a:r>
              <a:rPr lang="en-US" b="1" i="1" dirty="0"/>
              <a:t>(Time, Funding)</a:t>
            </a:r>
          </a:p>
          <a:p>
            <a:r>
              <a:rPr lang="en-US" dirty="0"/>
              <a:t>Creating an engaged community of practice which can assist others with OER. </a:t>
            </a:r>
            <a:r>
              <a:rPr lang="en-US" b="1" i="1" dirty="0"/>
              <a:t>(Awareness)</a:t>
            </a:r>
          </a:p>
          <a:p>
            <a:r>
              <a:rPr lang="en-US" dirty="0"/>
              <a:t>Encourage OER and no/low-cost adoption! </a:t>
            </a:r>
            <a:r>
              <a:rPr lang="en-US" b="1" i="1" dirty="0"/>
              <a:t>(Cost Savings)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990600" y="439651"/>
            <a:ext cx="4637088" cy="519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Affordable Learning Georgia</a:t>
            </a:r>
            <a:endParaRPr lang="en-US" dirty="0"/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990600" y="947826"/>
            <a:ext cx="4637088" cy="519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Round Fourteen Kickoff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84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Validation at Scale: </a:t>
            </a:r>
            <a:r>
              <a:rPr lang="en-US" dirty="0" err="1" smtClean="0"/>
              <a:t>eCore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eCore</a:t>
            </a:r>
            <a:r>
              <a:rPr lang="en-US" dirty="0" smtClean="0"/>
              <a:t> has partnered with ALG to transition </a:t>
            </a:r>
            <a:r>
              <a:rPr lang="en-US" i="1" dirty="0" smtClean="0"/>
              <a:t>all</a:t>
            </a:r>
            <a:r>
              <a:rPr lang="en-US" dirty="0" smtClean="0"/>
              <a:t> of their courses to use no-cost and open resources.</a:t>
            </a:r>
          </a:p>
          <a:p>
            <a:pPr marL="0" indent="0">
              <a:buNone/>
            </a:pPr>
            <a:r>
              <a:rPr lang="en-US" dirty="0" err="1" smtClean="0"/>
              <a:t>eCore</a:t>
            </a:r>
            <a:r>
              <a:rPr lang="en-US" dirty="0" smtClean="0"/>
              <a:t> and ALG have funded open textbooks for subjects without pre-existing OER coverage, such as Art Appreciation and World Literature.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 descr="ecore_titl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00" b="-10159"/>
          <a:stretch/>
        </p:blipFill>
        <p:spPr>
          <a:xfrm>
            <a:off x="7048500" y="4001294"/>
            <a:ext cx="3124200" cy="2509485"/>
          </a:xfrm>
          <a:prstGeom prst="rect">
            <a:avLst/>
          </a:prstGeom>
        </p:spPr>
      </p:pic>
      <p:sp>
        <p:nvSpPr>
          <p:cNvPr id="9" name="Text Placeholder 5"/>
          <p:cNvSpPr txBox="1">
            <a:spLocks/>
          </p:cNvSpPr>
          <p:nvPr/>
        </p:nvSpPr>
        <p:spPr>
          <a:xfrm>
            <a:off x="990600" y="439651"/>
            <a:ext cx="4637088" cy="519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Affordable Learning Georgia</a:t>
            </a:r>
            <a:endParaRPr lang="en-US" dirty="0"/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990600" y="947826"/>
            <a:ext cx="4637088" cy="519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Round Fourteen Kickoff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30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AL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ckandWhite_AL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ckandWhite_ALG" id="{837F9F97-5F70-4849-AF21-C80E378303A1}" vid="{6A9F49BD-00EC-417A-B712-3537FFD4A15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22C76DF9BD8349B0CA3C9A1AA4C548" ma:contentTypeVersion="110" ma:contentTypeDescription="Create a new document." ma:contentTypeScope="" ma:versionID="3c9808fe1c357faf99051c0dfa7cec64">
  <xsd:schema xmlns:xsd="http://www.w3.org/2001/XMLSchema" xmlns:xs="http://www.w3.org/2001/XMLSchema" xmlns:p="http://schemas.microsoft.com/office/2006/metadata/properties" xmlns:ns3="http://schemas.microsoft.com/sharepoint/v4" xmlns:ns4="9fff0862-dda6-4fd7-9437-296e7a0fcd45" xmlns:ns5="7dcc4a76-b6f0-4a5c-8242-557922f7abb0" targetNamespace="http://schemas.microsoft.com/office/2006/metadata/properties" ma:root="true" ma:fieldsID="6689291218b55a0c44a44ed256a1bc1b" ns3:_="" ns4:_="" ns5:_="">
    <xsd:import namespace="http://schemas.microsoft.com/sharepoint/v4"/>
    <xsd:import namespace="9fff0862-dda6-4fd7-9437-296e7a0fcd45"/>
    <xsd:import namespace="7dcc4a76-b6f0-4a5c-8242-557922f7abb0"/>
    <xsd:element name="properties">
      <xsd:complexType>
        <xsd:sequence>
          <xsd:element name="documentManagement">
            <xsd:complexType>
              <xsd:all>
                <xsd:element ref="ns3:IconOverlay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5:SharedWithUsers" minOccurs="0"/>
                <xsd:element ref="ns5:SharedWithDetail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9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ff0862-dda6-4fd7-9437-296e7a0fcd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cc4a76-b6f0-4a5c-8242-557922f7abb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8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5BD056-31AF-43BD-A98E-A76E68ACBB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9fff0862-dda6-4fd7-9437-296e7a0fcd45"/>
    <ds:schemaRef ds:uri="7dcc4a76-b6f0-4a5c-8242-557922f7ab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0C9D9C-FCF0-4B12-A7EF-3E8B12A52D3C}">
  <ds:schemaRefs>
    <ds:schemaRef ds:uri="http://purl.org/dc/elements/1.1/"/>
    <ds:schemaRef ds:uri="http://schemas.microsoft.com/office/2006/documentManagement/types"/>
    <ds:schemaRef ds:uri="9fff0862-dda6-4fd7-9437-296e7a0fcd45"/>
    <ds:schemaRef ds:uri="http://schemas.microsoft.com/sharepoint/v4"/>
    <ds:schemaRef ds:uri="http://purl.org/dc/terms/"/>
    <ds:schemaRef ds:uri="http://schemas.openxmlformats.org/package/2006/metadata/core-properties"/>
    <ds:schemaRef ds:uri="7dcc4a76-b6f0-4a5c-8242-557922f7abb0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645262C-B635-47D4-9777-1E5795A222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15926</TotalTime>
  <Words>697</Words>
  <Application>Microsoft Office PowerPoint</Application>
  <PresentationFormat>Widescreen</PresentationFormat>
  <Paragraphs>129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Gothic A1 ExtraBold</vt:lpstr>
      <vt:lpstr>Gothic A1 Medium</vt:lpstr>
      <vt:lpstr>Arial</vt:lpstr>
      <vt:lpstr>Calibri</vt:lpstr>
      <vt:lpstr>Calibri Light</vt:lpstr>
      <vt:lpstr>Cambria Math</vt:lpstr>
      <vt:lpstr>MS Mincho</vt:lpstr>
      <vt:lpstr>Times New Roman</vt:lpstr>
      <vt:lpstr>ALG</vt:lpstr>
      <vt:lpstr>BlackandWhite_ALG</vt:lpstr>
      <vt:lpstr>Textbook Transformation Grants Kickoff Meeting</vt:lpstr>
      <vt:lpstr>Coordinators</vt:lpstr>
      <vt:lpstr>Directions</vt:lpstr>
      <vt:lpstr>Objectives</vt:lpstr>
      <vt:lpstr>Agenda</vt:lpstr>
      <vt:lpstr>Introductions</vt:lpstr>
      <vt:lpstr>ALG is: </vt:lpstr>
      <vt:lpstr>Core ALG Strategies</vt:lpstr>
      <vt:lpstr>Validation at Scale: eCore</vt:lpstr>
      <vt:lpstr>University Press Partnerships</vt:lpstr>
      <vt:lpstr>Why do grants help? </vt:lpstr>
      <vt:lpstr>It’s not just about savings:</vt:lpstr>
      <vt:lpstr>Communications: Listserv</vt:lpstr>
      <vt:lpstr>Communications: Email</vt:lpstr>
      <vt:lpstr>Questions?</vt:lpstr>
    </vt:vector>
  </TitlesOfParts>
  <Company>Valdosta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Jeffrey William Gallant</dc:creator>
  <cp:lastModifiedBy>Jeff Gallant</cp:lastModifiedBy>
  <cp:revision>186</cp:revision>
  <cp:lastPrinted>2017-06-02T17:30:05Z</cp:lastPrinted>
  <dcterms:created xsi:type="dcterms:W3CDTF">2014-08-21T13:42:56Z</dcterms:created>
  <dcterms:modified xsi:type="dcterms:W3CDTF">2019-05-20T14:13:49Z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0x0101007222C76DF9BD8349B0CA3C9A1AA4C548</vt:lpwstr>
  </property>
</Properties>
</file>