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23" r:id="rId3"/>
    <p:sldId id="324" r:id="rId4"/>
    <p:sldId id="325" r:id="rId5"/>
    <p:sldId id="326" r:id="rId6"/>
    <p:sldId id="336" r:id="rId7"/>
    <p:sldId id="327" r:id="rId8"/>
    <p:sldId id="328" r:id="rId9"/>
    <p:sldId id="329" r:id="rId10"/>
    <p:sldId id="330" r:id="rId11"/>
    <p:sldId id="331" r:id="rId12"/>
    <p:sldId id="332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92164-6666-466C-822C-2DD25F8062B9}" v="1" dt="2020-06-01T19:05:28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0FCC2-626F-4A1E-BBF8-45E9F2B2628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614C8-7CF9-4078-8CDE-001E5D79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5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60B74-F229-4701-8CAD-382E5F86F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83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C6C02-5629-4D9F-B727-0E033DA84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DEF09-67A3-4A39-8699-399E141C5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95A8-5D33-452C-B881-246F2B4BE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16A-E91F-4A6E-9D2D-9265763A644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26CF1-598F-4B99-9DF6-6A75C6EB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43D9A-AB9E-4892-9937-4DDDF7A4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31D2-8BF6-4DAE-ADC8-E3152712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8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9AF3-1AD8-4864-8F49-9422D58C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99592-8966-4DB7-A9F6-F42FD35B3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33D64-FFA7-4868-B5A3-2BBCA73D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16A-E91F-4A6E-9D2D-9265763A644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B0FD4-8A65-458A-BD03-64531445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FEA3-0651-4D9F-B30F-43FF824C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31D2-8BF6-4DAE-ADC8-E3152712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5EFF37-6975-4C89-8161-7F52F5881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506AB-25F0-4A94-97EC-04DFCEBC5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1BB1A-7942-4205-A098-968B062B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16A-E91F-4A6E-9D2D-9265763A644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888E-04A7-4E4B-9574-F7DBDF2A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7E202-1260-42BB-893B-2675921B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31D2-8BF6-4DAE-ADC8-E3152712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B230-08B1-43D5-8DBD-94ED5F26F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35983-775E-4581-A75A-48E2E37F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C5947-8A20-4A52-8FA4-CE496D57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81611-0BF5-42BA-8AD1-BB07480E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8A007-B4FB-4873-83CE-06078B4A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03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DC5FF-721A-43DD-B436-517D6313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E24FD-DF40-4995-99E8-A6D8BE09C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53A58-5214-4EDC-899E-36978108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0ECE7-87BD-46E7-A804-FF76ABE9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11B17-F26B-42F3-8957-05D022E1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08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6F89-7AB2-45A1-9040-4CC37CD2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5CBBE-A88F-435A-9F88-2779D3E68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84BA5-4414-4A64-A405-52784AD1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3159-150B-450D-AD30-E4510675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64005-55E8-4E68-998A-2CDAC61C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8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B77D-2969-467C-BF79-BB331677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173FB-FE88-41F0-9589-FED99BD95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C610B-F4BF-46B2-B4F8-11CA50226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7ABC8-5C11-4B1B-936E-2B29FA55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F31B1-3741-4BE3-9504-5BABB6B5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F31B8-1F6F-44D2-AA30-4031BC042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21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49BD-4385-43B1-822C-05E3048A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B492F-A1F9-4E5E-96B5-09DDD800D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1EE26-A354-41DA-B9D5-6B9345DCD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5B8D4-073F-4B5D-ACAD-D359C5A83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E30AC3-9909-447E-AADB-5CB8BE828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A98F1-304D-42AD-94A8-37ED0748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B3BD7-8816-4A0E-B61E-8FFDEFDC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4F5D7E-0CDB-4304-B0EF-AB57887C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98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23EB-7706-4948-A23A-08B4D8CC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49FEC-E395-4C99-80A9-99A5FFF8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84D1A-39F0-4903-9540-623E84D7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3F873-C5DC-46A9-9DC0-92C0AD62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61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55C2B-86AD-4FA5-8508-B5B7EB43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DDCC1-CF0B-4956-BA3D-72D83EBE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47EA1-AFF0-450E-86EE-56811F48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91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0DB4-4671-41CF-8AC9-F5141C40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39C9-DCBA-44F4-A4AB-16A32C72E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A0D6D-C615-4944-B39A-40CB70040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DDA43-C35E-475D-9D68-F6CA45ED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B7156-61BE-44CA-85B3-F06B3DAB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E6655-DB2C-4AF4-B796-0A13EEE0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2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844F-6C8A-419D-A992-A797B817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F1AD4-FF1F-48CE-AD4A-5A7C05F98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48946-D1C5-4CD4-9160-918CBD9A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16A-E91F-4A6E-9D2D-9265763A644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3E36C-DBCC-4A6C-8EAC-0B9868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A7525-DCB3-42DF-A002-DC5EDC3D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31D2-8BF6-4DAE-ADC8-E3152712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8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57DF-30E9-467E-90B8-09A7CCDB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2ECCE-720A-435B-964F-9510622C1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2810E-F43B-4E7E-B01C-3C3F7BFB7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40A5E-2486-4A3D-965E-09431854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909B0-D07F-4E6D-982E-5D35F81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78326-83A6-471C-AD30-F05C32C4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26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9AEB-F8BD-431B-A3C6-17C978A4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413834-7E6E-4EBD-96CB-1ED48C4D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3F14F-467D-4AA6-8B1D-FB2C196C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FCBA8-C9AD-4DB5-A7AB-80207599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C2B95-A3B1-42B9-8270-BAD984E0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85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53821-2211-4429-8696-09AC767AC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8D453-4E83-41AE-877E-29653575D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CEDD7-EA06-4DDB-B066-48ABA511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B7403-94A0-4AB6-911D-5D1846A2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6520-E3F1-4E9C-8654-FEF916F1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0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5A4E-F058-43A3-8A43-6B7CD6B6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1CEEC-F236-4E91-AC37-010F95ABE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9A9B-FB77-4BAD-8D63-EB62444D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16A-E91F-4A6E-9D2D-9265763A644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4DDFA-87B2-4161-8673-41AB16FB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BF153-0F03-44A7-BA24-39D653B4D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31D2-8BF6-4DAE-ADC8-E3152712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3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3BA5-C025-46CA-8768-8744FE37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94674-C74D-4630-972A-3AF6224AE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5EA16-1620-44E4-AE62-C2B284A0C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33C70-662B-42C2-9807-4EEDEAF1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16A-E91F-4A6E-9D2D-9265763A644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AA229-7419-4D86-847D-0BB3C4A9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9E8F4-F716-48B6-A3F4-5FCFBEAE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31D2-8BF6-4DAE-ADC8-E3152712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3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FFE4-C4B9-412D-8055-C455EE8D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C3BA9-D669-4DAC-8360-45E7891E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8E5BF-056C-463C-8D39-7D68C9B2C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5A850-6316-4C49-851F-A0A151906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0EB7B4-AD14-4577-B6FB-66905AEFF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74B28-9751-4CB3-8572-F9BC9CC7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16A-E91F-4A6E-9D2D-9265763A644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30A6C7-3740-4A7B-B540-68087678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29D96C-0CB7-4A9E-A57E-6DB32AC9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31D2-8BF6-4DAE-ADC8-E3152712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4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EFF9-4879-446E-B9B1-25D45023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C1ED0-4932-4F20-A982-BB66DFAF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16A-E91F-4A6E-9D2D-9265763A644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19B1D-83B1-44C0-ABDC-08B77EE2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646DC-D519-424E-BDC4-6BC4F225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31D2-8BF6-4DAE-ADC8-E3152712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1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F3171B-39F1-416E-B532-7A2E00BF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16A-E91F-4A6E-9D2D-9265763A644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84374-C88B-488A-801D-7C112852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C4A36-DED1-474D-8546-A02A0477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31D2-8BF6-4DAE-ADC8-E3152712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0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03CB-08F3-4C2D-8E44-96E00C76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316AA-98E8-45F9-ABE6-1E180563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69DAC-E7E2-4883-BDAA-1E27E0E3C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FE83D-BE8E-445B-BCFA-16FCC58E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16A-E91F-4A6E-9D2D-9265763A644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E1467-B7F4-439A-9EC9-A92269D7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F571E-21B6-44AC-AF3A-B2909E8D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31D2-8BF6-4DAE-ADC8-E3152712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4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0BF7-AC62-4653-B274-2C42CCDE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1BAA43-CE45-4ABA-BD86-F6AAB1F24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56708-1AFE-49D9-9D84-8386EC8D6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3D8C0-B832-4CED-B78F-146024880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316A-E91F-4A6E-9D2D-9265763A644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7E5E-1EAF-40A0-8F58-5B36F6B3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4E37D-35DE-4F46-A1E4-A0CC16BE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31D2-8BF6-4DAE-ADC8-E3152712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90DD3-1119-476C-A166-B604255D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7B39F-9E05-4D8D-9BC0-8FDE1F285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B0477-7E86-4A9A-91B5-1A077BC5A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6316A-E91F-4A6E-9D2D-9265763A644B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1FD70-109C-400F-96E1-EFA275B91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4AC74-BB3A-4E52-8080-4E3CD2144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631D2-8BF6-4DAE-ADC8-E3152712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6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405D7-090A-4BDD-8FE5-D32C5040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3B342-C0FF-4720-BF55-7D364BD09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247D7-3BCC-4D5E-A02D-F5911105E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6E605-1677-493A-8E87-833EBB1DC7A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A3F84-8250-4775-A474-F0E33D42D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B16D2-88E2-48E4-9110-9D416841A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5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nedrive.live.com/view.aspx?resid=7E1C9A0CABC2164B!3508&amp;ithint=file%2cdocx&amp;authkey=!ACdHfvYQQlJBmXU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rcommons.org/authoring-overview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en.wikibooks.org/wiki/Main_Page" TargetMode="External"/><Relationship Id="rId4" Type="http://schemas.openxmlformats.org/officeDocument/2006/relationships/hyperlink" Target="https://chem.libretexts.org/Under_Construction/Development_Details/OER_Remixer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er.galileo.usg.edu/english-textbooks/1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lg.manifoldapp.org/projects/anatomy-and-physiology-i-lab-manua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ung.edu/university-press/books/textbooks-and-oers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pen.online.uga.edu/golf/chapter/golf-introduction/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open-tc.com/" TargetMode="Externa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rants.kennesaw.edu/psychscience/" TargetMode="Externa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etlibraryhelp.highlands.edu/c.php?g=677685&amp;p=477679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B1C2E-896B-40D2-AE38-2330F66F1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7200"/>
              <a:t>Hosting Your OER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3B0BE-E78B-4CFE-A666-51C37C9B4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977" y="5423724"/>
            <a:ext cx="10214043" cy="856656"/>
          </a:xfrm>
        </p:spPr>
        <p:txBody>
          <a:bodyPr anchor="ctr">
            <a:normAutofit/>
          </a:bodyPr>
          <a:lstStyle/>
          <a:p>
            <a:r>
              <a:rPr lang="en-US" sz="2800"/>
              <a:t>Share your work with educators and students around the world!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676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D8F1C-7139-4043-89DB-10DF68E9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Microsoft OneDrive (linked online)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9DA0A-9B95-4212-AFEC-AE0DCF01E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Use your institutional OneDrive!</a:t>
            </a:r>
          </a:p>
          <a:p>
            <a:r>
              <a:rPr lang="en-US" sz="2800"/>
              <a:t>Example: </a:t>
            </a:r>
            <a:r>
              <a:rPr lang="en-US" sz="280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to Geography Affordable Learning Materials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Introduction to Geography on Microsoft OneDrive">
            <a:extLst>
              <a:ext uri="{FF2B5EF4-FFF2-40B4-BE49-F238E27FC236}">
                <a16:creationId xmlns:a16="http://schemas.microsoft.com/office/drawing/2014/main" id="{EED0EB16-5BA7-42AB-A2B9-266FF82E0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955" r="31788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7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4" descr="Background image of tools">
            <a:extLst>
              <a:ext uri="{FF2B5EF4-FFF2-40B4-BE49-F238E27FC236}">
                <a16:creationId xmlns:a16="http://schemas.microsoft.com/office/drawing/2014/main" id="{0914228B-0F4A-41B9-9D24-A40E93EF3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24" r="-1" b="-1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20" name="Group 10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 useBgFill="1">
          <p:nvSpPr>
            <p:cNvPr id="23" name="Freeform: Shape 14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35FCEE-FC64-4B6E-A7F9-1B069172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Other Hosting Tools to Explore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8C1ED-40A3-45A6-B52F-9BFA84C4C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OER Commons </a:t>
            </a:r>
            <a:r>
              <a:rPr lang="en-US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OpenAuthor</a:t>
            </a:r>
            <a:endParaRPr lang="en-US"/>
          </a:p>
          <a:p>
            <a:r>
              <a:rPr lang="en-US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LibreTexts</a:t>
            </a:r>
            <a:r>
              <a:rPr lang="en-US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Remixer</a:t>
            </a:r>
            <a:endParaRPr lang="en-US"/>
          </a:p>
          <a:p>
            <a:r>
              <a:rPr lang="en-US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WikiBooks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55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77BEF-4C1E-4C22-AC14-EE8124F4E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Hosting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F1000-B6A3-492F-8F73-7BE09023E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902" y="3429000"/>
            <a:ext cx="8071697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 you have ideas for how you plan to host your materials?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60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3DEBB2-D54E-470C-86B3-631BDDF6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45820"/>
            <a:ext cx="6087194" cy="5166360"/>
          </a:xfrm>
          <a:custGeom>
            <a:avLst/>
            <a:gdLst>
              <a:gd name="connsiteX0" fmla="*/ 0 w 6087194"/>
              <a:gd name="connsiteY0" fmla="*/ 0 h 5166360"/>
              <a:gd name="connsiteX1" fmla="*/ 155740 w 6087194"/>
              <a:gd name="connsiteY1" fmla="*/ 0 h 5166360"/>
              <a:gd name="connsiteX2" fmla="*/ 5867656 w 6087194"/>
              <a:gd name="connsiteY2" fmla="*/ 0 h 5166360"/>
              <a:gd name="connsiteX3" fmla="*/ 6087194 w 6087194"/>
              <a:gd name="connsiteY3" fmla="*/ 0 h 5166360"/>
              <a:gd name="connsiteX4" fmla="*/ 3693315 w 6087194"/>
              <a:gd name="connsiteY4" fmla="*/ 5166360 h 5166360"/>
              <a:gd name="connsiteX5" fmla="*/ 3473777 w 6087194"/>
              <a:gd name="connsiteY5" fmla="*/ 5166360 h 5166360"/>
              <a:gd name="connsiteX6" fmla="*/ 155740 w 6087194"/>
              <a:gd name="connsiteY6" fmla="*/ 5166360 h 5166360"/>
              <a:gd name="connsiteX7" fmla="*/ 0 w 6087194"/>
              <a:gd name="connsiteY7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7194" h="5166360">
                <a:moveTo>
                  <a:pt x="0" y="0"/>
                </a:moveTo>
                <a:lnTo>
                  <a:pt x="155740" y="0"/>
                </a:lnTo>
                <a:lnTo>
                  <a:pt x="5867656" y="0"/>
                </a:lnTo>
                <a:lnTo>
                  <a:pt x="6087194" y="0"/>
                </a:lnTo>
                <a:lnTo>
                  <a:pt x="3693315" y="5166360"/>
                </a:lnTo>
                <a:lnTo>
                  <a:pt x="3473777" y="5166360"/>
                </a:lnTo>
                <a:lnTo>
                  <a:pt x="155740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accent6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68033CC-D08D-4609-83FF-2537764F4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6915" y="844868"/>
            <a:ext cx="8465085" cy="5167312"/>
          </a:xfrm>
          <a:custGeom>
            <a:avLst/>
            <a:gdLst>
              <a:gd name="connsiteX0" fmla="*/ 2612652 w 8465085"/>
              <a:gd name="connsiteY0" fmla="*/ 0 h 5167312"/>
              <a:gd name="connsiteX1" fmla="*/ 7243482 w 8465085"/>
              <a:gd name="connsiteY1" fmla="*/ 0 h 5167312"/>
              <a:gd name="connsiteX2" fmla="*/ 8465085 w 8465085"/>
              <a:gd name="connsiteY2" fmla="*/ 0 h 5167312"/>
              <a:gd name="connsiteX3" fmla="*/ 8465085 w 8465085"/>
              <a:gd name="connsiteY3" fmla="*/ 5167312 h 5167312"/>
              <a:gd name="connsiteX4" fmla="*/ 7243482 w 8465085"/>
              <a:gd name="connsiteY4" fmla="*/ 5167312 h 5167312"/>
              <a:gd name="connsiteX5" fmla="*/ 221324 w 8465085"/>
              <a:gd name="connsiteY5" fmla="*/ 5167312 h 5167312"/>
              <a:gd name="connsiteX6" fmla="*/ 2615203 w 8465085"/>
              <a:gd name="connsiteY6" fmla="*/ 952 h 5167312"/>
              <a:gd name="connsiteX7" fmla="*/ 2612652 w 8465085"/>
              <a:gd name="connsiteY7" fmla="*/ 952 h 5167312"/>
              <a:gd name="connsiteX8" fmla="*/ 0 w 8465085"/>
              <a:gd name="connsiteY8" fmla="*/ 0 h 5167312"/>
              <a:gd name="connsiteX9" fmla="*/ 2274554 w 8465085"/>
              <a:gd name="connsiteY9" fmla="*/ 0 h 5167312"/>
              <a:gd name="connsiteX10" fmla="*/ 2274554 w 8465085"/>
              <a:gd name="connsiteY10" fmla="*/ 952 h 5167312"/>
              <a:gd name="connsiteX11" fmla="*/ 0 w 8465085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5085" h="5167312">
                <a:moveTo>
                  <a:pt x="2612652" y="0"/>
                </a:moveTo>
                <a:lnTo>
                  <a:pt x="7243482" y="0"/>
                </a:lnTo>
                <a:lnTo>
                  <a:pt x="8465085" y="0"/>
                </a:lnTo>
                <a:lnTo>
                  <a:pt x="8465085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2652" y="952"/>
                </a:lnTo>
                <a:close/>
                <a:moveTo>
                  <a:pt x="0" y="0"/>
                </a:moveTo>
                <a:lnTo>
                  <a:pt x="2274554" y="0"/>
                </a:lnTo>
                <a:lnTo>
                  <a:pt x="2274554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BADA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41BBC-3162-4F6A-A19C-663A5EC4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41614"/>
            <a:ext cx="3409508" cy="31738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First, Choose Your License!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A7F8B-0C2F-4156-88B5-DB8DEE86D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37208"/>
            <a:ext cx="5257800" cy="45826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/>
              <a:t>Don’t forget to go through the Creative Commons licensing tool to determine your license. You’ll need to display it with your hosting.</a:t>
            </a:r>
          </a:p>
        </p:txBody>
      </p:sp>
    </p:spTree>
    <p:extLst>
      <p:ext uri="{BB962C8B-B14F-4D97-AF65-F5344CB8AC3E}">
        <p14:creationId xmlns:p14="http://schemas.microsoft.com/office/powerpoint/2010/main" val="127534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40670-8132-4564-9783-99B63FD4A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GALILEO Open Learning Materials</a:t>
            </a:r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College ESL Writers on GALILEO Open Learning Materials">
            <a:extLst>
              <a:ext uri="{FF2B5EF4-FFF2-40B4-BE49-F238E27FC236}">
                <a16:creationId xmlns:a16="http://schemas.microsoft.com/office/drawing/2014/main" id="{F284BA7B-A51C-4F30-B790-07F821982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" b="21304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C3851-9E4A-4497-8038-F920D86E8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2719" y="4883544"/>
            <a:ext cx="6586915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oer.galileo.usg.edu</a:t>
            </a:r>
          </a:p>
          <a:p>
            <a:r>
              <a:rPr lang="en-US" sz="2800"/>
              <a:t>Example: </a:t>
            </a:r>
            <a:r>
              <a:rPr lang="en-US" sz="28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ESL Writers</a:t>
            </a:r>
            <a:endParaRPr lang="en-US" sz="2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7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natomy and Physiology Lab I on OpenALG">
            <a:extLst>
              <a:ext uri="{FF2B5EF4-FFF2-40B4-BE49-F238E27FC236}">
                <a16:creationId xmlns:a16="http://schemas.microsoft.com/office/drawing/2014/main" id="{29CA77F3-1E65-482F-B0ED-08C47F55A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r="22633" b="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31267-5783-4135-BD85-7B396E41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OpenALG/Manifold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EF317-0FA7-44EC-A7E8-0CE55D4AE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alg.manifoldapp.org</a:t>
            </a:r>
          </a:p>
          <a:p>
            <a:r>
              <a:rPr lang="en-US" sz="2000"/>
              <a:t>Example: </a:t>
            </a:r>
            <a:r>
              <a:rPr lang="en-US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Anatomy &amp; Physiology Lab Manual</a:t>
            </a:r>
            <a:endParaRPr 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1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5C053-B583-4BBF-B4A2-C7A4E54B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University of North Georgia 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3ADA-9C40-4B2D-B811-F57A301FB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4871" y="2827418"/>
            <a:ext cx="5029200" cy="383462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ALG partner providing the following services: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Copyright clearance and licensing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Double blind peer review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Peer review author revisions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Copyediting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Production and design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Print copies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Instructor resources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C309F7A-280F-4379-B9BD-1529826A21B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04671" y="2907509"/>
          <a:ext cx="4954694" cy="37545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77347">
                  <a:extLst>
                    <a:ext uri="{9D8B030D-6E8A-4147-A177-3AD203B41FA5}">
                      <a16:colId xmlns:a16="http://schemas.microsoft.com/office/drawing/2014/main" val="2383658952"/>
                    </a:ext>
                  </a:extLst>
                </a:gridCol>
                <a:gridCol w="2477347">
                  <a:extLst>
                    <a:ext uri="{9D8B030D-6E8A-4147-A177-3AD203B41FA5}">
                      <a16:colId xmlns:a16="http://schemas.microsoft.com/office/drawing/2014/main" val="2160934114"/>
                    </a:ext>
                  </a:extLst>
                </a:gridCol>
              </a:tblGrid>
              <a:tr h="469317">
                <a:tc>
                  <a:txBody>
                    <a:bodyPr/>
                    <a:lstStyle/>
                    <a:p>
                      <a:r>
                        <a:rPr lang="en-US" sz="1800"/>
                        <a:t>Press Service</a:t>
                      </a:r>
                    </a:p>
                  </a:txBody>
                  <a:tcPr marL="87436" marR="87436" marT="43718" marB="437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Cost</a:t>
                      </a:r>
                    </a:p>
                  </a:txBody>
                  <a:tcPr marL="87436" marR="87436" marT="43718" marB="43718"/>
                </a:tc>
                <a:extLst>
                  <a:ext uri="{0D108BD9-81ED-4DB2-BD59-A6C34878D82A}">
                    <a16:rowId xmlns:a16="http://schemas.microsoft.com/office/drawing/2014/main" val="926783385"/>
                  </a:ext>
                </a:extLst>
              </a:tr>
              <a:tr h="469317">
                <a:tc>
                  <a:txBody>
                    <a:bodyPr/>
                    <a:lstStyle/>
                    <a:p>
                      <a:r>
                        <a:rPr lang="en-US" sz="1800"/>
                        <a:t>Developmental editing</a:t>
                      </a:r>
                    </a:p>
                  </a:txBody>
                  <a:tcPr marL="87436" marR="87436" marT="43718" marB="437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$9.00/page</a:t>
                      </a:r>
                    </a:p>
                  </a:txBody>
                  <a:tcPr marL="87436" marR="87436" marT="43718" marB="43718"/>
                </a:tc>
                <a:extLst>
                  <a:ext uri="{0D108BD9-81ED-4DB2-BD59-A6C34878D82A}">
                    <a16:rowId xmlns:a16="http://schemas.microsoft.com/office/drawing/2014/main" val="2672588896"/>
                  </a:ext>
                </a:extLst>
              </a:tr>
              <a:tr h="469317">
                <a:tc>
                  <a:txBody>
                    <a:bodyPr/>
                    <a:lstStyle/>
                    <a:p>
                      <a:r>
                        <a:rPr lang="en-US" sz="1800"/>
                        <a:t>Line editing</a:t>
                      </a:r>
                    </a:p>
                  </a:txBody>
                  <a:tcPr marL="87436" marR="87436" marT="43718" marB="437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$5.00/page</a:t>
                      </a:r>
                    </a:p>
                  </a:txBody>
                  <a:tcPr marL="87436" marR="87436" marT="43718" marB="43718"/>
                </a:tc>
                <a:extLst>
                  <a:ext uri="{0D108BD9-81ED-4DB2-BD59-A6C34878D82A}">
                    <a16:rowId xmlns:a16="http://schemas.microsoft.com/office/drawing/2014/main" val="2985196658"/>
                  </a:ext>
                </a:extLst>
              </a:tr>
              <a:tr h="469317">
                <a:tc>
                  <a:txBody>
                    <a:bodyPr/>
                    <a:lstStyle/>
                    <a:p>
                      <a:r>
                        <a:rPr lang="en-US" sz="1800"/>
                        <a:t>Copyediting</a:t>
                      </a:r>
                    </a:p>
                  </a:txBody>
                  <a:tcPr marL="87436" marR="87436" marT="43718" marB="437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$2.00/page</a:t>
                      </a:r>
                    </a:p>
                  </a:txBody>
                  <a:tcPr marL="87436" marR="87436" marT="43718" marB="43718"/>
                </a:tc>
                <a:extLst>
                  <a:ext uri="{0D108BD9-81ED-4DB2-BD59-A6C34878D82A}">
                    <a16:rowId xmlns:a16="http://schemas.microsoft.com/office/drawing/2014/main" val="959706933"/>
                  </a:ext>
                </a:extLst>
              </a:tr>
              <a:tr h="469317">
                <a:tc>
                  <a:txBody>
                    <a:bodyPr/>
                    <a:lstStyle/>
                    <a:p>
                      <a:r>
                        <a:rPr lang="en-US" sz="1800"/>
                        <a:t>Peer review</a:t>
                      </a:r>
                    </a:p>
                  </a:txBody>
                  <a:tcPr marL="87436" marR="87436" marT="43718" marB="437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$9.00/page + $400</a:t>
                      </a:r>
                    </a:p>
                  </a:txBody>
                  <a:tcPr marL="87436" marR="87436" marT="43718" marB="43718"/>
                </a:tc>
                <a:extLst>
                  <a:ext uri="{0D108BD9-81ED-4DB2-BD59-A6C34878D82A}">
                    <a16:rowId xmlns:a16="http://schemas.microsoft.com/office/drawing/2014/main" val="1820689258"/>
                  </a:ext>
                </a:extLst>
              </a:tr>
              <a:tr h="469317">
                <a:tc>
                  <a:txBody>
                    <a:bodyPr/>
                    <a:lstStyle/>
                    <a:p>
                      <a:r>
                        <a:rPr lang="en-US" sz="1800"/>
                        <a:t>Layout and design</a:t>
                      </a:r>
                    </a:p>
                  </a:txBody>
                  <a:tcPr marL="87436" marR="87436" marT="43718" marB="43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$2,000 flat fee</a:t>
                      </a:r>
                    </a:p>
                  </a:txBody>
                  <a:tcPr marL="87436" marR="87436" marT="43718" marB="43718"/>
                </a:tc>
                <a:extLst>
                  <a:ext uri="{0D108BD9-81ED-4DB2-BD59-A6C34878D82A}">
                    <a16:rowId xmlns:a16="http://schemas.microsoft.com/office/drawing/2014/main" val="1669267940"/>
                  </a:ext>
                </a:extLst>
              </a:tr>
              <a:tr h="469317">
                <a:tc>
                  <a:txBody>
                    <a:bodyPr/>
                    <a:lstStyle/>
                    <a:p>
                      <a:r>
                        <a:rPr lang="en-US" sz="1800"/>
                        <a:t>Proofing</a:t>
                      </a:r>
                    </a:p>
                  </a:txBody>
                  <a:tcPr marL="87436" marR="87436" marT="43718" marB="437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$2.00/page</a:t>
                      </a:r>
                    </a:p>
                  </a:txBody>
                  <a:tcPr marL="87436" marR="87436" marT="43718" marB="43718"/>
                </a:tc>
                <a:extLst>
                  <a:ext uri="{0D108BD9-81ED-4DB2-BD59-A6C34878D82A}">
                    <a16:rowId xmlns:a16="http://schemas.microsoft.com/office/drawing/2014/main" val="4090735614"/>
                  </a:ext>
                </a:extLst>
              </a:tr>
              <a:tr h="469317">
                <a:tc>
                  <a:txBody>
                    <a:bodyPr/>
                    <a:lstStyle/>
                    <a:p>
                      <a:r>
                        <a:rPr lang="en-US" sz="1800"/>
                        <a:t>Copyright clearance</a:t>
                      </a:r>
                    </a:p>
                  </a:txBody>
                  <a:tcPr marL="87436" marR="87436" marT="43718" marB="43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$2,000 flat fee</a:t>
                      </a:r>
                    </a:p>
                  </a:txBody>
                  <a:tcPr marL="87436" marR="87436" marT="43718" marB="43718"/>
                </a:tc>
                <a:extLst>
                  <a:ext uri="{0D108BD9-81ED-4DB2-BD59-A6C34878D82A}">
                    <a16:rowId xmlns:a16="http://schemas.microsoft.com/office/drawing/2014/main" val="257151056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6C335E0-803F-4396-88E7-763D5DBF84D3}"/>
              </a:ext>
            </a:extLst>
          </p:cNvPr>
          <p:cNvSpPr/>
          <p:nvPr/>
        </p:nvSpPr>
        <p:spPr>
          <a:xfrm>
            <a:off x="9855200" y="5773430"/>
            <a:ext cx="22590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652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UNG Press OER Website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D652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92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BD920-F268-4E94-9CF6-AE0208BB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Pressbooks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6B9F4-F9B2-4CC5-AC45-57BA70583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0467" y="2891752"/>
            <a:ext cx="4707671" cy="23345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pressbooks.com</a:t>
            </a:r>
          </a:p>
          <a:p>
            <a:r>
              <a:rPr lang="en-US" sz="2800">
                <a:solidFill>
                  <a:schemeClr val="bg1"/>
                </a:solidFill>
              </a:rPr>
              <a:t>Example: </a:t>
            </a:r>
            <a:r>
              <a:rPr lang="en-US" sz="2800">
                <a:solidFill>
                  <a:schemeClr val="bg1"/>
                </a:solidFill>
                <a:hlinkClick r:id="rId2"/>
              </a:rPr>
              <a:t>Introduction to Golf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5" name="Content Placeholder 4" descr="Introduction to Golf on Pressbooks">
            <a:extLst>
              <a:ext uri="{FF2B5EF4-FFF2-40B4-BE49-F238E27FC236}">
                <a16:creationId xmlns:a16="http://schemas.microsoft.com/office/drawing/2014/main" id="{99508DC5-1327-4E6B-8BFD-3BDB195FF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191" r="24445" b="-1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81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6C23E-CDB7-4072-AC34-DC4B14BD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641850"/>
            <a:ext cx="3611880" cy="15358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SoftChalk Cloud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3AF75-588F-4DB7-8FE2-185581ECE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0640" y="641850"/>
            <a:ext cx="6053160" cy="15358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softchalkcloud.com</a:t>
            </a:r>
          </a:p>
          <a:p>
            <a:r>
              <a:rPr lang="en-US" sz="2400"/>
              <a:t>Example: </a:t>
            </a:r>
            <a:r>
              <a:rPr lang="en-US" sz="240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Technical Communication</a:t>
            </a:r>
            <a:endParaRPr lang="en-US" sz="2400">
              <a:solidFill>
                <a:schemeClr val="tx2"/>
              </a:solidFill>
            </a:endParaRPr>
          </a:p>
        </p:txBody>
      </p:sp>
      <p:pic>
        <p:nvPicPr>
          <p:cNvPr id="5" name="Content Placeholder 7" descr="Open Technical Communication on SoftChalk Cloud">
            <a:extLst>
              <a:ext uri="{FF2B5EF4-FFF2-40B4-BE49-F238E27FC236}">
                <a16:creationId xmlns:a16="http://schemas.microsoft.com/office/drawing/2014/main" id="{3BF3A70E-30BC-478B-AC26-CF20FE8FF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324"/>
          <a:stretch/>
        </p:blipFill>
        <p:spPr>
          <a:xfrm>
            <a:off x="554416" y="2731167"/>
            <a:ext cx="11167447" cy="34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4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E476C-2170-43CC-8513-F2B35482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Institutional Website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3C3B5-2AEC-456E-A6FD-96C79EAE1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Use your institutional website!</a:t>
            </a:r>
          </a:p>
          <a:p>
            <a:r>
              <a:rPr lang="en-US" sz="2400"/>
              <a:t>Example: </a:t>
            </a:r>
            <a:r>
              <a:rPr lang="en-US" sz="240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Psychology Science</a:t>
            </a:r>
            <a:endParaRPr lang="en-US" sz="2400">
              <a:solidFill>
                <a:schemeClr val="tx2"/>
              </a:solidFill>
            </a:endParaRPr>
          </a:p>
        </p:txBody>
      </p:sp>
      <p:pic>
        <p:nvPicPr>
          <p:cNvPr id="5" name="Content Placeholder 4" descr="Psychology Science OER on the Kennesaw State University Institutional Website ">
            <a:extLst>
              <a:ext uri="{FF2B5EF4-FFF2-40B4-BE49-F238E27FC236}">
                <a16:creationId xmlns:a16="http://schemas.microsoft.com/office/drawing/2014/main" id="{FF53BE4E-B595-4B02-A821-9D64A2817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66" r="8989" b="2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7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EACD8-312B-401A-BF43-12C357E9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LibGuides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9" descr="American History 1 OER on LibGuides">
            <a:extLst>
              <a:ext uri="{FF2B5EF4-FFF2-40B4-BE49-F238E27FC236}">
                <a16:creationId xmlns:a16="http://schemas.microsoft.com/office/drawing/2014/main" id="{324F7766-42CE-42F5-AC96-B1B209013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422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60CA8-97B5-48CC-B4D2-5BB3707C5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2719" y="4883544"/>
            <a:ext cx="6586915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Work with your library!</a:t>
            </a:r>
          </a:p>
          <a:p>
            <a:r>
              <a:rPr lang="en-US" sz="2000"/>
              <a:t>Example: </a:t>
            </a:r>
            <a:r>
              <a:rPr lang="en-US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 History 1</a:t>
            </a:r>
            <a:endParaRPr lang="en-US" sz="2000">
              <a:solidFill>
                <a:schemeClr val="tx2"/>
              </a:solidFill>
            </a:endParaRPr>
          </a:p>
          <a:p>
            <a:r>
              <a:rPr lang="en-US" sz="2000"/>
              <a:t>All USG institutions have a </a:t>
            </a:r>
            <a:r>
              <a:rPr lang="en-US" sz="2000" err="1"/>
              <a:t>LibGuides</a:t>
            </a:r>
            <a:r>
              <a:rPr lang="en-US" sz="2000"/>
              <a:t> subscription through GALILEO.</a:t>
            </a:r>
          </a:p>
        </p:txBody>
      </p:sp>
    </p:spTree>
    <p:extLst>
      <p:ext uri="{BB962C8B-B14F-4D97-AF65-F5344CB8AC3E}">
        <p14:creationId xmlns:p14="http://schemas.microsoft.com/office/powerpoint/2010/main" val="3948663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2">
      <a:dk1>
        <a:srgbClr val="166F87"/>
      </a:dk1>
      <a:lt1>
        <a:srgbClr val="E7E6E6"/>
      </a:lt1>
      <a:dk2>
        <a:srgbClr val="D65241"/>
      </a:dk2>
      <a:lt2>
        <a:srgbClr val="F6DCD9"/>
      </a:lt2>
      <a:accent1>
        <a:srgbClr val="C2EAF5"/>
      </a:accent1>
      <a:accent2>
        <a:srgbClr val="D65241"/>
      </a:accent2>
      <a:accent3>
        <a:srgbClr val="F6DCD9"/>
      </a:accent3>
      <a:accent4>
        <a:srgbClr val="166F87"/>
      </a:accent4>
      <a:accent5>
        <a:srgbClr val="F6DCD9"/>
      </a:accent5>
      <a:accent6>
        <a:srgbClr val="D65241"/>
      </a:accent6>
      <a:hlink>
        <a:srgbClr val="C2EAF5"/>
      </a:hlink>
      <a:folHlink>
        <a:srgbClr val="AEABA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2C76DF9BD8349B0CA3C9A1AA4C548" ma:contentTypeVersion="112" ma:contentTypeDescription="Create a new document." ma:contentTypeScope="" ma:versionID="3ba740bbfea08ad42b5fb892d4577724">
  <xsd:schema xmlns:xsd="http://www.w3.org/2001/XMLSchema" xmlns:xs="http://www.w3.org/2001/XMLSchema" xmlns:p="http://schemas.microsoft.com/office/2006/metadata/properties" xmlns:ns3="http://schemas.microsoft.com/sharepoint/v4" xmlns:ns4="9fff0862-dda6-4fd7-9437-296e7a0fcd45" xmlns:ns5="7dcc4a76-b6f0-4a5c-8242-557922f7abb0" targetNamespace="http://schemas.microsoft.com/office/2006/metadata/properties" ma:root="true" ma:fieldsID="f7fd287cc537a47f0d39eda5b7439aef" ns3:_="" ns4:_="" ns5:_="">
    <xsd:import namespace="http://schemas.microsoft.com/sharepoint/v4"/>
    <xsd:import namespace="9fff0862-dda6-4fd7-9437-296e7a0fcd45"/>
    <xsd:import namespace="7dcc4a76-b6f0-4a5c-8242-557922f7abb0"/>
    <xsd:element name="properties">
      <xsd:complexType>
        <xsd:sequence>
          <xsd:element name="documentManagement">
            <xsd:complexType>
              <xsd:all>
                <xsd:element ref="ns3:IconOverlay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5:SharedWithUsers" minOccurs="0"/>
                <xsd:element ref="ns5:SharedWithDetail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f0862-dda6-4fd7-9437-296e7a0fc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c4a76-b6f0-4a5c-8242-557922f7abb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E825F458-EDC1-4A64-8FC9-B13435B535B2}"/>
</file>

<file path=customXml/itemProps2.xml><?xml version="1.0" encoding="utf-8"?>
<ds:datastoreItem xmlns:ds="http://schemas.openxmlformats.org/officeDocument/2006/customXml" ds:itemID="{7D23FD57-80DD-4655-BD1D-4BAC86A8E93A}"/>
</file>

<file path=customXml/itemProps3.xml><?xml version="1.0" encoding="utf-8"?>
<ds:datastoreItem xmlns:ds="http://schemas.openxmlformats.org/officeDocument/2006/customXml" ds:itemID="{A8179B3A-D586-42EF-94BA-1FCA7D63BE4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Widescreen</PresentationFormat>
  <Paragraphs>59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1_Office Theme</vt:lpstr>
      <vt:lpstr>Hosting Your OER</vt:lpstr>
      <vt:lpstr>First, Choose Your License!</vt:lpstr>
      <vt:lpstr>GALILEO Open Learning Materials</vt:lpstr>
      <vt:lpstr>OpenALG/Manifold</vt:lpstr>
      <vt:lpstr>University of North Georgia Press</vt:lpstr>
      <vt:lpstr>Pressbooks</vt:lpstr>
      <vt:lpstr>SoftChalk Cloud</vt:lpstr>
      <vt:lpstr>Institutional Website</vt:lpstr>
      <vt:lpstr>LibGuides</vt:lpstr>
      <vt:lpstr>Microsoft OneDrive (linked online)</vt:lpstr>
      <vt:lpstr>Other Hosting Tools to Explore</vt:lpstr>
      <vt:lpstr>Hosting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Hosting Your OER</dc:title>
  <dc:creator>Jeff Gallant</dc:creator>
  <cp:lastModifiedBy>Jeff Gallant</cp:lastModifiedBy>
  <cp:revision>1</cp:revision>
  <dcterms:created xsi:type="dcterms:W3CDTF">2020-06-01T19:05:26Z</dcterms:created>
  <dcterms:modified xsi:type="dcterms:W3CDTF">2020-06-01T19:05:30Z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0x0101007222C76DF9BD8349B0CA3C9A1AA4C548</vt:lpwstr>
  </property>
</Properties>
</file>