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38"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61641-98AB-47D8-8655-CCBEAD4E48DB}" v="2" dt="2020-06-01T19:05:01.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BA358-5453-4203-B4D2-557F0EBB6A04}" type="datetimeFigureOut">
              <a:rPr lang="en-US" smtClean="0"/>
              <a:t>6/1/2020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A7C0A-7C4E-4169-B1B3-95254475622C}" type="slidenum">
              <a:rPr lang="en-US" smtClean="0"/>
              <a:t>‹#›</a:t>
            </a:fld>
            <a:endParaRPr lang="en-US"/>
          </a:p>
        </p:txBody>
      </p:sp>
    </p:spTree>
    <p:extLst>
      <p:ext uri="{BB962C8B-B14F-4D97-AF65-F5344CB8AC3E}">
        <p14:creationId xmlns:p14="http://schemas.microsoft.com/office/powerpoint/2010/main" val="10302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93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71EB-199E-43EF-9220-9C2991E8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8410B-DD87-4520-AE68-10A85AA17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3757E-09EB-4B38-9270-21FD8B9A1B34}"/>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5" name="Footer Placeholder 4">
            <a:extLst>
              <a:ext uri="{FF2B5EF4-FFF2-40B4-BE49-F238E27FC236}">
                <a16:creationId xmlns:a16="http://schemas.microsoft.com/office/drawing/2014/main" id="{2412F9FB-09E0-4FE6-8FA2-289CCC445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3EB63-602B-48EF-AF7E-06401E38FA5F}"/>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11453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911B-F3B3-4557-B8D0-F9B34F76C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84056-4511-41DB-A4B9-6CF70C84C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E152E-1A38-41EE-937C-D006BF2AD66E}"/>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5" name="Footer Placeholder 4">
            <a:extLst>
              <a:ext uri="{FF2B5EF4-FFF2-40B4-BE49-F238E27FC236}">
                <a16:creationId xmlns:a16="http://schemas.microsoft.com/office/drawing/2014/main" id="{14BE687B-E6C0-4C05-832C-9F4570E18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6E2AB-97CE-4D80-BB1A-0539E8FA35C0}"/>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860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B2A94-EF41-4952-A9CA-CF65DEA55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C1898-2EB0-400A-A33C-0340FDBD8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16203-9288-467A-87F3-4EE66897DC87}"/>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5" name="Footer Placeholder 4">
            <a:extLst>
              <a:ext uri="{FF2B5EF4-FFF2-40B4-BE49-F238E27FC236}">
                <a16:creationId xmlns:a16="http://schemas.microsoft.com/office/drawing/2014/main" id="{72F4738E-8217-4145-B2E4-FDC550AFE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7DF01-75C2-4261-B06B-608354B601A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0127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B230-08B1-43D5-8DBD-94ED5F26F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35983-775E-4581-A75A-48E2E37FC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4C5947-8A20-4A52-8FA4-CE496D57F5A5}"/>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5" name="Footer Placeholder 4">
            <a:extLst>
              <a:ext uri="{FF2B5EF4-FFF2-40B4-BE49-F238E27FC236}">
                <a16:creationId xmlns:a16="http://schemas.microsoft.com/office/drawing/2014/main" id="{02681611-0BF5-42BA-8AD1-BB07480E0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8A007-B4FB-4873-83CE-06078B4AC562}"/>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72944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C5FF-721A-43DD-B436-517D6313C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E24FD-DF40-4995-99E8-A6D8BE09C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53A58-5214-4EDC-899E-369781080B09}"/>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5" name="Footer Placeholder 4">
            <a:extLst>
              <a:ext uri="{FF2B5EF4-FFF2-40B4-BE49-F238E27FC236}">
                <a16:creationId xmlns:a16="http://schemas.microsoft.com/office/drawing/2014/main" id="{6500ECE7-87BD-46E7-A804-FF76ABE96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11B17-F26B-42F3-8957-05D022E178AC}"/>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8689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6F89-7AB2-45A1-9040-4CC37CD27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5CBBE-A88F-435A-9F88-2779D3E68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84BA5-4414-4A64-A405-52784AD13EFB}"/>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5" name="Footer Placeholder 4">
            <a:extLst>
              <a:ext uri="{FF2B5EF4-FFF2-40B4-BE49-F238E27FC236}">
                <a16:creationId xmlns:a16="http://schemas.microsoft.com/office/drawing/2014/main" id="{A4D53159-150B-450D-AD30-E4510675C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64005-55E8-4E68-998A-2CDAC61C1C7D}"/>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6240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77D-2969-467C-BF79-BB331677C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173FB-FE88-41F0-9589-FED99BD95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C610B-F4BF-46B2-B4F8-11CA50226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7ABC8-5C11-4B1B-936E-2B29FA551E4E}"/>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6" name="Footer Placeholder 5">
            <a:extLst>
              <a:ext uri="{FF2B5EF4-FFF2-40B4-BE49-F238E27FC236}">
                <a16:creationId xmlns:a16="http://schemas.microsoft.com/office/drawing/2014/main" id="{CB2F31B1-3741-4BE3-9504-5BABB6B59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F31B8-1F6F-44D2-AA30-4031BC0422C8}"/>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412930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49BD-4385-43B1-822C-05E3048A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6B492F-A1F9-4E5E-96B5-09DDD800D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1EE26-A354-41DA-B9D5-6B9345DCD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5B8D4-073F-4B5D-ACAD-D359C5A83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30AC3-9909-447E-AADB-5CB8BE828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A98F1-304D-42AD-94A8-37ED0748005F}"/>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8" name="Footer Placeholder 7">
            <a:extLst>
              <a:ext uri="{FF2B5EF4-FFF2-40B4-BE49-F238E27FC236}">
                <a16:creationId xmlns:a16="http://schemas.microsoft.com/office/drawing/2014/main" id="{248B3BD7-8816-4A0E-B61E-8FFDEFDC48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4F5D7E-0CDB-4304-B0EF-AB57887CFF2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45137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3EB-7706-4948-A23A-08B4D8CC0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49FEC-E395-4C99-80A9-99A5FFF8F645}"/>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4" name="Footer Placeholder 3">
            <a:extLst>
              <a:ext uri="{FF2B5EF4-FFF2-40B4-BE49-F238E27FC236}">
                <a16:creationId xmlns:a16="http://schemas.microsoft.com/office/drawing/2014/main" id="{FA084D1A-39F0-4903-9540-623E84D7DD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3F873-C5DC-46A9-9DC0-92C0AD62BE5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20515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55C2B-86AD-4FA5-8508-B5B7EB43B225}"/>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3" name="Footer Placeholder 2">
            <a:extLst>
              <a:ext uri="{FF2B5EF4-FFF2-40B4-BE49-F238E27FC236}">
                <a16:creationId xmlns:a16="http://schemas.microsoft.com/office/drawing/2014/main" id="{68ADDCC1-CF0B-4956-BA3D-72D83EBE1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47EA1-AFF0-450E-86EE-56811F4817EE}"/>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1464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0DB4-4671-41CF-8AC9-F5141C406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C739C9-DCBA-44F4-A4AB-16A32C72E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A0D6D-C615-4944-B39A-40CB70040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DDA43-C35E-475D-9D68-F6CA45ED7BC1}"/>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6" name="Footer Placeholder 5">
            <a:extLst>
              <a:ext uri="{FF2B5EF4-FFF2-40B4-BE49-F238E27FC236}">
                <a16:creationId xmlns:a16="http://schemas.microsoft.com/office/drawing/2014/main" id="{576B7156-61BE-44CA-85B3-F06B3DAB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6655-DB2C-4AF4-B796-0A13EEE07A3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93756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B78A-67C8-466B-A622-5CBE4E23F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1CDEE-EA7A-4F55-98D3-48D3EC36E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BCC58-481C-4DD3-A6C2-5173F474FCC3}"/>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5" name="Footer Placeholder 4">
            <a:extLst>
              <a:ext uri="{FF2B5EF4-FFF2-40B4-BE49-F238E27FC236}">
                <a16:creationId xmlns:a16="http://schemas.microsoft.com/office/drawing/2014/main" id="{45FEEDFA-9467-4E93-B064-69CDDC84A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81E79-19DE-41B0-8F0C-E7E7825449A1}"/>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20127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57DF-30E9-467E-90B8-09A7CCDB0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2ECCE-720A-435B-964F-9510622C1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82810E-F43B-4E7E-B01C-3C3F7BFB7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0A5E-2486-4A3D-965E-09431854A9DC}"/>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6" name="Footer Placeholder 5">
            <a:extLst>
              <a:ext uri="{FF2B5EF4-FFF2-40B4-BE49-F238E27FC236}">
                <a16:creationId xmlns:a16="http://schemas.microsoft.com/office/drawing/2014/main" id="{C5E909B0-D07F-4E6D-982E-5D35F81A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78326-83A6-471C-AD30-F05C32C430F1}"/>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30916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AEB-F8BD-431B-A3C6-17C978A43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13834-7E6E-4EBD-96CB-1ED48C4DB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3F14F-467D-4AA6-8B1D-FB2C196C72F4}"/>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5" name="Footer Placeholder 4">
            <a:extLst>
              <a:ext uri="{FF2B5EF4-FFF2-40B4-BE49-F238E27FC236}">
                <a16:creationId xmlns:a16="http://schemas.microsoft.com/office/drawing/2014/main" id="{8BCFCBA8-C9AD-4DB5-A7AB-802075993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C2B95-A3B1-42B9-8270-BAD984E0B3DB}"/>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68520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53821-2211-4429-8696-09AC767AC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8D453-4E83-41AE-877E-29653575D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CEDD7-EA06-4DDB-B066-48ABA5119938}"/>
              </a:ext>
            </a:extLst>
          </p:cNvPr>
          <p:cNvSpPr>
            <a:spLocks noGrp="1"/>
          </p:cNvSpPr>
          <p:nvPr>
            <p:ph type="dt" sz="half" idx="10"/>
          </p:nvPr>
        </p:nvSpPr>
        <p:spPr/>
        <p:txBody>
          <a:bodyPr/>
          <a:lstStyle/>
          <a:p>
            <a:fld id="{54B6E605-1677-493A-8E87-833EBB1DC7AE}" type="datetimeFigureOut">
              <a:rPr lang="en-US" smtClean="0"/>
              <a:t>6/1/2020</a:t>
            </a:fld>
            <a:endParaRPr lang="en-US"/>
          </a:p>
        </p:txBody>
      </p:sp>
      <p:sp>
        <p:nvSpPr>
          <p:cNvPr id="5" name="Footer Placeholder 4">
            <a:extLst>
              <a:ext uri="{FF2B5EF4-FFF2-40B4-BE49-F238E27FC236}">
                <a16:creationId xmlns:a16="http://schemas.microsoft.com/office/drawing/2014/main" id="{752B7403-94A0-4AB6-911D-5D1846A20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46520-E3F1-4E9C-8654-FEF916F12D1A}"/>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81352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B46-157F-4E1E-BDEA-BA1829FAA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F13CB4-E5A3-4727-9763-178E60E4B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75077-B659-4C8D-883F-58388477902B}"/>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5" name="Footer Placeholder 4">
            <a:extLst>
              <a:ext uri="{FF2B5EF4-FFF2-40B4-BE49-F238E27FC236}">
                <a16:creationId xmlns:a16="http://schemas.microsoft.com/office/drawing/2014/main" id="{0285DFC3-99B0-44BB-B744-B393E409B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8E17E-D7C7-44B7-8E0E-7E76CC49FD88}"/>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54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54EF-2396-4ED8-9654-E460BA7B1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BF30D-18F1-4636-B6BB-8C20318E5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B945E-C075-4D04-A106-D2AEDED3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FF8889-6489-4E71-B415-A25EF63533A4}"/>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6" name="Footer Placeholder 5">
            <a:extLst>
              <a:ext uri="{FF2B5EF4-FFF2-40B4-BE49-F238E27FC236}">
                <a16:creationId xmlns:a16="http://schemas.microsoft.com/office/drawing/2014/main" id="{31A0F6B4-3752-4EAC-8C9B-B13781375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C2735-6CFA-4D6E-9A91-58F98582B9E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17023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A8B0-A326-4FD7-A1FD-1D58C1E82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38B6F9-934A-4E43-B720-13008811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92366-404B-4298-9189-200543DAE8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B551E-91C6-4908-93CA-B82531500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7648C-39E7-4C9D-B643-71B6FDB8C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9A499-2682-4B88-8208-638E597CC8DC}"/>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8" name="Footer Placeholder 7">
            <a:extLst>
              <a:ext uri="{FF2B5EF4-FFF2-40B4-BE49-F238E27FC236}">
                <a16:creationId xmlns:a16="http://schemas.microsoft.com/office/drawing/2014/main" id="{C290596B-0E1E-431B-90A3-5B3EE54034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37990-6811-4DFC-9949-B5935CE0C1AB}"/>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881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438F-A5DC-4C93-A145-C5E41D095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D8BE9-7449-4D51-9FD5-0857CEF8AA50}"/>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4" name="Footer Placeholder 3">
            <a:extLst>
              <a:ext uri="{FF2B5EF4-FFF2-40B4-BE49-F238E27FC236}">
                <a16:creationId xmlns:a16="http://schemas.microsoft.com/office/drawing/2014/main" id="{4263FAF6-84DB-40A8-A161-026286B22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0596F-A9E5-4DFE-ACAC-71414FE1F36A}"/>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113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1CBE7-88B5-40D8-A103-4D2C64CF8058}"/>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3" name="Footer Placeholder 2">
            <a:extLst>
              <a:ext uri="{FF2B5EF4-FFF2-40B4-BE49-F238E27FC236}">
                <a16:creationId xmlns:a16="http://schemas.microsoft.com/office/drawing/2014/main" id="{B29D7654-C8A5-49C8-9FD9-8A5DC670F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0753C2-B79F-497E-A0D6-E0A73A012F2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889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3F6-B308-4FB8-9B01-516BE72D3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08527-54A1-4B8C-AA95-15FD5B12D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CD848-918A-4EA0-9204-651A0C05F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EEEEB-FA1E-4509-83FC-B1E2F7EEECAF}"/>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6" name="Footer Placeholder 5">
            <a:extLst>
              <a:ext uri="{FF2B5EF4-FFF2-40B4-BE49-F238E27FC236}">
                <a16:creationId xmlns:a16="http://schemas.microsoft.com/office/drawing/2014/main" id="{4C966B7E-470A-452D-833B-DD92941C9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8D404-C607-4E64-86DE-07E17576777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11526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F047-9562-4487-B5C2-519D4B15A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D24713-CCA0-4A61-8AC1-E8CD455A7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D648A-F9EB-40F8-B56A-86260F314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DF916-E808-4724-A10C-843D670ABE2F}"/>
              </a:ext>
            </a:extLst>
          </p:cNvPr>
          <p:cNvSpPr>
            <a:spLocks noGrp="1"/>
          </p:cNvSpPr>
          <p:nvPr>
            <p:ph type="dt" sz="half" idx="10"/>
          </p:nvPr>
        </p:nvSpPr>
        <p:spPr/>
        <p:txBody>
          <a:bodyPr/>
          <a:lstStyle/>
          <a:p>
            <a:fld id="{3895C1CA-9788-4666-8A8F-0C7D4ED40A06}" type="datetimeFigureOut">
              <a:rPr lang="en-US" smtClean="0"/>
              <a:t>6/1/2020</a:t>
            </a:fld>
            <a:endParaRPr lang="en-US"/>
          </a:p>
        </p:txBody>
      </p:sp>
      <p:sp>
        <p:nvSpPr>
          <p:cNvPr id="6" name="Footer Placeholder 5">
            <a:extLst>
              <a:ext uri="{FF2B5EF4-FFF2-40B4-BE49-F238E27FC236}">
                <a16:creationId xmlns:a16="http://schemas.microsoft.com/office/drawing/2014/main" id="{4849F8D5-EE53-49F5-8DA4-CA1B48C7A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3C1D2-45AC-4B11-822F-F8C545B5E144}"/>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97687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F8671-E1B8-4B21-9EC0-7AD3627EB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F3F14-2DC5-4209-93EF-AE034E36D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A4458-10AE-4470-9835-D87F559BE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5C1CA-9788-4666-8A8F-0C7D4ED40A06}" type="datetimeFigureOut">
              <a:rPr lang="en-US" smtClean="0"/>
              <a:t>6/1/2020</a:t>
            </a:fld>
            <a:endParaRPr lang="en-US"/>
          </a:p>
        </p:txBody>
      </p:sp>
      <p:sp>
        <p:nvSpPr>
          <p:cNvPr id="5" name="Footer Placeholder 4">
            <a:extLst>
              <a:ext uri="{FF2B5EF4-FFF2-40B4-BE49-F238E27FC236}">
                <a16:creationId xmlns:a16="http://schemas.microsoft.com/office/drawing/2014/main" id="{6EF1350E-33AE-4050-92FD-C89E12277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3B39E-4AA9-4878-BC3F-ADB6BEB11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51CFA-47E2-426A-B04F-3BFB4460B4C7}" type="slidenum">
              <a:rPr lang="en-US" smtClean="0"/>
              <a:t>‹#›</a:t>
            </a:fld>
            <a:endParaRPr lang="en-US"/>
          </a:p>
        </p:txBody>
      </p:sp>
    </p:spTree>
    <p:extLst>
      <p:ext uri="{BB962C8B-B14F-4D97-AF65-F5344CB8AC3E}">
        <p14:creationId xmlns:p14="http://schemas.microsoft.com/office/powerpoint/2010/main" val="119039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05D7-090A-4BDD-8FE5-D32C5040E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3B342-C0FF-4720-BF55-7D364BD09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247D7-3BCC-4D5E-A02D-F5911105E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6E605-1677-493A-8E87-833EBB1DC7AE}" type="datetimeFigureOut">
              <a:rPr lang="en-US" smtClean="0"/>
              <a:t>6/1/2020</a:t>
            </a:fld>
            <a:endParaRPr lang="en-US"/>
          </a:p>
        </p:txBody>
      </p:sp>
      <p:sp>
        <p:nvSpPr>
          <p:cNvPr id="5" name="Footer Placeholder 4">
            <a:extLst>
              <a:ext uri="{FF2B5EF4-FFF2-40B4-BE49-F238E27FC236}">
                <a16:creationId xmlns:a16="http://schemas.microsoft.com/office/drawing/2014/main" id="{45AA3F84-8250-4775-A474-F0E33D42D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EB16D2-88E2-48E4-9110-9D416841A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8DB1-EE79-4DCE-882E-81E617F336CF}" type="slidenum">
              <a:rPr lang="en-US" smtClean="0"/>
              <a:t>‹#›</a:t>
            </a:fld>
            <a:endParaRPr lang="en-US"/>
          </a:p>
        </p:txBody>
      </p:sp>
    </p:spTree>
    <p:extLst>
      <p:ext uri="{BB962C8B-B14F-4D97-AF65-F5344CB8AC3E}">
        <p14:creationId xmlns:p14="http://schemas.microsoft.com/office/powerpoint/2010/main" val="339267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affordablelearninggeorgia.org/about/r17_info/" TargetMode="External"/><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affordablelearninggeorgia.org/about/grants_info/"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tiffani.reardon@usg.edu" TargetMode="External"/><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fairuse.stanford.edu/overview/public-domain/welcome/"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oer.galileo.usg.edu/"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tiffani.reardon@usg.edu" TargetMode="External"/><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affordablelearninggeorgia.org/about/grants_inf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2E0B3A-11B7-4BF2-BFB9-B41D9973FFF1}"/>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Textbook Transformation Grants:</a:t>
            </a:r>
            <a:br>
              <a:rPr lang="en-US" sz="4000" kern="1200">
                <a:solidFill>
                  <a:schemeClr val="bg2"/>
                </a:solidFill>
                <a:latin typeface="+mj-lt"/>
                <a:ea typeface="+mj-ea"/>
                <a:cs typeface="+mj-cs"/>
              </a:rPr>
            </a:br>
            <a:r>
              <a:rPr lang="en-US" sz="4000" kern="1200">
                <a:solidFill>
                  <a:schemeClr val="bg2"/>
                </a:solidFill>
                <a:latin typeface="+mj-lt"/>
                <a:ea typeface="+mj-ea"/>
                <a:cs typeface="+mj-cs"/>
              </a:rPr>
              <a:t>Grant Procedures</a:t>
            </a:r>
          </a:p>
        </p:txBody>
      </p:sp>
    </p:spTree>
    <p:extLst>
      <p:ext uri="{BB962C8B-B14F-4D97-AF65-F5344CB8AC3E}">
        <p14:creationId xmlns:p14="http://schemas.microsoft.com/office/powerpoint/2010/main" val="37874496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704087" y="370320"/>
            <a:ext cx="6406832" cy="1714500"/>
          </a:xfrm>
        </p:spPr>
        <p:txBody>
          <a:bodyPr vert="horz" lIns="91440" tIns="45720" rIns="91440" bIns="45720" rtlCol="0" anchor="ctr">
            <a:normAutofit/>
          </a:bodyPr>
          <a:lstStyle/>
          <a:p>
            <a:r>
              <a:rPr lang="en-US" kern="1200">
                <a:solidFill>
                  <a:schemeClr val="tx1"/>
                </a:solidFill>
                <a:latin typeface="+mj-lt"/>
                <a:ea typeface="+mj-ea"/>
                <a:cs typeface="+mj-cs"/>
              </a:rPr>
              <a:t>Semester Status Reports</a:t>
            </a:r>
          </a:p>
        </p:txBody>
      </p:sp>
      <p:pic>
        <p:nvPicPr>
          <p:cNvPr id="11" name="Content Placeholder 10" descr="Semester Status Report: Personnel, Data, Overall Questions">
            <a:extLst>
              <a:ext uri="{FF2B5EF4-FFF2-40B4-BE49-F238E27FC236}">
                <a16:creationId xmlns:a16="http://schemas.microsoft.com/office/drawing/2014/main" id="{6FDAE3D9-1542-462D-A6EE-D3510E3C7581}"/>
              </a:ext>
            </a:extLst>
          </p:cNvPr>
          <p:cNvPicPr>
            <a:picLocks noGrp="1" noChangeAspect="1"/>
          </p:cNvPicPr>
          <p:nvPr>
            <p:ph sz="half" idx="2"/>
          </p:nvPr>
        </p:nvPicPr>
        <p:blipFill rotWithShape="1">
          <a:blip r:embed="rId2"/>
          <a:srcRect r="7124" b="5"/>
          <a:stretch/>
        </p:blipFill>
        <p:spPr>
          <a:xfrm>
            <a:off x="704087" y="2245880"/>
            <a:ext cx="3649704" cy="4051011"/>
          </a:xfrm>
          <a:prstGeom prst="rect">
            <a:avLst/>
          </a:prstGeom>
        </p:spPr>
      </p:pic>
      <p:pic>
        <p:nvPicPr>
          <p:cNvPr id="8" name="Content Placeholder 7" descr="Semester Status Report: Materials questions">
            <a:extLst>
              <a:ext uri="{FF2B5EF4-FFF2-40B4-BE49-F238E27FC236}">
                <a16:creationId xmlns:a16="http://schemas.microsoft.com/office/drawing/2014/main" id="{EC720021-95A2-417E-904E-632E4B40A331}"/>
              </a:ext>
            </a:extLst>
          </p:cNvPr>
          <p:cNvPicPr>
            <a:picLocks noChangeAspect="1"/>
          </p:cNvPicPr>
          <p:nvPr/>
        </p:nvPicPr>
        <p:blipFill rotWithShape="1">
          <a:blip r:embed="rId3"/>
          <a:srcRect t="5277" b="16891"/>
          <a:stretch/>
        </p:blipFill>
        <p:spPr>
          <a:xfrm>
            <a:off x="4639540" y="2245880"/>
            <a:ext cx="6848371" cy="4051011"/>
          </a:xfrm>
          <a:prstGeom prst="rect">
            <a:avLst/>
          </a:prstGeom>
        </p:spPr>
      </p:pic>
    </p:spTree>
    <p:extLst>
      <p:ext uri="{BB962C8B-B14F-4D97-AF65-F5344CB8AC3E}">
        <p14:creationId xmlns:p14="http://schemas.microsoft.com/office/powerpoint/2010/main" val="240058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69C68A-8FB4-4679-B606-5A177F1D199B}"/>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sz="3200"/>
              <a:t>Final Report</a:t>
            </a:r>
          </a:p>
        </p:txBody>
      </p:sp>
      <p:sp>
        <p:nvSpPr>
          <p:cNvPr id="23" name="Rectangle 2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6" name="Content Placeholder 5" descr="Preview of Final Report Form.">
            <a:extLst>
              <a:ext uri="{FF2B5EF4-FFF2-40B4-BE49-F238E27FC236}">
                <a16:creationId xmlns:a16="http://schemas.microsoft.com/office/drawing/2014/main" id="{19E9951D-2A6E-4373-B79C-F9AE14D72D8E}"/>
              </a:ext>
            </a:extLst>
          </p:cNvPr>
          <p:cNvPicPr>
            <a:picLocks noGrp="1" noChangeAspect="1"/>
          </p:cNvPicPr>
          <p:nvPr>
            <p:ph sz="half" idx="2"/>
          </p:nvPr>
        </p:nvPicPr>
        <p:blipFill rotWithShape="1">
          <a:blip r:embed="rId2"/>
          <a:srcRect t="18459" b="10491"/>
          <a:stretch/>
        </p:blipFill>
        <p:spPr>
          <a:xfrm>
            <a:off x="959205" y="364142"/>
            <a:ext cx="10369645" cy="3867993"/>
          </a:xfrm>
          <a:prstGeom prst="rect">
            <a:avLst/>
          </a:prstGeom>
        </p:spPr>
      </p:pic>
      <p:sp>
        <p:nvSpPr>
          <p:cNvPr id="27" name="Rectangle 2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612E0B2-344B-4090-845D-3A6F2E0A77CC}"/>
              </a:ext>
            </a:extLst>
          </p:cNvPr>
          <p:cNvSpPr>
            <a:spLocks noGrp="1"/>
          </p:cNvSpPr>
          <p:nvPr>
            <p:ph sz="half" idx="1"/>
          </p:nvPr>
        </p:nvSpPr>
        <p:spPr>
          <a:xfrm>
            <a:off x="5162719" y="4883544"/>
            <a:ext cx="6586915" cy="1556907"/>
          </a:xfrm>
        </p:spPr>
        <p:txBody>
          <a:bodyPr vert="horz" lIns="91440" tIns="45720" rIns="91440" bIns="45720" rtlCol="0" anchor="ctr">
            <a:normAutofit/>
          </a:bodyPr>
          <a:lstStyle/>
          <a:p>
            <a:r>
              <a:rPr lang="en-US" sz="2000"/>
              <a:t>Is only submitted at the end of the final semester of the project</a:t>
            </a:r>
          </a:p>
          <a:p>
            <a:r>
              <a:rPr lang="en-US" sz="2000"/>
              <a:t>Is always available from the Grants Information Center: </a:t>
            </a:r>
            <a:r>
              <a:rPr lang="en-US" sz="2000">
                <a:solidFill>
                  <a:schemeClr val="tx2"/>
                </a:solidFill>
                <a:hlinkClick r:id="rId3">
                  <a:extLst>
                    <a:ext uri="{A12FA001-AC4F-418D-AE19-62706E023703}">
                      <ahyp:hlinkClr xmlns:ahyp="http://schemas.microsoft.com/office/drawing/2018/hyperlinkcolor" val="tx"/>
                    </a:ext>
                  </a:extLst>
                </a:hlinkClick>
              </a:rPr>
              <a:t>http://affordablelearninggeorgia.org/about/grants_info/</a:t>
            </a:r>
            <a:r>
              <a:rPr lang="en-US" sz="2000">
                <a:solidFill>
                  <a:schemeClr val="tx2"/>
                </a:solidFill>
              </a:rPr>
              <a:t> </a:t>
            </a:r>
          </a:p>
        </p:txBody>
      </p:sp>
    </p:spTree>
    <p:extLst>
      <p:ext uri="{BB962C8B-B14F-4D97-AF65-F5344CB8AC3E}">
        <p14:creationId xmlns:p14="http://schemas.microsoft.com/office/powerpoint/2010/main" val="314324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3E116-F708-46D3-9DC0-25F4590FCBE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Final Report</a:t>
            </a:r>
            <a:br>
              <a:rPr lang="en-US" sz="7200" kern="1200">
                <a:solidFill>
                  <a:schemeClr val="tx1"/>
                </a:solidFill>
                <a:latin typeface="+mj-lt"/>
                <a:ea typeface="+mj-ea"/>
                <a:cs typeface="+mj-cs"/>
              </a:rPr>
            </a:br>
            <a:r>
              <a:rPr lang="en-US" sz="7200" kern="1200">
                <a:solidFill>
                  <a:schemeClr val="tx1"/>
                </a:solidFill>
                <a:latin typeface="+mj-lt"/>
                <a:ea typeface="+mj-ea"/>
                <a:cs typeface="+mj-cs"/>
              </a:rPr>
              <a:t>Walk-Through</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8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1653363" y="365760"/>
            <a:ext cx="9367203" cy="1188720"/>
          </a:xfrm>
        </p:spPr>
        <p:txBody>
          <a:bodyPr>
            <a:normAutofit/>
          </a:bodyPr>
          <a:lstStyle/>
          <a:p>
            <a:r>
              <a:rPr lang="en-US"/>
              <a:t>Final Report Submission</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1653363" y="2176272"/>
            <a:ext cx="9367204" cy="4214800"/>
          </a:xfrm>
        </p:spPr>
        <p:txBody>
          <a:bodyPr anchor="t">
            <a:normAutofit lnSpcReduction="10000"/>
          </a:bodyPr>
          <a:lstStyle/>
          <a:p>
            <a:pPr marL="0" indent="0">
              <a:buNone/>
            </a:pPr>
            <a:r>
              <a:rPr lang="en-US" sz="2400"/>
              <a:t>Check the Grants Information Center for the link: </a:t>
            </a:r>
            <a:r>
              <a:rPr lang="en-US" sz="2400">
                <a:solidFill>
                  <a:schemeClr val="tx2"/>
                </a:solidFill>
                <a:hlinkClick r:id="rId2">
                  <a:extLst>
                    <a:ext uri="{A12FA001-AC4F-418D-AE19-62706E023703}">
                      <ahyp:hlinkClr xmlns:ahyp="http://schemas.microsoft.com/office/drawing/2018/hyperlinkcolor" val="tx"/>
                    </a:ext>
                  </a:extLst>
                </a:hlinkClick>
              </a:rPr>
              <a:t>http://affordablelearninggeorgia.org/about/grants_info/</a:t>
            </a:r>
            <a:r>
              <a:rPr lang="en-US" sz="2400">
                <a:solidFill>
                  <a:schemeClr val="tx2"/>
                </a:solidFill>
              </a:rPr>
              <a:t> </a:t>
            </a:r>
          </a:p>
          <a:p>
            <a:pPr marL="0" indent="0">
              <a:buNone/>
            </a:pPr>
            <a:r>
              <a:rPr lang="en-US" sz="2400"/>
              <a:t>Five items:</a:t>
            </a:r>
          </a:p>
          <a:p>
            <a:r>
              <a:rPr lang="en-US" sz="2400"/>
              <a:t>Word document</a:t>
            </a:r>
          </a:p>
          <a:p>
            <a:r>
              <a:rPr lang="en-US" sz="2400"/>
              <a:t>All data (can use a .zip folder if more than one file)</a:t>
            </a:r>
          </a:p>
          <a:p>
            <a:r>
              <a:rPr lang="en-US" sz="2400"/>
              <a:t>Syllabi (same here, .zip works well)</a:t>
            </a:r>
          </a:p>
          <a:p>
            <a:r>
              <a:rPr lang="en-US" sz="2400"/>
              <a:t>Photo (team or class) (optional)</a:t>
            </a:r>
          </a:p>
          <a:p>
            <a:r>
              <a:rPr lang="en-US" sz="2400"/>
              <a:t>2</a:t>
            </a:r>
            <a:r>
              <a:rPr lang="en-US" sz="2400" baseline="30000"/>
              <a:t>nd</a:t>
            </a:r>
            <a:r>
              <a:rPr lang="en-US" sz="2400"/>
              <a:t> invoice (work with your offices </a:t>
            </a:r>
            <a:r>
              <a:rPr lang="en-US" sz="2400" i="1"/>
              <a:t>beforehand</a:t>
            </a:r>
            <a:r>
              <a:rPr lang="en-US" sz="2400"/>
              <a:t> to make sure this is ready)</a:t>
            </a:r>
            <a:br>
              <a:rPr lang="en-US" sz="2400"/>
            </a:br>
            <a:r>
              <a:rPr lang="en-US" sz="2400" i="1"/>
              <a:t>Same issue with some institutions—they may not want to make an invoice until the Final Report is finished</a:t>
            </a:r>
          </a:p>
        </p:txBody>
      </p:sp>
    </p:spTree>
    <p:extLst>
      <p:ext uri="{BB962C8B-B14F-4D97-AF65-F5344CB8AC3E}">
        <p14:creationId xmlns:p14="http://schemas.microsoft.com/office/powerpoint/2010/main" val="320685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F016-964C-4BAF-A066-48F5EA9EA1D8}"/>
              </a:ext>
            </a:extLst>
          </p:cNvPr>
          <p:cNvSpPr>
            <a:spLocks noGrp="1"/>
          </p:cNvSpPr>
          <p:nvPr>
            <p:ph type="title"/>
          </p:nvPr>
        </p:nvSpPr>
        <p:spPr>
          <a:xfrm>
            <a:off x="1524000" y="2245810"/>
            <a:ext cx="9144000" cy="1355750"/>
          </a:xfrm>
        </p:spPr>
        <p:txBody>
          <a:bodyPr vert="horz" lIns="91440" tIns="45720" rIns="91440" bIns="45720" rtlCol="0" anchor="b">
            <a:normAutofit/>
          </a:bodyPr>
          <a:lstStyle/>
          <a:p>
            <a:r>
              <a:rPr lang="en-US" sz="5400" kern="1200">
                <a:solidFill>
                  <a:schemeClr val="tx1"/>
                </a:solidFill>
                <a:latin typeface="+mj-lt"/>
                <a:ea typeface="+mj-ea"/>
                <a:cs typeface="+mj-cs"/>
              </a:rPr>
              <a:t>Photos (Optional)</a:t>
            </a:r>
          </a:p>
        </p:txBody>
      </p:sp>
      <p:sp>
        <p:nvSpPr>
          <p:cNvPr id="6" name="Text Placeholder 5">
            <a:extLst>
              <a:ext uri="{FF2B5EF4-FFF2-40B4-BE49-F238E27FC236}">
                <a16:creationId xmlns:a16="http://schemas.microsoft.com/office/drawing/2014/main" id="{63AB1D75-C858-446B-AE7D-5F5514542DCA}"/>
              </a:ext>
            </a:extLst>
          </p:cNvPr>
          <p:cNvSpPr>
            <a:spLocks noGrp="1"/>
          </p:cNvSpPr>
          <p:nvPr>
            <p:ph type="body" sz="half" idx="2"/>
          </p:nvPr>
        </p:nvSpPr>
        <p:spPr>
          <a:xfrm>
            <a:off x="1524000" y="3608516"/>
            <a:ext cx="9144000" cy="911117"/>
          </a:xfrm>
        </p:spPr>
        <p:txBody>
          <a:bodyPr vert="horz" lIns="91440" tIns="45720" rIns="91440" bIns="45720" rtlCol="0">
            <a:normAutofit/>
          </a:bodyPr>
          <a:lstStyle/>
          <a:p>
            <a:r>
              <a:rPr lang="en-US" sz="2000" kern="1200">
                <a:solidFill>
                  <a:schemeClr val="tx1"/>
                </a:solidFill>
                <a:latin typeface="+mn-lt"/>
                <a:ea typeface="+mn-ea"/>
                <a:cs typeface="+mn-cs"/>
              </a:rPr>
              <a:t>If you are submitting a team or class photo, please do not send separate headshots.</a:t>
            </a:r>
          </a:p>
        </p:txBody>
      </p:sp>
      <p:sp>
        <p:nvSpPr>
          <p:cNvPr id="14"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14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7" name="Content Placeholder 6" descr="Team photo example">
            <a:extLst>
              <a:ext uri="{FF2B5EF4-FFF2-40B4-BE49-F238E27FC236}">
                <a16:creationId xmlns:a16="http://schemas.microsoft.com/office/drawing/2014/main" id="{6AD82219-C53E-40A7-9A44-337707552926}"/>
              </a:ext>
            </a:extLst>
          </p:cNvPr>
          <p:cNvPicPr>
            <a:picLocks noGrp="1" noChangeAspect="1"/>
          </p:cNvPicPr>
          <p:nvPr>
            <p:ph idx="1"/>
          </p:nvPr>
        </p:nvPicPr>
        <p:blipFill rotWithShape="1">
          <a:blip r:embed="rId2"/>
          <a:srcRect t="3703" r="1" b="29347"/>
          <a:stretch/>
        </p:blipFill>
        <p:spPr>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16"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8" name="Picture 7" descr="Separate headshots example. Don't do this.">
            <a:extLst>
              <a:ext uri="{FF2B5EF4-FFF2-40B4-BE49-F238E27FC236}">
                <a16:creationId xmlns:a16="http://schemas.microsoft.com/office/drawing/2014/main" id="{88B1D9E9-6E97-4C56-8861-4CD59472F3D3}"/>
              </a:ext>
            </a:extLst>
          </p:cNvPr>
          <p:cNvPicPr>
            <a:picLocks noChangeAspect="1"/>
          </p:cNvPicPr>
          <p:nvPr/>
        </p:nvPicPr>
        <p:blipFill rotWithShape="1">
          <a:blip r:embed="rId3"/>
          <a:srcRect t="11954" r="-2" b="21201"/>
          <a:stretch/>
        </p:blipFill>
        <p:spPr>
          <a:xfrm>
            <a:off x="20" y="4682838"/>
            <a:ext cx="8563356" cy="2175160"/>
          </a:xfrm>
          <a:custGeom>
            <a:avLst/>
            <a:gdLst/>
            <a:ahLst/>
            <a:cxnLst/>
            <a:rect l="l" t="t" r="r" b="b"/>
            <a:pathLst>
              <a:path w="8563376" h="2175160">
                <a:moveTo>
                  <a:pt x="0" y="0"/>
                </a:moveTo>
                <a:lnTo>
                  <a:pt x="8563376" y="0"/>
                </a:lnTo>
                <a:lnTo>
                  <a:pt x="7555992" y="2175160"/>
                </a:lnTo>
                <a:lnTo>
                  <a:pt x="0" y="2175160"/>
                </a:lnTo>
                <a:close/>
              </a:path>
            </a:pathLst>
          </a:custGeom>
        </p:spPr>
      </p:pic>
      <p:pic>
        <p:nvPicPr>
          <p:cNvPr id="4" name="Graphic 3" descr="Thumbs up sign">
            <a:extLst>
              <a:ext uri="{FF2B5EF4-FFF2-40B4-BE49-F238E27FC236}">
                <a16:creationId xmlns:a16="http://schemas.microsoft.com/office/drawing/2014/main" id="{BDCADCBD-0B73-4486-8D9A-D30061BB9A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7940" y="1197775"/>
            <a:ext cx="914400" cy="914400"/>
          </a:xfrm>
          <a:prstGeom prst="rect">
            <a:avLst/>
          </a:prstGeom>
        </p:spPr>
      </p:pic>
      <p:pic>
        <p:nvPicPr>
          <p:cNvPr id="10" name="Graphic 9" descr="Close">
            <a:extLst>
              <a:ext uri="{FF2B5EF4-FFF2-40B4-BE49-F238E27FC236}">
                <a16:creationId xmlns:a16="http://schemas.microsoft.com/office/drawing/2014/main" id="{2CD61D63-F093-478C-8F06-75B0105662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8081" y="4688730"/>
            <a:ext cx="914400" cy="914400"/>
          </a:xfrm>
          <a:prstGeom prst="rect">
            <a:avLst/>
          </a:prstGeom>
        </p:spPr>
      </p:pic>
    </p:spTree>
    <p:extLst>
      <p:ext uri="{BB962C8B-B14F-4D97-AF65-F5344CB8AC3E}">
        <p14:creationId xmlns:p14="http://schemas.microsoft.com/office/powerpoint/2010/main" val="101532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E41C74-3BDD-48C9-A78E-7117F4FF7EBB}"/>
              </a:ext>
            </a:extLst>
          </p:cNvPr>
          <p:cNvSpPr>
            <a:spLocks noGrp="1"/>
          </p:cNvSpPr>
          <p:nvPr>
            <p:ph type="title"/>
          </p:nvPr>
        </p:nvSpPr>
        <p:spPr>
          <a:xfrm>
            <a:off x="1043631" y="873940"/>
            <a:ext cx="5052369" cy="1035781"/>
          </a:xfrm>
        </p:spPr>
        <p:txBody>
          <a:bodyPr anchor="ctr">
            <a:normAutofit/>
          </a:bodyPr>
          <a:lstStyle/>
          <a:p>
            <a:r>
              <a:rPr lang="en-US" sz="3300"/>
              <a:t>Upcoming Reporting Deadlines</a:t>
            </a:r>
          </a:p>
        </p:txBody>
      </p:sp>
      <p:sp>
        <p:nvSpPr>
          <p:cNvPr id="3" name="Content Placeholder 2">
            <a:extLst>
              <a:ext uri="{FF2B5EF4-FFF2-40B4-BE49-F238E27FC236}">
                <a16:creationId xmlns:a16="http://schemas.microsoft.com/office/drawing/2014/main" id="{9448D7B4-0A9F-46F5-93C2-444FF5AD34D2}"/>
              </a:ext>
            </a:extLst>
          </p:cNvPr>
          <p:cNvSpPr>
            <a:spLocks noGrp="1"/>
          </p:cNvSpPr>
          <p:nvPr>
            <p:ph idx="1"/>
          </p:nvPr>
        </p:nvSpPr>
        <p:spPr>
          <a:xfrm>
            <a:off x="1045029" y="2524721"/>
            <a:ext cx="4991629" cy="3677123"/>
          </a:xfrm>
        </p:spPr>
        <p:txBody>
          <a:bodyPr anchor="ctr">
            <a:normAutofit lnSpcReduction="10000"/>
          </a:bodyPr>
          <a:lstStyle/>
          <a:p>
            <a:r>
              <a:rPr lang="en-US" sz="2400" dirty="0"/>
              <a:t>Summer 2020: August 14, 2020</a:t>
            </a:r>
          </a:p>
          <a:p>
            <a:r>
              <a:rPr lang="en-US" sz="2400" dirty="0"/>
              <a:t>Fall 2020: December 23, 2020</a:t>
            </a:r>
          </a:p>
          <a:p>
            <a:r>
              <a:rPr lang="en-US" sz="2400" dirty="0"/>
              <a:t>Spring 2021: May 17, 2021</a:t>
            </a:r>
          </a:p>
          <a:p>
            <a:r>
              <a:rPr lang="en-US" sz="2400" dirty="0"/>
              <a:t>Summer 2021: August 16, 2021</a:t>
            </a:r>
          </a:p>
          <a:p>
            <a:pPr marL="0" indent="0">
              <a:buNone/>
            </a:pPr>
            <a:r>
              <a:rPr lang="en-US" sz="2400" dirty="0"/>
              <a:t>These will be on the Grants Information Center. </a:t>
            </a:r>
            <a:r>
              <a:rPr lang="en-US" sz="2400" b="1" dirty="0"/>
              <a:t>Please bookmark the page</a:t>
            </a:r>
            <a:r>
              <a:rPr lang="en-US" sz="2400" dirty="0"/>
              <a:t>! We will also email the link later. </a:t>
            </a:r>
          </a:p>
          <a:p>
            <a:pPr marL="0" indent="0">
              <a:buNone/>
            </a:pPr>
            <a:r>
              <a:rPr lang="en-US" sz="2400" dirty="0">
                <a:solidFill>
                  <a:schemeClr val="tx2"/>
                </a:solidFill>
              </a:rPr>
              <a:t>https://affordablelearninggeorgia.org/about/grants_info/  </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7" name="Graphic 6" descr="Daily Calendar">
            <a:extLst>
              <a:ext uri="{FF2B5EF4-FFF2-40B4-BE49-F238E27FC236}">
                <a16:creationId xmlns:a16="http://schemas.microsoft.com/office/drawing/2014/main" id="{0F8AAFFA-C2FF-4228-9626-6F67FE232E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6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F7B13-EC1A-4A47-86A2-83F62F228767}"/>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Listserv</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E21C6A-A6D9-4D68-8A2C-3483EAD4A4F5}"/>
              </a:ext>
            </a:extLst>
          </p:cNvPr>
          <p:cNvSpPr>
            <a:spLocks noGrp="1"/>
          </p:cNvSpPr>
          <p:nvPr>
            <p:ph idx="1"/>
          </p:nvPr>
        </p:nvSpPr>
        <p:spPr>
          <a:xfrm>
            <a:off x="6096000" y="820879"/>
            <a:ext cx="5257799" cy="5437875"/>
          </a:xfrm>
        </p:spPr>
        <p:txBody>
          <a:bodyPr anchor="t">
            <a:normAutofit fontScale="92500" lnSpcReduction="10000"/>
          </a:bodyPr>
          <a:lstStyle/>
          <a:p>
            <a:r>
              <a:rPr lang="en-US" dirty="0"/>
              <a:t>You were added to the ALG-GRANTEES-L Listserv with all standard-scale, large-scale, and mini- grantees.</a:t>
            </a:r>
          </a:p>
          <a:p>
            <a:r>
              <a:rPr lang="en-US" dirty="0"/>
              <a:t>General emails from us on the listserv will not have brackets.</a:t>
            </a:r>
          </a:p>
          <a:p>
            <a:r>
              <a:rPr lang="en-US" dirty="0"/>
              <a:t>Emails for only you will be [R17], [R17 Mini] (if applicable), or [All Mini] (if applicable).</a:t>
            </a:r>
          </a:p>
          <a:p>
            <a:r>
              <a:rPr lang="en-US" dirty="0"/>
              <a:t>As always please be careful when replying to the entire listserv.</a:t>
            </a:r>
          </a:p>
          <a:p>
            <a:r>
              <a:rPr lang="en-US" dirty="0"/>
              <a:t>If you have any personal questions, please let us know as </a:t>
            </a:r>
            <a:r>
              <a:rPr lang="en-US" dirty="0">
                <a:solidFill>
                  <a:schemeClr val="tx2"/>
                </a:solidFill>
                <a:hlinkClick r:id="rId2">
                  <a:extLst>
                    <a:ext uri="{A12FA001-AC4F-418D-AE19-62706E023703}">
                      <ahyp:hlinkClr xmlns:ahyp="http://schemas.microsoft.com/office/drawing/2018/hyperlinkcolor" val="tx"/>
                    </a:ext>
                  </a:extLst>
                </a:hlinkClick>
              </a:rPr>
              <a:t>jeff.gallant@usg.edu</a:t>
            </a:r>
            <a:r>
              <a:rPr lang="en-US" dirty="0">
                <a:solidFill>
                  <a:schemeClr val="tx2"/>
                </a:solidFill>
              </a:rPr>
              <a:t> </a:t>
            </a:r>
            <a:r>
              <a:rPr lang="en-US" dirty="0"/>
              <a:t>and/or </a:t>
            </a:r>
            <a:r>
              <a:rPr lang="en-US" dirty="0">
                <a:solidFill>
                  <a:schemeClr val="tx2"/>
                </a:solidFill>
                <a:hlinkClick r:id="rId3">
                  <a:extLst>
                    <a:ext uri="{A12FA001-AC4F-418D-AE19-62706E023703}">
                      <ahyp:hlinkClr xmlns:ahyp="http://schemas.microsoft.com/office/drawing/2018/hyperlinkcolor" val="tx"/>
                    </a:ext>
                  </a:extLst>
                </a:hlinkClick>
              </a:rPr>
              <a:t>tiffani.reardon@usg.edu</a:t>
            </a:r>
            <a:r>
              <a:rPr lang="en-US" dirty="0"/>
              <a:t>.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8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E92CB4-DEEB-4BA5-B18F-2FC9B227D2B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Copyright and Open Licensing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15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A510C3-3849-4376-8D74-EE58D76800B2}"/>
              </a:ext>
            </a:extLst>
          </p:cNvPr>
          <p:cNvSpPr>
            <a:spLocks noGrp="1"/>
          </p:cNvSpPr>
          <p:nvPr>
            <p:ph type="title"/>
          </p:nvPr>
        </p:nvSpPr>
        <p:spPr>
          <a:xfrm>
            <a:off x="1043631" y="809898"/>
            <a:ext cx="9942716" cy="1554480"/>
          </a:xfrm>
        </p:spPr>
        <p:txBody>
          <a:bodyPr anchor="ctr">
            <a:normAutofit/>
          </a:bodyPr>
          <a:lstStyle/>
          <a:p>
            <a:r>
              <a:rPr lang="en-US" sz="4800"/>
              <a:t>What is copyright?</a:t>
            </a:r>
          </a:p>
        </p:txBody>
      </p:sp>
      <p:sp>
        <p:nvSpPr>
          <p:cNvPr id="3" name="Content Placeholder 2">
            <a:extLst>
              <a:ext uri="{FF2B5EF4-FFF2-40B4-BE49-F238E27FC236}">
                <a16:creationId xmlns:a16="http://schemas.microsoft.com/office/drawing/2014/main" id="{4D9816DF-7BA7-4673-B966-309E8A5C6AFF}"/>
              </a:ext>
            </a:extLst>
          </p:cNvPr>
          <p:cNvSpPr>
            <a:spLocks noGrp="1"/>
          </p:cNvSpPr>
          <p:nvPr>
            <p:ph idx="1"/>
          </p:nvPr>
        </p:nvSpPr>
        <p:spPr>
          <a:xfrm>
            <a:off x="1045028" y="3017522"/>
            <a:ext cx="9941319" cy="3124658"/>
          </a:xfrm>
        </p:spPr>
        <p:txBody>
          <a:bodyPr anchor="ctr">
            <a:normAutofit/>
          </a:bodyPr>
          <a:lstStyle/>
          <a:p>
            <a:pPr marL="0" indent="0">
              <a:buNone/>
            </a:pPr>
            <a:r>
              <a:rPr lang="en-US" sz="2200"/>
              <a:t>The exclusive rights of a work’s creator to:</a:t>
            </a:r>
          </a:p>
          <a:p>
            <a:r>
              <a:rPr lang="en-US" sz="2200"/>
              <a:t>Reproduce the work</a:t>
            </a:r>
          </a:p>
          <a:p>
            <a:r>
              <a:rPr lang="en-US" sz="2200"/>
              <a:t>Create derivative works</a:t>
            </a:r>
          </a:p>
          <a:p>
            <a:r>
              <a:rPr lang="en-US" sz="2200"/>
              <a:t>Distribute copies of the work</a:t>
            </a:r>
          </a:p>
          <a:p>
            <a:r>
              <a:rPr lang="en-US" sz="2200"/>
              <a:t>Perform the work in public</a:t>
            </a:r>
          </a:p>
          <a:p>
            <a:r>
              <a:rPr lang="en-US" sz="2200"/>
              <a:t>Display the work in public physically or otherwise (television, radio, internet)</a:t>
            </a:r>
          </a:p>
          <a:p>
            <a:pPr marL="0" indent="0">
              <a:buNone/>
            </a:pPr>
            <a:r>
              <a:rPr lang="en-US" sz="2200"/>
              <a:t>These works need to be in a “tangible” format, which could be physical or digital. </a:t>
            </a:r>
          </a:p>
          <a:p>
            <a:endParaRPr lang="en-US"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F2722-76CD-4F55-95BA-D42601127D6C}"/>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Is copyright always the creator’s right?</a:t>
            </a:r>
          </a:p>
        </p:txBody>
      </p:sp>
      <p:sp>
        <p:nvSpPr>
          <p:cNvPr id="3" name="Content Placeholder 2">
            <a:extLst>
              <a:ext uri="{FF2B5EF4-FFF2-40B4-BE49-F238E27FC236}">
                <a16:creationId xmlns:a16="http://schemas.microsoft.com/office/drawing/2014/main" id="{0C4F97E0-9CA1-422C-BCEC-EF9C556E0C9F}"/>
              </a:ext>
            </a:extLst>
          </p:cNvPr>
          <p:cNvSpPr>
            <a:spLocks noGrp="1"/>
          </p:cNvSpPr>
          <p:nvPr>
            <p:ph idx="1"/>
          </p:nvPr>
        </p:nvSpPr>
        <p:spPr>
          <a:xfrm>
            <a:off x="1932902" y="3429000"/>
            <a:ext cx="8071697" cy="1655762"/>
          </a:xfrm>
        </p:spPr>
        <p:txBody>
          <a:bodyPr vert="horz" lIns="91440" tIns="45720" rIns="91440" bIns="45720" rtlCol="0">
            <a:normAutofit/>
          </a:bodyPr>
          <a:lstStyle/>
          <a:p>
            <a:pPr marL="0" indent="0">
              <a:buNone/>
            </a:pPr>
            <a:r>
              <a:rPr lang="en-US" sz="3200" kern="1200">
                <a:solidFill>
                  <a:schemeClr val="bg1"/>
                </a:solidFill>
                <a:latin typeface="+mn-lt"/>
                <a:ea typeface="+mn-ea"/>
                <a:cs typeface="+mn-cs"/>
              </a:rPr>
              <a:t>Usually, but it is the creator’s right to give permissions for others to use their works.</a:t>
            </a:r>
          </a:p>
        </p:txBody>
      </p:sp>
      <p:cxnSp>
        <p:nvCxnSpPr>
          <p:cNvPr id="27"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5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825633-3174-4E92-9C69-306DE86C543D}"/>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How Funding Works:</a:t>
            </a:r>
            <a:br>
              <a:rPr lang="en-US" sz="5600">
                <a:solidFill>
                  <a:schemeClr val="bg1"/>
                </a:solidFill>
              </a:rPr>
            </a:br>
            <a:r>
              <a:rPr lang="en-US" sz="5600">
                <a:solidFill>
                  <a:schemeClr val="bg1"/>
                </a:solidFill>
              </a:rPr>
              <a:t>Not Your Typical Grant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FBC87D-6DAE-4609-87D9-392859AD2079}"/>
              </a:ext>
            </a:extLst>
          </p:cNvPr>
          <p:cNvSpPr>
            <a:spLocks noGrp="1"/>
          </p:cNvSpPr>
          <p:nvPr>
            <p:ph idx="1"/>
          </p:nvPr>
        </p:nvSpPr>
        <p:spPr>
          <a:xfrm>
            <a:off x="6096000" y="651754"/>
            <a:ext cx="5008901" cy="5554481"/>
          </a:xfrm>
        </p:spPr>
        <p:txBody>
          <a:bodyPr anchor="ctr">
            <a:normAutofit fontScale="92500" lnSpcReduction="10000"/>
          </a:bodyPr>
          <a:lstStyle/>
          <a:p>
            <a:r>
              <a:rPr lang="en-US" sz="2400">
                <a:solidFill>
                  <a:schemeClr val="bg1"/>
                </a:solidFill>
              </a:rPr>
              <a:t>Funding is not a direct stipend to the team members.</a:t>
            </a:r>
          </a:p>
          <a:p>
            <a:r>
              <a:rPr lang="en-US" sz="2400">
                <a:solidFill>
                  <a:schemeClr val="bg1"/>
                </a:solidFill>
              </a:rPr>
              <a:t>Funding goes </a:t>
            </a:r>
            <a:r>
              <a:rPr lang="en-US" sz="2400" b="1">
                <a:solidFill>
                  <a:schemeClr val="bg1"/>
                </a:solidFill>
              </a:rPr>
              <a:t>to the institution to cover the team member’s time </a:t>
            </a:r>
            <a:r>
              <a:rPr lang="en-US" sz="2400">
                <a:solidFill>
                  <a:schemeClr val="bg1"/>
                </a:solidFill>
              </a:rPr>
              <a:t>(salary/release time/overload/replacement coverage), </a:t>
            </a:r>
            <a:r>
              <a:rPr lang="en-US" sz="2400" b="1">
                <a:solidFill>
                  <a:schemeClr val="bg1"/>
                </a:solidFill>
              </a:rPr>
              <a:t>project expenses</a:t>
            </a:r>
            <a:r>
              <a:rPr lang="en-US" sz="2400">
                <a:solidFill>
                  <a:schemeClr val="bg1"/>
                </a:solidFill>
              </a:rPr>
              <a:t> including related to department needs, and </a:t>
            </a:r>
            <a:r>
              <a:rPr lang="en-US" sz="2400" b="1">
                <a:solidFill>
                  <a:schemeClr val="bg1"/>
                </a:solidFill>
              </a:rPr>
              <a:t>travel expenses</a:t>
            </a:r>
            <a:r>
              <a:rPr lang="en-US" sz="2400">
                <a:solidFill>
                  <a:schemeClr val="bg1"/>
                </a:solidFill>
              </a:rPr>
              <a:t>.</a:t>
            </a:r>
          </a:p>
          <a:p>
            <a:r>
              <a:rPr lang="en-US" sz="2400">
                <a:solidFill>
                  <a:schemeClr val="bg1"/>
                </a:solidFill>
              </a:rPr>
              <a:t>Funding will be released to the sponsoring institutional office in two parts:</a:t>
            </a:r>
          </a:p>
          <a:p>
            <a:pPr lvl="1"/>
            <a:r>
              <a:rPr lang="en-US">
                <a:solidFill>
                  <a:schemeClr val="bg1"/>
                </a:solidFill>
              </a:rPr>
              <a:t>50% on return of the USG-drafted Service Level Agreement (SLA) with the original or modified proposal serving as the statement of work</a:t>
            </a:r>
          </a:p>
          <a:p>
            <a:pPr lvl="1"/>
            <a:r>
              <a:rPr lang="en-US">
                <a:solidFill>
                  <a:schemeClr val="bg1"/>
                </a:solidFill>
              </a:rPr>
              <a:t>50% on submission of the final report</a:t>
            </a:r>
          </a:p>
        </p:txBody>
      </p:sp>
    </p:spTree>
    <p:extLst>
      <p:ext uri="{BB962C8B-B14F-4D97-AF65-F5344CB8AC3E}">
        <p14:creationId xmlns:p14="http://schemas.microsoft.com/office/powerpoint/2010/main" val="5228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2236AE-0F4D-4ACC-A198-77A7203A4D14}"/>
              </a:ext>
            </a:extLst>
          </p:cNvPr>
          <p:cNvSpPr>
            <a:spLocks noGrp="1"/>
          </p:cNvSpPr>
          <p:nvPr>
            <p:ph type="title"/>
          </p:nvPr>
        </p:nvSpPr>
        <p:spPr>
          <a:xfrm>
            <a:off x="6412620" y="1250575"/>
            <a:ext cx="4604274" cy="4163210"/>
          </a:xfrm>
        </p:spPr>
        <p:txBody>
          <a:bodyPr anchor="ctr">
            <a:normAutofit/>
          </a:bodyPr>
          <a:lstStyle/>
          <a:p>
            <a:r>
              <a:rPr lang="en-US" sz="7400">
                <a:solidFill>
                  <a:schemeClr val="bg1"/>
                </a:solidFill>
              </a:rPr>
              <a:t>Is every type of work protected?</a:t>
            </a:r>
          </a:p>
        </p:txBody>
      </p:sp>
      <p:sp>
        <p:nvSpPr>
          <p:cNvPr id="3" name="Content Placeholder 2">
            <a:extLst>
              <a:ext uri="{FF2B5EF4-FFF2-40B4-BE49-F238E27FC236}">
                <a16:creationId xmlns:a16="http://schemas.microsoft.com/office/drawing/2014/main" id="{DC3EA1B3-D7E0-4B12-88C3-16668C7B6220}"/>
              </a:ext>
            </a:extLst>
          </p:cNvPr>
          <p:cNvSpPr>
            <a:spLocks noGrp="1"/>
          </p:cNvSpPr>
          <p:nvPr>
            <p:ph idx="1"/>
          </p:nvPr>
        </p:nvSpPr>
        <p:spPr>
          <a:xfrm>
            <a:off x="978946" y="860612"/>
            <a:ext cx="4797909" cy="5023821"/>
          </a:xfrm>
        </p:spPr>
        <p:txBody>
          <a:bodyPr anchor="ctr">
            <a:normAutofit/>
          </a:bodyPr>
          <a:lstStyle/>
          <a:p>
            <a:pPr marL="0" indent="0">
              <a:buNone/>
            </a:pPr>
            <a:r>
              <a:rPr lang="en-US" sz="2400">
                <a:solidFill>
                  <a:schemeClr val="bg1"/>
                </a:solidFill>
              </a:rPr>
              <a:t>No. Works not protected by copyright include:</a:t>
            </a:r>
          </a:p>
          <a:p>
            <a:r>
              <a:rPr lang="en-US" sz="2400">
                <a:solidFill>
                  <a:schemeClr val="bg1"/>
                </a:solidFill>
              </a:rPr>
              <a:t>Titles, names, short phrases, slogans</a:t>
            </a:r>
          </a:p>
          <a:p>
            <a:r>
              <a:rPr lang="en-US" sz="2400">
                <a:solidFill>
                  <a:schemeClr val="bg1"/>
                </a:solidFill>
              </a:rPr>
              <a:t>Facts, news, and discoveries</a:t>
            </a:r>
          </a:p>
          <a:p>
            <a:r>
              <a:rPr lang="en-US" sz="2400">
                <a:solidFill>
                  <a:schemeClr val="bg1"/>
                </a:solidFill>
              </a:rPr>
              <a:t>Works created by the U.S. government</a:t>
            </a:r>
          </a:p>
          <a:p>
            <a:r>
              <a:rPr lang="en-US" sz="2400">
                <a:solidFill>
                  <a:schemeClr val="bg1"/>
                </a:solidFill>
              </a:rPr>
              <a:t>Ideas, procedures, methods, systems, processes (but these may be patentable)</a:t>
            </a:r>
          </a:p>
          <a:p>
            <a:r>
              <a:rPr lang="en-US" sz="2400">
                <a:solidFill>
                  <a:schemeClr val="bg1"/>
                </a:solidFill>
              </a:rPr>
              <a:t>Works lacking a modicum of originality (e.g. a phone book in alphabetical order)</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6461"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87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97323E-21B8-4D0F-9040-B85FEC7A14DF}"/>
              </a:ext>
            </a:extLst>
          </p:cNvPr>
          <p:cNvSpPr>
            <a:spLocks noGrp="1"/>
          </p:cNvSpPr>
          <p:nvPr>
            <p:ph type="title"/>
          </p:nvPr>
        </p:nvSpPr>
        <p:spPr>
          <a:xfrm>
            <a:off x="1045029" y="1092857"/>
            <a:ext cx="3669704" cy="4389120"/>
          </a:xfrm>
        </p:spPr>
        <p:txBody>
          <a:bodyPr>
            <a:normAutofit/>
          </a:bodyPr>
          <a:lstStyle/>
          <a:p>
            <a:r>
              <a:rPr lang="en-US" sz="4000"/>
              <a:t>What if there’s no copyright indication?</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DF202E-2E3A-4E2E-B5E9-9965994B5DE7}"/>
              </a:ext>
            </a:extLst>
          </p:cNvPr>
          <p:cNvSpPr>
            <a:spLocks noGrp="1"/>
          </p:cNvSpPr>
          <p:nvPr>
            <p:ph idx="1"/>
          </p:nvPr>
        </p:nvSpPr>
        <p:spPr>
          <a:xfrm>
            <a:off x="5572679" y="1092857"/>
            <a:ext cx="5670087" cy="4389120"/>
          </a:xfrm>
        </p:spPr>
        <p:txBody>
          <a:bodyPr anchor="ctr">
            <a:normAutofit/>
          </a:bodyPr>
          <a:lstStyle/>
          <a:p>
            <a:pPr marL="0" indent="0">
              <a:buNone/>
            </a:pPr>
            <a:r>
              <a:rPr lang="en-US" sz="2400"/>
              <a:t>Copyright is now automatic when a work is created, no indications are necessary. If there is no indication of copyright and the work was created after 1923, you must assume it is “all rights reserved.” </a:t>
            </a:r>
          </a:p>
          <a:p>
            <a:pPr marL="0" indent="0">
              <a:buNone/>
            </a:pPr>
            <a:r>
              <a:rPr lang="en-US" sz="2400"/>
              <a:t>This is a very common issue on websites.</a:t>
            </a:r>
          </a:p>
        </p:txBody>
      </p:sp>
    </p:spTree>
    <p:extLst>
      <p:ext uri="{BB962C8B-B14F-4D97-AF65-F5344CB8AC3E}">
        <p14:creationId xmlns:p14="http://schemas.microsoft.com/office/powerpoint/2010/main" val="218541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EA60CC-1988-44CE-B916-D8C705908C3A}"/>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What was that about 1923?</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B03124-DABE-40B2-A843-67A2FA998E31}"/>
              </a:ext>
            </a:extLst>
          </p:cNvPr>
          <p:cNvSpPr>
            <a:spLocks noGrp="1"/>
          </p:cNvSpPr>
          <p:nvPr>
            <p:ph idx="1"/>
          </p:nvPr>
        </p:nvSpPr>
        <p:spPr>
          <a:xfrm>
            <a:off x="6096000" y="1108061"/>
            <a:ext cx="5008901" cy="4571972"/>
          </a:xfrm>
        </p:spPr>
        <p:txBody>
          <a:bodyPr anchor="ctr">
            <a:normAutofit/>
          </a:bodyPr>
          <a:lstStyle/>
          <a:p>
            <a:r>
              <a:rPr lang="en-US" sz="2400">
                <a:solidFill>
                  <a:schemeClr val="bg1"/>
                </a:solidFill>
              </a:rPr>
              <a:t>If a work was created before 1923, it is in the </a:t>
            </a:r>
            <a:r>
              <a:rPr lang="en-US" sz="2400" b="1">
                <a:solidFill>
                  <a:schemeClr val="bg1"/>
                </a:solidFill>
              </a:rPr>
              <a:t>public domain</a:t>
            </a:r>
            <a:r>
              <a:rPr lang="en-US" sz="2400">
                <a:solidFill>
                  <a:schemeClr val="bg1"/>
                </a:solidFill>
              </a:rPr>
              <a:t>. This takes the work from “all rights reserved” to “no rights reserved.” Attribution isn’t even necessary, although it’s informative. </a:t>
            </a:r>
          </a:p>
          <a:p>
            <a:r>
              <a:rPr lang="en-US" sz="2400">
                <a:solidFill>
                  <a:schemeClr val="bg1"/>
                </a:solidFill>
              </a:rPr>
              <a:t>There are a few other ways a work can be in the public domain, but those are more complicated. Check the Fair Use Website: </a:t>
            </a:r>
            <a:r>
              <a:rPr lang="en-US" sz="2400">
                <a:solidFill>
                  <a:schemeClr val="bg1"/>
                </a:solidFill>
                <a:hlinkClick r:id="rId2"/>
              </a:rPr>
              <a:t>http://fairuse.stanford.edu/overview/public-domain/welcome/</a:t>
            </a:r>
            <a:r>
              <a:rPr lang="en-US" sz="2400">
                <a:solidFill>
                  <a:schemeClr val="bg1"/>
                </a:solidFill>
              </a:rPr>
              <a:t> </a:t>
            </a:r>
          </a:p>
        </p:txBody>
      </p:sp>
    </p:spTree>
    <p:extLst>
      <p:ext uri="{BB962C8B-B14F-4D97-AF65-F5344CB8AC3E}">
        <p14:creationId xmlns:p14="http://schemas.microsoft.com/office/powerpoint/2010/main" val="289221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C53D9E-570A-4C2C-8AE4-EB4A7D381805}"/>
              </a:ext>
            </a:extLst>
          </p:cNvPr>
          <p:cNvSpPr>
            <a:spLocks noGrp="1"/>
          </p:cNvSpPr>
          <p:nvPr>
            <p:ph type="title"/>
          </p:nvPr>
        </p:nvSpPr>
        <p:spPr>
          <a:xfrm>
            <a:off x="621792" y="1161288"/>
            <a:ext cx="3602736" cy="4526280"/>
          </a:xfrm>
        </p:spPr>
        <p:txBody>
          <a:bodyPr>
            <a:normAutofit/>
          </a:bodyPr>
          <a:lstStyle/>
          <a:p>
            <a:r>
              <a:rPr lang="en-US" sz="4000"/>
              <a:t>Open is Required for New Materials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D9C893-14A6-4496-BEEE-2FE2CAAD2D26}"/>
              </a:ext>
            </a:extLst>
          </p:cNvPr>
          <p:cNvSpPr>
            <a:spLocks noGrp="1"/>
          </p:cNvSpPr>
          <p:nvPr>
            <p:ph idx="1"/>
          </p:nvPr>
        </p:nvSpPr>
        <p:spPr>
          <a:xfrm>
            <a:off x="5434149" y="932688"/>
            <a:ext cx="5916603" cy="4992624"/>
          </a:xfrm>
        </p:spPr>
        <p:txBody>
          <a:bodyPr anchor="ctr">
            <a:normAutofit/>
          </a:bodyPr>
          <a:lstStyle/>
          <a:p>
            <a:r>
              <a:rPr lang="en-US" sz="2400"/>
              <a:t>To ensure that ALG grant projects have a </a:t>
            </a:r>
            <a:r>
              <a:rPr lang="en-US" sz="2400" b="1"/>
              <a:t>lasting effect </a:t>
            </a:r>
            <a:r>
              <a:rPr lang="en-US" sz="2400"/>
              <a:t>throughout the USG, Affordable Learning Georgia requires works created through the grants to be available to the public under a Creative Commons Attribution License (CC-BY). </a:t>
            </a:r>
          </a:p>
          <a:p>
            <a:r>
              <a:rPr lang="en-US" sz="2400"/>
              <a:t>In other words, grant-created materials will all be OER.</a:t>
            </a:r>
          </a:p>
        </p:txBody>
      </p:sp>
    </p:spTree>
    <p:extLst>
      <p:ext uri="{BB962C8B-B14F-4D97-AF65-F5344CB8AC3E}">
        <p14:creationId xmlns:p14="http://schemas.microsoft.com/office/powerpoint/2010/main" val="253726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3CAE5C-BD71-4B34-9F54-AD90F3EAC491}"/>
              </a:ext>
            </a:extLst>
          </p:cNvPr>
          <p:cNvSpPr>
            <a:spLocks noGrp="1"/>
          </p:cNvSpPr>
          <p:nvPr>
            <p:ph type="title"/>
          </p:nvPr>
        </p:nvSpPr>
        <p:spPr>
          <a:xfrm>
            <a:off x="1045028" y="1336329"/>
            <a:ext cx="3892732" cy="4382588"/>
          </a:xfrm>
        </p:spPr>
        <p:txBody>
          <a:bodyPr anchor="ctr">
            <a:normAutofit/>
          </a:bodyPr>
          <a:lstStyle/>
          <a:p>
            <a:r>
              <a:rPr lang="en-US" sz="5400"/>
              <a:t>CC-BY Exception</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DE5B17-4C86-441D-B074-C20E87C83FAA}"/>
              </a:ext>
            </a:extLst>
          </p:cNvPr>
          <p:cNvSpPr>
            <a:spLocks noGrp="1"/>
          </p:cNvSpPr>
          <p:nvPr>
            <p:ph idx="1"/>
          </p:nvPr>
        </p:nvSpPr>
        <p:spPr>
          <a:xfrm>
            <a:off x="6096001" y="1336329"/>
            <a:ext cx="5260848" cy="4382588"/>
          </a:xfrm>
        </p:spPr>
        <p:txBody>
          <a:bodyPr anchor="ctr">
            <a:normAutofit/>
          </a:bodyPr>
          <a:lstStyle/>
          <a:p>
            <a:pPr marL="0" indent="0">
              <a:buNone/>
            </a:pPr>
            <a:r>
              <a:rPr lang="en-US" sz="2400"/>
              <a:t>Exceptions can be made. For example:  </a:t>
            </a:r>
          </a:p>
          <a:p>
            <a:r>
              <a:rPr lang="en-US" sz="2400"/>
              <a:t>Remixing or reusing a file with a more restrictive license (CC-BY-NC-SA, for example)</a:t>
            </a:r>
          </a:p>
          <a:p>
            <a:r>
              <a:rPr lang="en-US" sz="2400"/>
              <a:t>Instructor-created assignments within proprietary platforms (WebAssign, etc.)</a:t>
            </a:r>
          </a:p>
        </p:txBody>
      </p:sp>
    </p:spTree>
    <p:extLst>
      <p:ext uri="{BB962C8B-B14F-4D97-AF65-F5344CB8AC3E}">
        <p14:creationId xmlns:p14="http://schemas.microsoft.com/office/powerpoint/2010/main" val="253743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2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2F2099-0E90-45C6-8AE8-BF50FE9DCF1B}"/>
              </a:ext>
            </a:extLst>
          </p:cNvPr>
          <p:cNvSpPr>
            <a:spLocks noGrp="1"/>
          </p:cNvSpPr>
          <p:nvPr>
            <p:ph type="title"/>
          </p:nvPr>
        </p:nvSpPr>
        <p:spPr>
          <a:xfrm>
            <a:off x="1153618" y="1239927"/>
            <a:ext cx="4008586" cy="4680583"/>
          </a:xfrm>
        </p:spPr>
        <p:txBody>
          <a:bodyPr anchor="ctr">
            <a:normAutofit/>
          </a:bodyPr>
          <a:lstStyle/>
          <a:p>
            <a:r>
              <a:rPr lang="en-US" sz="5200"/>
              <a:t>Open is Optional for Student Assessments</a:t>
            </a:r>
          </a:p>
        </p:txBody>
      </p:sp>
      <p:sp>
        <p:nvSpPr>
          <p:cNvPr id="3" name="Content Placeholder 2">
            <a:extLst>
              <a:ext uri="{FF2B5EF4-FFF2-40B4-BE49-F238E27FC236}">
                <a16:creationId xmlns:a16="http://schemas.microsoft.com/office/drawing/2014/main" id="{86BC8AD8-70CF-4E25-BCF5-687F37E42CF1}"/>
              </a:ext>
            </a:extLst>
          </p:cNvPr>
          <p:cNvSpPr>
            <a:spLocks noGrp="1"/>
          </p:cNvSpPr>
          <p:nvPr>
            <p:ph idx="1"/>
          </p:nvPr>
        </p:nvSpPr>
        <p:spPr>
          <a:xfrm>
            <a:off x="6291923" y="1239927"/>
            <a:ext cx="4971824" cy="4680583"/>
          </a:xfrm>
        </p:spPr>
        <p:txBody>
          <a:bodyPr anchor="ctr">
            <a:normAutofit/>
          </a:bodyPr>
          <a:lstStyle/>
          <a:p>
            <a:pPr marL="0" indent="0">
              <a:buNone/>
            </a:pPr>
            <a:r>
              <a:rPr lang="en-US" sz="2400"/>
              <a:t>Sharing your </a:t>
            </a:r>
            <a:r>
              <a:rPr lang="en-US" sz="2400" b="1"/>
              <a:t>assessments</a:t>
            </a:r>
            <a:r>
              <a:rPr lang="en-US" sz="2400"/>
              <a:t> with anyone other than your own students is optional:</a:t>
            </a:r>
          </a:p>
          <a:p>
            <a:r>
              <a:rPr lang="en-US" sz="2400"/>
              <a:t>Tests and Quizzes</a:t>
            </a:r>
          </a:p>
          <a:p>
            <a:r>
              <a:rPr lang="en-US" sz="2400"/>
              <a:t>Research Paper / Essay assignments</a:t>
            </a:r>
          </a:p>
          <a:p>
            <a:pPr marL="0" indent="0">
              <a:buNone/>
            </a:pPr>
            <a:r>
              <a:rPr lang="en-US" sz="2400"/>
              <a:t>Successful sharers of student assessments (such as OpenStax) have a vetting system in place to distribute tests and quizzes to faculty only. ALG does not yet have this type of system, so open is optional. </a:t>
            </a:r>
          </a:p>
        </p:txBody>
      </p:sp>
    </p:spTree>
    <p:extLst>
      <p:ext uri="{BB962C8B-B14F-4D97-AF65-F5344CB8AC3E}">
        <p14:creationId xmlns:p14="http://schemas.microsoft.com/office/powerpoint/2010/main" val="245140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C9B01F-0375-4B7D-86C3-BD1C93EA277B}"/>
              </a:ext>
            </a:extLst>
          </p:cNvPr>
          <p:cNvSpPr>
            <a:spLocks noGrp="1"/>
          </p:cNvSpPr>
          <p:nvPr>
            <p:ph type="title"/>
          </p:nvPr>
        </p:nvSpPr>
        <p:spPr>
          <a:xfrm>
            <a:off x="1014141" y="1450655"/>
            <a:ext cx="3932030" cy="3956690"/>
          </a:xfrm>
        </p:spPr>
        <p:txBody>
          <a:bodyPr anchor="ctr">
            <a:normAutofit/>
          </a:bodyPr>
          <a:lstStyle/>
          <a:p>
            <a:r>
              <a:rPr lang="en-US" sz="6200">
                <a:solidFill>
                  <a:schemeClr val="bg1"/>
                </a:solidFill>
              </a:rPr>
              <a:t>D2L and Canvas Courses are Not Open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8E3D9D-D4B0-4DA0-B7C7-B4CF1C335288}"/>
              </a:ext>
            </a:extLst>
          </p:cNvPr>
          <p:cNvSpPr>
            <a:spLocks noGrp="1"/>
          </p:cNvSpPr>
          <p:nvPr>
            <p:ph idx="1"/>
          </p:nvPr>
        </p:nvSpPr>
        <p:spPr>
          <a:xfrm>
            <a:off x="6096000" y="1108061"/>
            <a:ext cx="5008901" cy="4571972"/>
          </a:xfrm>
        </p:spPr>
        <p:txBody>
          <a:bodyPr anchor="ctr">
            <a:normAutofit lnSpcReduction="10000"/>
          </a:bodyPr>
          <a:lstStyle/>
          <a:p>
            <a:r>
              <a:rPr lang="en-US" sz="2400">
                <a:solidFill>
                  <a:schemeClr val="bg1"/>
                </a:solidFill>
              </a:rPr>
              <a:t>Brightspace D2L is a USG-subscribed Learning Management System (LMS) which allows instructors to share a closed online course with their students. </a:t>
            </a:r>
          </a:p>
          <a:p>
            <a:r>
              <a:rPr lang="en-US" sz="2400">
                <a:solidFill>
                  <a:schemeClr val="bg1"/>
                </a:solidFill>
              </a:rPr>
              <a:t>If you want to make your LMS materials freely-available, you will usually want to present your material in an another platform, perhaps as a “copy” of what you create in the LMS. </a:t>
            </a:r>
          </a:p>
          <a:p>
            <a:r>
              <a:rPr lang="en-US" sz="2400">
                <a:solidFill>
                  <a:schemeClr val="bg1"/>
                </a:solidFill>
              </a:rPr>
              <a:t>In some cases, a total LMS course export may work. </a:t>
            </a:r>
          </a:p>
        </p:txBody>
      </p:sp>
    </p:spTree>
    <p:extLst>
      <p:ext uri="{BB962C8B-B14F-4D97-AF65-F5344CB8AC3E}">
        <p14:creationId xmlns:p14="http://schemas.microsoft.com/office/powerpoint/2010/main" val="84819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2262FA-5129-4666-9C1C-A436EF79FAFD}"/>
              </a:ext>
            </a:extLst>
          </p:cNvPr>
          <p:cNvSpPr>
            <a:spLocks noGrp="1"/>
          </p:cNvSpPr>
          <p:nvPr>
            <p:ph type="title"/>
          </p:nvPr>
        </p:nvSpPr>
        <p:spPr>
          <a:xfrm>
            <a:off x="1334948" y="717224"/>
            <a:ext cx="6151074" cy="2154370"/>
          </a:xfrm>
        </p:spPr>
        <p:txBody>
          <a:bodyPr vert="horz" lIns="91440" tIns="45720" rIns="91440" bIns="45720" rtlCol="0" anchor="b">
            <a:normAutofit/>
          </a:bodyPr>
          <a:lstStyle/>
          <a:p>
            <a:pPr algn="r"/>
            <a:r>
              <a:rPr lang="en-US" sz="4800" kern="1200">
                <a:solidFill>
                  <a:schemeClr val="bg1"/>
                </a:solidFill>
                <a:latin typeface="+mj-lt"/>
                <a:ea typeface="+mj-ea"/>
                <a:cs typeface="+mj-cs"/>
              </a:rPr>
              <a:t>Luckily, we can host your materials!</a:t>
            </a:r>
          </a:p>
        </p:txBody>
      </p:sp>
      <p:sp>
        <p:nvSpPr>
          <p:cNvPr id="3" name="Content Placeholder 2">
            <a:extLst>
              <a:ext uri="{FF2B5EF4-FFF2-40B4-BE49-F238E27FC236}">
                <a16:creationId xmlns:a16="http://schemas.microsoft.com/office/drawing/2014/main" id="{5C99A51F-B6BF-4E3D-BD44-34F8F9F126E1}"/>
              </a:ext>
            </a:extLst>
          </p:cNvPr>
          <p:cNvSpPr>
            <a:spLocks noGrp="1"/>
          </p:cNvSpPr>
          <p:nvPr>
            <p:ph idx="1"/>
          </p:nvPr>
        </p:nvSpPr>
        <p:spPr>
          <a:xfrm>
            <a:off x="6360606" y="3861888"/>
            <a:ext cx="5691963" cy="842604"/>
          </a:xfrm>
        </p:spPr>
        <p:txBody>
          <a:bodyPr vert="horz" lIns="91440" tIns="45720" rIns="91440" bIns="45720" rtlCol="0" anchor="b">
            <a:normAutofit/>
          </a:bodyPr>
          <a:lstStyle/>
          <a:p>
            <a:pPr marL="0" indent="0">
              <a:buNone/>
            </a:pPr>
            <a:r>
              <a:rPr lang="en-US" sz="2400" kern="1200">
                <a:solidFill>
                  <a:schemeClr val="bg1"/>
                </a:solidFill>
                <a:latin typeface="+mn-lt"/>
                <a:ea typeface="+mn-ea"/>
                <a:cs typeface="+mn-cs"/>
              </a:rPr>
              <a:t>GALILEO Open Learning Materials Demo: </a:t>
            </a:r>
            <a:r>
              <a:rPr lang="en-US" sz="2400" kern="1200">
                <a:solidFill>
                  <a:schemeClr val="bg1"/>
                </a:solidFill>
                <a:latin typeface="+mn-lt"/>
                <a:ea typeface="+mn-ea"/>
                <a:cs typeface="+mn-cs"/>
                <a:hlinkClick r:id="rId2"/>
              </a:rPr>
              <a:t>http://oer.galileo.usg.edu</a:t>
            </a:r>
            <a:r>
              <a:rPr lang="en-US" sz="2400" kern="1200">
                <a:solidFill>
                  <a:schemeClr val="bg1"/>
                </a:solidFill>
                <a:latin typeface="+mn-lt"/>
                <a:ea typeface="+mn-ea"/>
                <a:cs typeface="+mn-cs"/>
              </a:rPr>
              <a:t> </a:t>
            </a:r>
          </a:p>
        </p:txBody>
      </p:sp>
      <p:cxnSp>
        <p:nvCxnSpPr>
          <p:cNvPr id="10" name="Straight Connector 9">
            <a:extLst>
              <a:ext uri="{FF2B5EF4-FFF2-40B4-BE49-F238E27FC236}">
                <a16:creationId xmlns:a16="http://schemas.microsoft.com/office/drawing/2014/main" id="{C4C8A451-B6C1-4CB1-95FC-2DBDEC61FF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068597"/>
            <a:ext cx="748602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439DD6-1CCF-48C6-AF10-B70187930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60607" y="4859086"/>
            <a:ext cx="58313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97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2D5700-84F5-4A90-9A4B-0933B6C737D0}"/>
              </a:ext>
            </a:extLst>
          </p:cNvPr>
          <p:cNvSpPr>
            <a:spLocks noGrp="1"/>
          </p:cNvSpPr>
          <p:nvPr>
            <p:ph type="title"/>
          </p:nvPr>
        </p:nvSpPr>
        <p:spPr>
          <a:xfrm>
            <a:off x="1282963" y="1238080"/>
            <a:ext cx="9849751" cy="1349671"/>
          </a:xfrm>
        </p:spPr>
        <p:txBody>
          <a:bodyPr anchor="b">
            <a:normAutofit/>
          </a:bodyPr>
          <a:lstStyle/>
          <a:p>
            <a:r>
              <a:rPr lang="en-US" sz="4200"/>
              <a:t>What if I still have questions about this after today?</a:t>
            </a:r>
          </a:p>
        </p:txBody>
      </p:sp>
      <p:sp>
        <p:nvSpPr>
          <p:cNvPr id="3" name="Content Placeholder 2">
            <a:extLst>
              <a:ext uri="{FF2B5EF4-FFF2-40B4-BE49-F238E27FC236}">
                <a16:creationId xmlns:a16="http://schemas.microsoft.com/office/drawing/2014/main" id="{8E5678B2-C113-49B2-8DE2-9BB515439420}"/>
              </a:ext>
            </a:extLst>
          </p:cNvPr>
          <p:cNvSpPr>
            <a:spLocks noGrp="1"/>
          </p:cNvSpPr>
          <p:nvPr>
            <p:ph idx="1"/>
          </p:nvPr>
        </p:nvSpPr>
        <p:spPr>
          <a:xfrm>
            <a:off x="1289304" y="2902913"/>
            <a:ext cx="9849751" cy="3032168"/>
          </a:xfrm>
        </p:spPr>
        <p:txBody>
          <a:bodyPr anchor="ctr">
            <a:normAutofit/>
          </a:bodyPr>
          <a:lstStyle/>
          <a:p>
            <a:r>
              <a:rPr lang="en-US" sz="2400"/>
              <a:t>Ask your Campus Champions and Library Coordinators – they’re there to help!</a:t>
            </a:r>
          </a:p>
          <a:p>
            <a:r>
              <a:rPr lang="en-US" sz="2400"/>
              <a:t>Contact me: </a:t>
            </a:r>
            <a:r>
              <a:rPr lang="en-US" sz="2400">
                <a:solidFill>
                  <a:schemeClr val="tx2"/>
                </a:solidFill>
                <a:hlinkClick r:id="rId2">
                  <a:extLst>
                    <a:ext uri="{A12FA001-AC4F-418D-AE19-62706E023703}">
                      <ahyp:hlinkClr xmlns:ahyp="http://schemas.microsoft.com/office/drawing/2018/hyperlinkcolor" val="tx"/>
                    </a:ext>
                  </a:extLst>
                </a:hlinkClick>
              </a:rPr>
              <a:t>jeff.gallant@usg.edu</a:t>
            </a:r>
            <a:r>
              <a:rPr lang="en-US" sz="2400">
                <a:solidFill>
                  <a:schemeClr val="tx2"/>
                </a:solidFill>
              </a:rPr>
              <a:t> </a:t>
            </a:r>
          </a:p>
          <a:p>
            <a:r>
              <a:rPr lang="en-US" sz="2400"/>
              <a:t>Contact Tiffani: </a:t>
            </a:r>
            <a:r>
              <a:rPr lang="en-US" sz="2400">
                <a:solidFill>
                  <a:schemeClr val="tx2"/>
                </a:solidFill>
                <a:hlinkClick r:id="rId3">
                  <a:extLst>
                    <a:ext uri="{A12FA001-AC4F-418D-AE19-62706E023703}">
                      <ahyp:hlinkClr xmlns:ahyp="http://schemas.microsoft.com/office/drawing/2018/hyperlinkcolor" val="tx"/>
                    </a:ext>
                  </a:extLst>
                </a:hlinkClick>
              </a:rPr>
              <a:t>tiffani.reardon@usg.edu</a:t>
            </a:r>
            <a:r>
              <a:rPr lang="en-US" sz="2400">
                <a:solidFill>
                  <a:schemeClr val="tx2"/>
                </a:solidFill>
              </a:rPr>
              <a:t> </a:t>
            </a:r>
          </a:p>
          <a:p>
            <a:r>
              <a:rPr lang="en-US" sz="2400"/>
              <a:t>If this is not a best-practices question but rather a legal advice question, that question is better answered by a lawyer, such as a university attorney or a Scholarly Communications specialist with a J.D.  </a:t>
            </a:r>
          </a:p>
        </p:txBody>
      </p:sp>
    </p:spTree>
    <p:extLst>
      <p:ext uri="{BB962C8B-B14F-4D97-AF65-F5344CB8AC3E}">
        <p14:creationId xmlns:p14="http://schemas.microsoft.com/office/powerpoint/2010/main" val="369874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81847-FAB4-444F-AB79-964557B11B79}"/>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Why?</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28ED5-E554-489E-80B6-74B2AA80377E}"/>
              </a:ext>
            </a:extLst>
          </p:cNvPr>
          <p:cNvSpPr>
            <a:spLocks noGrp="1"/>
          </p:cNvSpPr>
          <p:nvPr>
            <p:ph idx="1"/>
          </p:nvPr>
        </p:nvSpPr>
        <p:spPr>
          <a:xfrm>
            <a:off x="6293224" y="860612"/>
            <a:ext cx="4797909" cy="5023821"/>
          </a:xfrm>
        </p:spPr>
        <p:txBody>
          <a:bodyPr anchor="ctr">
            <a:normAutofit lnSpcReduction="10000"/>
          </a:bodyPr>
          <a:lstStyle/>
          <a:p>
            <a:r>
              <a:rPr lang="en-US" sz="2400">
                <a:solidFill>
                  <a:schemeClr val="bg1"/>
                </a:solidFill>
              </a:rPr>
              <a:t>Institutional disbursement gives maximum </a:t>
            </a:r>
            <a:r>
              <a:rPr lang="en-US" sz="2400" b="1">
                <a:solidFill>
                  <a:schemeClr val="bg1"/>
                </a:solidFill>
              </a:rPr>
              <a:t>flexibility to the institution and the team</a:t>
            </a:r>
            <a:r>
              <a:rPr lang="en-US" sz="2400">
                <a:solidFill>
                  <a:schemeClr val="bg1"/>
                </a:solidFill>
              </a:rPr>
              <a:t> in terms of how many people and what types of skills are needed, amount of compensation vs. replacement of teaching load, and timing in terms of semesters of preparatory work vs. semesters of adoption.</a:t>
            </a:r>
          </a:p>
          <a:p>
            <a:r>
              <a:rPr lang="en-US" sz="2400">
                <a:solidFill>
                  <a:schemeClr val="bg1"/>
                </a:solidFill>
              </a:rPr>
              <a:t>50%/50% disbursement further ensures that you have the resources you need to complete the project, and that the project will be completed by the Final Report deadline.</a:t>
            </a:r>
          </a:p>
        </p:txBody>
      </p:sp>
    </p:spTree>
    <p:extLst>
      <p:ext uri="{BB962C8B-B14F-4D97-AF65-F5344CB8AC3E}">
        <p14:creationId xmlns:p14="http://schemas.microsoft.com/office/powerpoint/2010/main" val="37406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69F1EC-75EF-46E1-BB27-AC792B53E314}"/>
              </a:ext>
            </a:extLst>
          </p:cNvPr>
          <p:cNvSpPr>
            <a:spLocks noGrp="1"/>
          </p:cNvSpPr>
          <p:nvPr>
            <p:ph type="title"/>
          </p:nvPr>
        </p:nvSpPr>
        <p:spPr>
          <a:xfrm>
            <a:off x="621792" y="1161288"/>
            <a:ext cx="3602736" cy="4526280"/>
          </a:xfrm>
        </p:spPr>
        <p:txBody>
          <a:bodyPr>
            <a:normAutofit/>
          </a:bodyPr>
          <a:lstStyle/>
          <a:p>
            <a:r>
              <a:rPr lang="en-US" sz="4000"/>
              <a:t>Contact Your Business/Grants Office!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DF0F5E-1510-4FE0-90A6-C82ADB16ECFE}"/>
              </a:ext>
            </a:extLst>
          </p:cNvPr>
          <p:cNvSpPr>
            <a:spLocks noGrp="1"/>
          </p:cNvSpPr>
          <p:nvPr>
            <p:ph idx="1"/>
          </p:nvPr>
        </p:nvSpPr>
        <p:spPr>
          <a:xfrm>
            <a:off x="5434149" y="447471"/>
            <a:ext cx="5916603" cy="5875507"/>
          </a:xfrm>
        </p:spPr>
        <p:txBody>
          <a:bodyPr anchor="ctr">
            <a:normAutofit/>
          </a:bodyPr>
          <a:lstStyle/>
          <a:p>
            <a:pPr marL="0" indent="0">
              <a:buNone/>
            </a:pPr>
            <a:r>
              <a:rPr lang="en-US" sz="2400"/>
              <a:t>The proposing team should </a:t>
            </a:r>
            <a:r>
              <a:rPr lang="en-US" sz="2400" b="1"/>
              <a:t>coordinate as necessary with their departments and institutional sponsors </a:t>
            </a:r>
            <a:r>
              <a:rPr lang="en-US" sz="2400"/>
              <a:t>to determine how to handle the distribution, including amounts, release time/overload/salary/replacement, as well as semester(s). </a:t>
            </a:r>
          </a:p>
          <a:p>
            <a:pPr marL="0" indent="0">
              <a:buNone/>
            </a:pPr>
            <a:r>
              <a:rPr lang="en-US" sz="2400"/>
              <a:t>Your business/grants office needs to know the following: </a:t>
            </a:r>
          </a:p>
          <a:p>
            <a:r>
              <a:rPr lang="en-US" sz="2400"/>
              <a:t>These grants, while competitively earned, are essentially special </a:t>
            </a:r>
            <a:r>
              <a:rPr lang="en-US" sz="2400" b="1"/>
              <a:t>allocations of state funds </a:t>
            </a:r>
            <a:r>
              <a:rPr lang="en-US" sz="2400"/>
              <a:t>for the implementation and creation of affordable learning resources.  </a:t>
            </a:r>
          </a:p>
          <a:p>
            <a:r>
              <a:rPr lang="en-US" sz="2400"/>
              <a:t>These grants are </a:t>
            </a:r>
            <a:r>
              <a:rPr lang="en-US" sz="2400" b="1"/>
              <a:t>not the same as federal grants </a:t>
            </a:r>
            <a:r>
              <a:rPr lang="en-US" sz="2400"/>
              <a:t>where indirect costs are considered a part of the grant costs.  Direct costs, such as salaries, fringes, and supplies are fine.</a:t>
            </a:r>
          </a:p>
        </p:txBody>
      </p:sp>
    </p:spTree>
    <p:extLst>
      <p:ext uri="{BB962C8B-B14F-4D97-AF65-F5344CB8AC3E}">
        <p14:creationId xmlns:p14="http://schemas.microsoft.com/office/powerpoint/2010/main" val="358384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a:t>Service Level Agreement (SLA)</a:t>
            </a:r>
          </a:p>
        </p:txBody>
      </p:sp>
      <p:sp>
        <p:nvSpPr>
          <p:cNvPr id="19"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411479" y="2643589"/>
            <a:ext cx="4498848" cy="3876277"/>
          </a:xfrm>
        </p:spPr>
        <p:txBody>
          <a:bodyPr vert="horz" lIns="91440" tIns="45720" rIns="91440" bIns="45720" rtlCol="0" anchor="t">
            <a:normAutofit fontScale="92500" lnSpcReduction="10000"/>
          </a:bodyPr>
          <a:lstStyle/>
          <a:p>
            <a:r>
              <a:rPr lang="en-US" sz="2000" dirty="0"/>
              <a:t>“Boilerplate” intergovernmental legal document ensuring that:</a:t>
            </a:r>
          </a:p>
          <a:p>
            <a:pPr lvl="1"/>
            <a:r>
              <a:rPr lang="en-US" sz="2000" dirty="0"/>
              <a:t>We fund the work in the Statement of Work, which is your proposal.</a:t>
            </a:r>
          </a:p>
          <a:p>
            <a:pPr lvl="1"/>
            <a:r>
              <a:rPr lang="en-US" sz="2000" dirty="0"/>
              <a:t>Your institution ensures the work is completed by the deadline. Ensure that your Final Semester is correct.</a:t>
            </a:r>
          </a:p>
          <a:p>
            <a:r>
              <a:rPr lang="en-US" sz="2000" dirty="0"/>
              <a:t>All Start Dates are June 1, 2020 (Kickoff Date).</a:t>
            </a:r>
          </a:p>
          <a:p>
            <a:r>
              <a:rPr lang="en-US" sz="2000" dirty="0"/>
              <a:t>Spring 2021 End Date: May 17, 2020 (Final Report Deadline).</a:t>
            </a:r>
          </a:p>
          <a:p>
            <a:r>
              <a:rPr lang="en-US" sz="2000" dirty="0"/>
              <a:t>Summer 2021 End Date: August 16, 2021 (Final Report Deadline).</a:t>
            </a:r>
          </a:p>
        </p:txBody>
      </p:sp>
      <p:pic>
        <p:nvPicPr>
          <p:cNvPr id="5" name="Content Placeholder 4" descr="Example of a Service Level Agreement for Textbook Transformation Grants">
            <a:extLst>
              <a:ext uri="{FF2B5EF4-FFF2-40B4-BE49-F238E27FC236}">
                <a16:creationId xmlns:a16="http://schemas.microsoft.com/office/drawing/2014/main" id="{691D45D4-8541-4991-BC9A-6FE9E9FBDE0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6940" r="-1" b="1610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60979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045029" y="1092857"/>
            <a:ext cx="3669704" cy="4389120"/>
          </a:xfrm>
        </p:spPr>
        <p:txBody>
          <a:bodyPr>
            <a:normAutofit/>
          </a:bodyPr>
          <a:lstStyle/>
          <a:p>
            <a:r>
              <a:rPr lang="en-US" sz="4000" dirty="0"/>
              <a:t>Steps: From SLA to Funding</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4867565" y="684398"/>
            <a:ext cx="6375202" cy="5206040"/>
          </a:xfrm>
        </p:spPr>
        <p:txBody>
          <a:bodyPr anchor="ctr">
            <a:normAutofit/>
          </a:bodyPr>
          <a:lstStyle/>
          <a:p>
            <a:pPr marL="514350" indent="-514350">
              <a:buFont typeface="+mj-lt"/>
              <a:buAutoNum type="arabicPeriod"/>
            </a:pPr>
            <a:r>
              <a:rPr lang="en-US" sz="1800" dirty="0"/>
              <a:t>ALG drafts SLAs</a:t>
            </a:r>
          </a:p>
          <a:p>
            <a:pPr marL="514350" indent="-514350">
              <a:buFont typeface="+mj-lt"/>
              <a:buAutoNum type="arabicPeriod"/>
            </a:pPr>
            <a:r>
              <a:rPr lang="en-US" sz="1800" dirty="0"/>
              <a:t>ALG distributes SLAs to the Business / Grants Office with Project Leads </a:t>
            </a:r>
            <a:r>
              <a:rPr lang="en-US" sz="1800" dirty="0" err="1"/>
              <a:t>CCd</a:t>
            </a:r>
            <a:endParaRPr lang="en-US" sz="1800" dirty="0"/>
          </a:p>
          <a:p>
            <a:pPr marL="514350" indent="-514350">
              <a:buFont typeface="+mj-lt"/>
              <a:buAutoNum type="arabicPeriod"/>
            </a:pPr>
            <a:r>
              <a:rPr lang="en-US" sz="1800" dirty="0"/>
              <a:t>Institution obtains signatures on SLA</a:t>
            </a:r>
          </a:p>
          <a:p>
            <a:pPr marL="514350" indent="-514350">
              <a:buFont typeface="+mj-lt"/>
              <a:buAutoNum type="arabicPeriod"/>
            </a:pPr>
            <a:r>
              <a:rPr lang="en-US" sz="1800" dirty="0"/>
              <a:t>Business/grants office OR project leads send SLA and the invoice for first payment (1/2 the award) to ALG in one email if possible</a:t>
            </a:r>
            <a:br>
              <a:rPr lang="en-US" sz="1800" dirty="0"/>
            </a:br>
            <a:r>
              <a:rPr lang="en-US" sz="1800" dirty="0"/>
              <a:t>	</a:t>
            </a:r>
            <a:r>
              <a:rPr lang="en-US" sz="1800" i="1" dirty="0"/>
              <a:t>Some institutions need the fully-executed SLA first (UGA, 	GA Tech, KSU), this is okay</a:t>
            </a:r>
          </a:p>
          <a:p>
            <a:pPr marL="514350" indent="-514350">
              <a:buFont typeface="+mj-lt"/>
              <a:buAutoNum type="arabicPeriod"/>
            </a:pPr>
            <a:r>
              <a:rPr lang="en-US" sz="1800" dirty="0"/>
              <a:t>ALG submits signed SLAs to the BOR Business Office</a:t>
            </a:r>
          </a:p>
          <a:p>
            <a:pPr marL="514350" indent="-514350">
              <a:buFont typeface="+mj-lt"/>
              <a:buAutoNum type="arabicPeriod"/>
            </a:pPr>
            <a:r>
              <a:rPr lang="en-US" sz="1800" dirty="0"/>
              <a:t>BOR Business Office sends to Legal, Legal signs</a:t>
            </a:r>
          </a:p>
          <a:p>
            <a:pPr marL="514350" indent="-514350">
              <a:buFont typeface="+mj-lt"/>
              <a:buAutoNum type="arabicPeriod"/>
            </a:pPr>
            <a:r>
              <a:rPr lang="en-US" sz="1800" dirty="0"/>
              <a:t>Business Office creates PO and sends to ALG</a:t>
            </a:r>
          </a:p>
          <a:p>
            <a:pPr marL="514350" indent="-514350">
              <a:buFont typeface="+mj-lt"/>
              <a:buAutoNum type="arabicPeriod"/>
            </a:pPr>
            <a:r>
              <a:rPr lang="en-US" sz="1800" dirty="0"/>
              <a:t>With first invoice, ALG sends first payment to institution through ACH</a:t>
            </a:r>
          </a:p>
          <a:p>
            <a:pPr marL="514350" indent="-514350">
              <a:buFont typeface="+mj-lt"/>
              <a:buAutoNum type="arabicPeriod"/>
            </a:pPr>
            <a:r>
              <a:rPr lang="en-US" sz="1800" dirty="0"/>
              <a:t>Final Report: with second invoice, ALG sends second payment to institution through ACH </a:t>
            </a:r>
          </a:p>
        </p:txBody>
      </p:sp>
    </p:spTree>
    <p:extLst>
      <p:ext uri="{BB962C8B-B14F-4D97-AF65-F5344CB8AC3E}">
        <p14:creationId xmlns:p14="http://schemas.microsoft.com/office/powerpoint/2010/main" val="41866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EBD111-D197-421E-9412-7CB0629002C3}"/>
              </a:ext>
            </a:extLst>
          </p:cNvPr>
          <p:cNvSpPr>
            <a:spLocks noGrp="1"/>
          </p:cNvSpPr>
          <p:nvPr>
            <p:ph type="title"/>
          </p:nvPr>
        </p:nvSpPr>
        <p:spPr>
          <a:xfrm>
            <a:off x="1014141" y="1450655"/>
            <a:ext cx="3932030" cy="3956690"/>
          </a:xfrm>
        </p:spPr>
        <p:txBody>
          <a:bodyPr anchor="ctr">
            <a:normAutofit/>
          </a:bodyPr>
          <a:lstStyle/>
          <a:p>
            <a:r>
              <a:rPr lang="en-US" sz="7400">
                <a:solidFill>
                  <a:schemeClr val="bg1"/>
                </a:solidFill>
              </a:rPr>
              <a:t>Semester Status Report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61F51A-3484-4DB9-B373-CEF713BCD76A}"/>
              </a:ext>
            </a:extLst>
          </p:cNvPr>
          <p:cNvSpPr>
            <a:spLocks noGrp="1"/>
          </p:cNvSpPr>
          <p:nvPr>
            <p:ph idx="1"/>
          </p:nvPr>
        </p:nvSpPr>
        <p:spPr>
          <a:xfrm>
            <a:off x="6096000" y="1108061"/>
            <a:ext cx="4913745" cy="4571972"/>
          </a:xfrm>
        </p:spPr>
        <p:txBody>
          <a:bodyPr anchor="ctr">
            <a:normAutofit/>
          </a:bodyPr>
          <a:lstStyle/>
          <a:p>
            <a:r>
              <a:rPr lang="en-US" sz="2400" dirty="0">
                <a:solidFill>
                  <a:schemeClr val="bg1"/>
                </a:solidFill>
              </a:rPr>
              <a:t>Report is an online form</a:t>
            </a:r>
          </a:p>
          <a:p>
            <a:r>
              <a:rPr lang="en-US" sz="2400" dirty="0">
                <a:solidFill>
                  <a:schemeClr val="bg1"/>
                </a:solidFill>
              </a:rPr>
              <a:t>Includes multiple-choice &amp; short paragraph questions</a:t>
            </a:r>
          </a:p>
          <a:p>
            <a:r>
              <a:rPr lang="en-US" sz="2400" dirty="0">
                <a:solidFill>
                  <a:schemeClr val="bg1"/>
                </a:solidFill>
              </a:rPr>
              <a:t>Focuses on project being on track for implementation in your final semester</a:t>
            </a:r>
          </a:p>
          <a:p>
            <a:r>
              <a:rPr lang="en-US" sz="2400" dirty="0">
                <a:solidFill>
                  <a:schemeClr val="bg1"/>
                </a:solidFill>
              </a:rPr>
              <a:t>Is always available via link on the Grants Information Center: </a:t>
            </a:r>
            <a:br>
              <a:rPr lang="en-US" sz="2400" dirty="0">
                <a:solidFill>
                  <a:schemeClr val="bg1"/>
                </a:solidFill>
              </a:rPr>
            </a:br>
            <a:r>
              <a:rPr lang="en-US" sz="2400" dirty="0">
                <a:solidFill>
                  <a:schemeClr val="bg1"/>
                </a:solidFill>
                <a:hlinkClick r:id="rId2"/>
              </a:rPr>
              <a:t>http://affordablelearninggeorgia.org/about/grants_info/</a:t>
            </a:r>
            <a:endParaRPr lang="en-US" sz="2400" dirty="0">
              <a:solidFill>
                <a:schemeClr val="bg1"/>
              </a:solidFill>
            </a:endParaRPr>
          </a:p>
        </p:txBody>
      </p:sp>
    </p:spTree>
    <p:extLst>
      <p:ext uri="{BB962C8B-B14F-4D97-AF65-F5344CB8AC3E}">
        <p14:creationId xmlns:p14="http://schemas.microsoft.com/office/powerpoint/2010/main" val="259473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5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Semester Status Reports</a:t>
            </a:r>
          </a:p>
        </p:txBody>
      </p:sp>
      <p:pic>
        <p:nvPicPr>
          <p:cNvPr id="6" name="Content Placeholder 5" descr="Semester Status Report: Basic Questions">
            <a:extLst>
              <a:ext uri="{FF2B5EF4-FFF2-40B4-BE49-F238E27FC236}">
                <a16:creationId xmlns:a16="http://schemas.microsoft.com/office/drawing/2014/main" id="{4B3A77F9-8821-4E2E-A27A-98EBFFEC724A}"/>
              </a:ext>
            </a:extLst>
          </p:cNvPr>
          <p:cNvPicPr>
            <a:picLocks noGrp="1" noChangeAspect="1"/>
          </p:cNvPicPr>
          <p:nvPr>
            <p:ph sz="half" idx="2"/>
          </p:nvPr>
        </p:nvPicPr>
        <p:blipFill rotWithShape="1">
          <a:blip r:embed="rId2"/>
          <a:srcRect r="9941" b="1"/>
          <a:stretch/>
        </p:blipFill>
        <p:spPr>
          <a:xfrm>
            <a:off x="8682630" y="739775"/>
            <a:ext cx="3165475" cy="4997450"/>
          </a:xfrm>
          <a:prstGeom prst="rect">
            <a:avLst/>
          </a:prstGeom>
        </p:spPr>
      </p:pic>
      <p:pic>
        <p:nvPicPr>
          <p:cNvPr id="5" name="Content Placeholder 4" descr="Semester Status Report: Basic questions">
            <a:extLst>
              <a:ext uri="{FF2B5EF4-FFF2-40B4-BE49-F238E27FC236}">
                <a16:creationId xmlns:a16="http://schemas.microsoft.com/office/drawing/2014/main" id="{2041C9E5-5BCB-4544-9956-BC3C3FE0D1F4}"/>
              </a:ext>
            </a:extLst>
          </p:cNvPr>
          <p:cNvPicPr>
            <a:picLocks noChangeAspect="1"/>
          </p:cNvPicPr>
          <p:nvPr/>
        </p:nvPicPr>
        <p:blipFill rotWithShape="1">
          <a:blip r:embed="rId3"/>
          <a:srcRect l="1343" r="39509" b="-2"/>
          <a:stretch/>
        </p:blipFill>
        <p:spPr>
          <a:xfrm>
            <a:off x="5317130" y="739775"/>
            <a:ext cx="3165475" cy="4997450"/>
          </a:xfrm>
          <a:prstGeom prst="rect">
            <a:avLst/>
          </a:prstGeom>
        </p:spPr>
      </p:pic>
    </p:spTree>
    <p:extLst>
      <p:ext uri="{BB962C8B-B14F-4D97-AF65-F5344CB8AC3E}">
        <p14:creationId xmlns:p14="http://schemas.microsoft.com/office/powerpoint/2010/main" val="121286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t>Semester Status Reports</a:t>
            </a:r>
          </a:p>
        </p:txBody>
      </p:sp>
      <p:pic>
        <p:nvPicPr>
          <p:cNvPr id="7" name="Content Placeholder 6" descr="Semester Status Report: Reporting and end semesters">
            <a:extLst>
              <a:ext uri="{FF2B5EF4-FFF2-40B4-BE49-F238E27FC236}">
                <a16:creationId xmlns:a16="http://schemas.microsoft.com/office/drawing/2014/main" id="{23BA3103-2FD1-4321-8780-6A0A3D01C720}"/>
              </a:ext>
            </a:extLst>
          </p:cNvPr>
          <p:cNvPicPr>
            <a:picLocks noGrp="1" noChangeAspect="1"/>
          </p:cNvPicPr>
          <p:nvPr>
            <p:ph sz="half" idx="1"/>
          </p:nvPr>
        </p:nvPicPr>
        <p:blipFill>
          <a:blip r:embed="rId2"/>
          <a:stretch>
            <a:fillRect/>
          </a:stretch>
        </p:blipFill>
        <p:spPr>
          <a:xfrm>
            <a:off x="41275" y="49213"/>
            <a:ext cx="6410325" cy="5297488"/>
          </a:xfrm>
          <a:prstGeom prst="rect">
            <a:avLst/>
          </a:prstGeom>
        </p:spPr>
      </p:pic>
      <p:pic>
        <p:nvPicPr>
          <p:cNvPr id="10" name="Content Placeholder 9" descr="Semester Status Report: On-track questions">
            <a:extLst>
              <a:ext uri="{FF2B5EF4-FFF2-40B4-BE49-F238E27FC236}">
                <a16:creationId xmlns:a16="http://schemas.microsoft.com/office/drawing/2014/main" id="{F0CD0304-5971-40D5-BC71-4A2108637015}"/>
              </a:ext>
            </a:extLst>
          </p:cNvPr>
          <p:cNvPicPr>
            <a:picLocks noGrp="1" noChangeAspect="1"/>
          </p:cNvPicPr>
          <p:nvPr>
            <p:ph sz="half" idx="2"/>
          </p:nvPr>
        </p:nvPicPr>
        <p:blipFill>
          <a:blip r:embed="rId3"/>
          <a:stretch>
            <a:fillRect/>
          </a:stretch>
        </p:blipFill>
        <p:spPr>
          <a:xfrm>
            <a:off x="6532563" y="49213"/>
            <a:ext cx="5618163" cy="5297488"/>
          </a:xfrm>
          <a:prstGeom prst="rect">
            <a:avLst/>
          </a:prstGeom>
        </p:spPr>
      </p:pic>
    </p:spTree>
    <p:extLst>
      <p:ext uri="{BB962C8B-B14F-4D97-AF65-F5344CB8AC3E}">
        <p14:creationId xmlns:p14="http://schemas.microsoft.com/office/powerpoint/2010/main" val="150636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166F87"/>
      </a:dk1>
      <a:lt1>
        <a:srgbClr val="E7E6E6"/>
      </a:lt1>
      <a:dk2>
        <a:srgbClr val="D65241"/>
      </a:dk2>
      <a:lt2>
        <a:srgbClr val="F6DCD9"/>
      </a:lt2>
      <a:accent1>
        <a:srgbClr val="C2EAF5"/>
      </a:accent1>
      <a:accent2>
        <a:srgbClr val="D65241"/>
      </a:accent2>
      <a:accent3>
        <a:srgbClr val="F6DCD9"/>
      </a:accent3>
      <a:accent4>
        <a:srgbClr val="166F87"/>
      </a:accent4>
      <a:accent5>
        <a:srgbClr val="F6DCD9"/>
      </a:accent5>
      <a:accent6>
        <a:srgbClr val="D65241"/>
      </a:accent6>
      <a:hlink>
        <a:srgbClr val="C2EAF5"/>
      </a:hlink>
      <a:folHlink>
        <a:srgbClr val="AEAB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2DB31-7821-498D-8010-2A29F817AE66}">
  <ds:schemaRefs>
    <ds:schemaRef ds:uri="http://schemas.microsoft.com/office/2006/metadata/propertie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EFE5B44E-9DB1-4FE4-94E6-9BBD7F9C19C3}">
  <ds:schemaRefs>
    <ds:schemaRef ds:uri="http://schemas.microsoft.com/sharepoint/v3/contenttype/forms"/>
  </ds:schemaRefs>
</ds:datastoreItem>
</file>

<file path=customXml/itemProps3.xml><?xml version="1.0" encoding="utf-8"?>
<ds:datastoreItem xmlns:ds="http://schemas.openxmlformats.org/officeDocument/2006/customXml" ds:itemID="{E436563F-DD9C-43E1-B421-77E7C6FF5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Widescreen</PresentationFormat>
  <Paragraphs>115</Paragraphs>
  <Slides>28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1_Office Theme</vt:lpstr>
      <vt:lpstr>Textbook Transformation Grants: Grant Procedures</vt:lpstr>
      <vt:lpstr>How Funding Works: Not Your Typical Grant</vt:lpstr>
      <vt:lpstr>Why?</vt:lpstr>
      <vt:lpstr>Contact Your Business/Grants Office!</vt:lpstr>
      <vt:lpstr>Service Level Agreement (SLA)</vt:lpstr>
      <vt:lpstr>Steps: From SLA to Funding</vt:lpstr>
      <vt:lpstr>Semester Status Report</vt:lpstr>
      <vt:lpstr>Semester Status Reports</vt:lpstr>
      <vt:lpstr>Semester Status Reports</vt:lpstr>
      <vt:lpstr>Semester Status Reports</vt:lpstr>
      <vt:lpstr>Final Report</vt:lpstr>
      <vt:lpstr>Final Report Walk-Through</vt:lpstr>
      <vt:lpstr>Final Report Submission</vt:lpstr>
      <vt:lpstr>Photos (Optional)</vt:lpstr>
      <vt:lpstr>Upcoming Reporting Deadlines</vt:lpstr>
      <vt:lpstr>Listserv</vt:lpstr>
      <vt:lpstr>Copyright and Open Licensing</vt:lpstr>
      <vt:lpstr>What is copyright?</vt:lpstr>
      <vt:lpstr>Is copyright always the creator’s right?</vt:lpstr>
      <vt:lpstr>Is every type of work protected?</vt:lpstr>
      <vt:lpstr>What if there’s no copyright indication?</vt:lpstr>
      <vt:lpstr>What was that about 1923?</vt:lpstr>
      <vt:lpstr>Open is Required for New Materials</vt:lpstr>
      <vt:lpstr>CC-BY Exception</vt:lpstr>
      <vt:lpstr>Open is Optional for Student Assessments</vt:lpstr>
      <vt:lpstr>D2L and Canvas Courses are Not Open</vt:lpstr>
      <vt:lpstr>Luckily, we can host your materials!</vt:lpstr>
      <vt:lpstr>What if I still have questions about this after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 Grant Procedures</dc:title>
  <dc:creator>Jeff Gallant</dc:creator>
  <cp:lastModifiedBy>Jeff Gallant</cp:lastModifiedBy>
  <cp:revision>1</cp:revision>
  <dcterms:created xsi:type="dcterms:W3CDTF">2020-06-01T19:04:20Z</dcterms:created>
  <dcterms:modified xsi:type="dcterms:W3CDTF">2020-06-01T19:05:04Z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