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9" r:id="rId3"/>
    <p:sldId id="350" r:id="rId4"/>
    <p:sldId id="395" r:id="rId5"/>
    <p:sldId id="396" r:id="rId6"/>
    <p:sldId id="400" r:id="rId7"/>
    <p:sldId id="364" r:id="rId8"/>
    <p:sldId id="398" r:id="rId9"/>
    <p:sldId id="351" r:id="rId10"/>
    <p:sldId id="391" r:id="rId11"/>
    <p:sldId id="265" r:id="rId12"/>
    <p:sldId id="257" r:id="rId13"/>
    <p:sldId id="374" r:id="rId14"/>
    <p:sldId id="264" r:id="rId15"/>
    <p:sldId id="375" r:id="rId16"/>
    <p:sldId id="378" r:id="rId17"/>
    <p:sldId id="372" r:id="rId18"/>
    <p:sldId id="370" r:id="rId19"/>
    <p:sldId id="352" r:id="rId20"/>
    <p:sldId id="353" r:id="rId21"/>
    <p:sldId id="388" r:id="rId22"/>
    <p:sldId id="389" r:id="rId23"/>
    <p:sldId id="358" r:id="rId24"/>
    <p:sldId id="3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B0C"/>
    <a:srgbClr val="D43C12"/>
    <a:srgbClr val="15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22" autoAdjust="0"/>
    <p:restoredTop sz="94660"/>
  </p:normalViewPr>
  <p:slideViewPr>
    <p:cSldViewPr showGuides="1">
      <p:cViewPr varScale="1">
        <p:scale>
          <a:sx n="55" d="100"/>
          <a:sy n="55" d="100"/>
        </p:scale>
        <p:origin x="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B7CC6-01FA-1D40-A589-66DA7F8209E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387F0-044C-F941-B416-3230B48B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4469D-F513-8C41-A5AD-6B8183AF1DF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F37E-E12D-A944-8DE1-44CD2D67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4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42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1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48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2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5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3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47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70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04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11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3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9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4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25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19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2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4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3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1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0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12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2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/>
          <a:lstStyle/>
          <a:p>
            <a:fld id="{3273956E-5181-1344-B876-CFCAE114770E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DE7E870E-869D-3B42-B172-BEABECDE60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5029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1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8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4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562600" y="5791200"/>
            <a:ext cx="3429000" cy="914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Cambria Math" pitchFamily="18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fordablelearninggeorgia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://www.galileo.usg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ffordablelearninggeorgia.org/find_textbooks/alg_top_cours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828800"/>
            <a:ext cx="5561080" cy="27432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1571C5"/>
                </a:solidFill>
              </a:rPr>
              <a:t>Textbook Transformation Grants Kickoff</a:t>
            </a:r>
            <a:r>
              <a:rPr lang="en-US" sz="4800" dirty="0">
                <a:solidFill>
                  <a:schemeClr val="accent1"/>
                </a:solidFill>
              </a:rPr>
              <a:t/>
            </a:r>
            <a:br>
              <a:rPr lang="en-US" sz="4800" dirty="0">
                <a:solidFill>
                  <a:schemeClr val="accent1"/>
                </a:solidFill>
              </a:rPr>
            </a:br>
            <a:endParaRPr lang="en-US" sz="4800" dirty="0"/>
          </a:p>
        </p:txBody>
      </p:sp>
      <p:pic>
        <p:nvPicPr>
          <p:cNvPr id="3" name="Picture 2" descr="gal_color_print_2003_tri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3871829" cy="88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7" y="1066800"/>
            <a:ext cx="2239643" cy="2598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81400"/>
            <a:ext cx="2197994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486400"/>
            <a:ext cx="8686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September 12, </a:t>
            </a:r>
            <a:r>
              <a:rPr lang="en-US" sz="2800" dirty="0" smtClean="0">
                <a:solidFill>
                  <a:schemeClr val="bg1"/>
                </a:solidFill>
              </a:rPr>
              <a:t>2016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Round </a:t>
            </a:r>
            <a:r>
              <a:rPr lang="en-US" sz="2800" dirty="0" smtClean="0">
                <a:solidFill>
                  <a:schemeClr val="bg1"/>
                </a:solidFill>
              </a:rPr>
              <a:t>Six </a:t>
            </a:r>
            <a:r>
              <a:rPr lang="en-US" sz="2800" dirty="0" smtClean="0">
                <a:solidFill>
                  <a:schemeClr val="bg1"/>
                </a:solidFill>
              </a:rPr>
              <a:t>Grantees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Middle Georgia State University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038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+mj-lt"/>
              </a:rPr>
              <a:t>Grantees: 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+mj-lt"/>
              </a:rPr>
              <a:t>Introduce yourselves!</a:t>
            </a:r>
          </a:p>
          <a:p>
            <a:pPr marL="0" indent="0" algn="ctr">
              <a:buNone/>
            </a:pPr>
            <a:endParaRPr lang="en-US" sz="4400" b="1" dirty="0">
              <a:latin typeface="+mj-lt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+mj-lt"/>
              </a:rPr>
              <a:t>List of all Round Six grantees: 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+mj-lt"/>
              </a:rPr>
              <a:t>http://affordablelearninggeorgia.org/about/textbook_transformation_grants_round_6_grantees/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2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562600"/>
            <a:ext cx="7086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USG Improving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Access and Affordability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381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State of Georgia’s FY </a:t>
            </a:r>
            <a:r>
              <a:rPr lang="en-US" dirty="0" smtClean="0"/>
              <a:t>2017 </a:t>
            </a:r>
            <a:r>
              <a:rPr lang="en-US" dirty="0"/>
              <a:t>budget </a:t>
            </a:r>
            <a:r>
              <a:rPr lang="en-US" dirty="0" smtClean="0"/>
              <a:t>funds Affordable Learning Georgia (ALG), which focuses on reducing the cost of textbooks and the enhancement of GALILEO, Georgia’s Virtual Library and ALG’s parent initiative.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Placeholder 7" descr="e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r="10061"/>
          <a:stretch>
            <a:fillRect/>
          </a:stretch>
        </p:blipFill>
        <p:spPr>
          <a:xfrm>
            <a:off x="5943600" y="2514600"/>
            <a:ext cx="2743200" cy="2718816"/>
          </a:xfrm>
          <a:prstGeom prst="rect">
            <a:avLst/>
          </a:prstGeom>
        </p:spPr>
      </p:pic>
      <p:pic>
        <p:nvPicPr>
          <p:cNvPr id="7" name="Picture 6" descr="vinyl-decal-sticker-719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2484967" cy="248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91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Affordable Learning Georgia Is…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baseline="30000" dirty="0"/>
              <a:t>A one-stop service to help USG faculty and staff identify lower-cost, electronic, free, and open educational resources (OER), building on the cost-effective subscription resources provided by GALILEO and the USG libraries</a:t>
            </a:r>
            <a:r>
              <a:rPr lang="en-US" baseline="30000" dirty="0" smtClean="0"/>
              <a:t>. </a:t>
            </a:r>
            <a:r>
              <a:rPr lang="en-US" baseline="30000" dirty="0" err="1" smtClean="0">
                <a:hlinkClick r:id="rId3"/>
              </a:rPr>
              <a:t>www.affordablelearninggeorgia.org</a:t>
            </a:r>
            <a:endParaRPr lang="en-US" baseline="30000" dirty="0"/>
          </a:p>
          <a:p>
            <a:endParaRPr lang="en-US" baseline="30000" dirty="0"/>
          </a:p>
          <a:p>
            <a:r>
              <a:rPr lang="en-US" baseline="30000" dirty="0"/>
              <a:t>Programs to support more affordable learning materials, including campus advocacy, faculty development, bookstore collaborations, and grants for textbook transformation, </a:t>
            </a:r>
            <a:r>
              <a:rPr lang="en-US" baseline="30000" dirty="0" smtClean="0"/>
              <a:t>including </a:t>
            </a:r>
            <a:r>
              <a:rPr lang="en-US" baseline="30000" dirty="0"/>
              <a:t>a partnership with </a:t>
            </a:r>
            <a:r>
              <a:rPr lang="en-US" baseline="30000" dirty="0" err="1"/>
              <a:t>eCore</a:t>
            </a:r>
            <a:r>
              <a:rPr lang="en-US" baseline="30000" dirty="0"/>
              <a:t>, the University System’s core curriculum taught completely online. </a:t>
            </a:r>
            <a:endParaRPr lang="en-US" baseline="30000" dirty="0" smtClean="0"/>
          </a:p>
          <a:p>
            <a:endParaRPr lang="en-US" baseline="30000" dirty="0"/>
          </a:p>
          <a:p>
            <a:r>
              <a:rPr lang="en-US" baseline="30000" dirty="0"/>
              <a:t>An initiative of the University System of Georgia and</a:t>
            </a:r>
            <a:br>
              <a:rPr lang="en-US" baseline="30000" dirty="0"/>
            </a:br>
            <a:r>
              <a:rPr lang="en-US" baseline="30000" dirty="0"/>
              <a:t>GALILEO, Georgia’s Virtual Library. </a:t>
            </a:r>
            <a:r>
              <a:rPr lang="en-US" baseline="30000" dirty="0" smtClean="0">
                <a:hlinkClick r:id="rId4"/>
              </a:rPr>
              <a:t>www.galileo.usg.edu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724400"/>
            <a:ext cx="2544344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84175" y="5695950"/>
            <a:ext cx="9525000" cy="1162050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</a:rPr>
              <a:t>ACTIVITIES </a:t>
            </a:r>
            <a:r>
              <a:rPr lang="en-US" sz="4400" dirty="0">
                <a:solidFill>
                  <a:schemeClr val="bg1"/>
                </a:solidFill>
              </a:rPr>
              <a:t>AND STRATEGIES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5412" y="921544"/>
            <a:ext cx="4572000" cy="434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Goals and Programs: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Top 100 Courses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err="1" smtClean="0"/>
              <a:t>eCore</a:t>
            </a:r>
            <a:r>
              <a:rPr lang="en-US" sz="2800" dirty="0" smtClean="0"/>
              <a:t> Partnership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Textbook Transformation Grants: working with campuses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College Store program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Training and Development Activities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413" b="-73413"/>
          <a:stretch>
            <a:fillRect/>
          </a:stretch>
        </p:blipFill>
        <p:spPr>
          <a:xfrm>
            <a:off x="4546601" y="-152400"/>
            <a:ext cx="4597399" cy="5853113"/>
          </a:xfrm>
          <a:prstGeom prst="rect">
            <a:avLst/>
          </a:prstGeom>
        </p:spPr>
      </p:pic>
      <p:pic>
        <p:nvPicPr>
          <p:cNvPr id="9" name="Picture 8" descr="afg_tools.png"/>
          <p:cNvPicPr>
            <a:picLocks noChangeAspect="1"/>
          </p:cNvPicPr>
          <p:nvPr/>
        </p:nvPicPr>
        <p:blipFill rotWithShape="1">
          <a:blip r:embed="rId4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5084" r="49601" b="31029"/>
          <a:stretch/>
        </p:blipFill>
        <p:spPr>
          <a:xfrm>
            <a:off x="4876800" y="3962400"/>
            <a:ext cx="1295400" cy="1383224"/>
          </a:xfrm>
          <a:prstGeom prst="rect">
            <a:avLst/>
          </a:prstGeom>
        </p:spPr>
      </p:pic>
      <p:pic>
        <p:nvPicPr>
          <p:cNvPr id="10" name="Picture 9" descr="afg_tools.pn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10847" r="74589" b="41696"/>
          <a:stretch/>
        </p:blipFill>
        <p:spPr>
          <a:xfrm>
            <a:off x="4876800" y="228600"/>
            <a:ext cx="1524000" cy="1345430"/>
          </a:xfrm>
          <a:prstGeom prst="rect">
            <a:avLst/>
          </a:prstGeom>
        </p:spPr>
      </p:pic>
      <p:pic>
        <p:nvPicPr>
          <p:cNvPr id="11" name="Picture Placeholder 20" descr="afg_tools.pn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5" t="5902" r="6722" b="33243"/>
          <a:stretch/>
        </p:blipFill>
        <p:spPr>
          <a:xfrm>
            <a:off x="7467600" y="228600"/>
            <a:ext cx="1371600" cy="1306800"/>
          </a:xfrm>
          <a:prstGeom prst="rect">
            <a:avLst/>
          </a:prstGeom>
        </p:spPr>
      </p:pic>
      <p:pic>
        <p:nvPicPr>
          <p:cNvPr id="12" name="Picture 11" descr="afg_tools.pn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1" t="5084" r="27222" b="31029"/>
          <a:stretch/>
        </p:blipFill>
        <p:spPr>
          <a:xfrm>
            <a:off x="7696200" y="3962400"/>
            <a:ext cx="1219200" cy="137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50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t="1638" r="38334" b="10428"/>
          <a:stretch/>
        </p:blipFill>
        <p:spPr>
          <a:xfrm>
            <a:off x="3550788" y="0"/>
            <a:ext cx="5593212" cy="500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Scale:  Top 100 Undergraduate Courses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581400" cy="3505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200" dirty="0" smtClean="0"/>
              <a:t>A framework </a:t>
            </a:r>
            <a:r>
              <a:rPr lang="en-US" sz="5200" dirty="0"/>
              <a:t>to support adoption, adaptation, and creation of no-or-low-cost textbook alternatives </a:t>
            </a:r>
            <a:endParaRPr lang="en-US" sz="5200" dirty="0" smtClean="0"/>
          </a:p>
          <a:p>
            <a:pPr marL="0" indent="0">
              <a:buNone/>
            </a:pPr>
            <a:endParaRPr lang="en-US" sz="52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3379" y="4953000"/>
            <a:ext cx="917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4"/>
              </a:rPr>
              <a:t>http://www.affordablelearninggeorgia.org/find_textbooks/alg_top_courses</a:t>
            </a:r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30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199"/>
            <a:ext cx="4953000" cy="2819399"/>
          </a:xfrm>
        </p:spPr>
        <p:txBody>
          <a:bodyPr>
            <a:normAutofit/>
          </a:bodyPr>
          <a:lstStyle/>
          <a:p>
            <a:r>
              <a:rPr lang="en-US" dirty="0" err="1" smtClean="0"/>
              <a:t>eCore</a:t>
            </a:r>
            <a:r>
              <a:rPr lang="en-US" dirty="0" smtClean="0"/>
              <a:t> has transitioned </a:t>
            </a:r>
            <a:r>
              <a:rPr lang="en-US" b="1" dirty="0" smtClean="0"/>
              <a:t>25</a:t>
            </a:r>
            <a:r>
              <a:rPr lang="en-US" dirty="0" smtClean="0"/>
              <a:t> courses to use no-cost and open resources.</a:t>
            </a:r>
          </a:p>
          <a:p>
            <a:r>
              <a:rPr lang="en-US" dirty="0" smtClean="0"/>
              <a:t>Validation at-scale of quality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79120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Scale: </a:t>
            </a:r>
            <a:r>
              <a:rPr lang="en-US" dirty="0" err="1" smtClean="0">
                <a:solidFill>
                  <a:schemeClr val="bg1"/>
                </a:solidFill>
              </a:rPr>
              <a:t>eCore</a:t>
            </a:r>
            <a:r>
              <a:rPr lang="en-US" dirty="0" smtClean="0">
                <a:solidFill>
                  <a:schemeClr val="bg1"/>
                </a:solidFill>
              </a:rPr>
              <a:t> Partnership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ecore_tit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-10159"/>
          <a:stretch/>
        </p:blipFill>
        <p:spPr>
          <a:xfrm>
            <a:off x="0" y="1600199"/>
            <a:ext cx="3657600" cy="293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733800" cy="7924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USG college store partners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owest </a:t>
            </a:r>
            <a:r>
              <a:rPr lang="en-US" sz="2400" dirty="0"/>
              <a:t>price guarantees, rental programs, </a:t>
            </a:r>
            <a:r>
              <a:rPr lang="en-US" sz="2400" dirty="0" smtClean="0"/>
              <a:t> and more</a:t>
            </a:r>
            <a:endParaRPr lang="en-US" sz="2400" dirty="0"/>
          </a:p>
          <a:p>
            <a:r>
              <a:rPr lang="en-US" sz="2400" dirty="0" smtClean="0"/>
              <a:t>Data about cost </a:t>
            </a:r>
            <a:r>
              <a:rPr lang="en-US" sz="2400" dirty="0"/>
              <a:t>savings as well as </a:t>
            </a:r>
            <a:r>
              <a:rPr lang="en-US" sz="2400" dirty="0" smtClean="0"/>
              <a:t>adoptions</a:t>
            </a:r>
            <a:endParaRPr lang="en-US" sz="2400" dirty="0"/>
          </a:p>
          <a:p>
            <a:r>
              <a:rPr lang="en-US" sz="2400" dirty="0" smtClean="0"/>
              <a:t>Software for comparison shopping, adoptions, marketplace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579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College Store Program Update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bookstore_clr07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3528" b="14407"/>
          <a:stretch/>
        </p:blipFill>
        <p:spPr>
          <a:xfrm>
            <a:off x="4267200" y="228600"/>
            <a:ext cx="4672284" cy="3352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67200" y="4005262"/>
            <a:ext cx="48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Photograph of McGregor Company bookstore, Athens, Clarke County, Georgia. Vanishing Georgia, Georgia Division of Archives and History, Office of Secretary of State. Digital Library of Georgia.</a:t>
            </a:r>
          </a:p>
        </p:txBody>
      </p:sp>
    </p:spTree>
    <p:extLst>
      <p:ext uri="{BB962C8B-B14F-4D97-AF65-F5344CB8AC3E}">
        <p14:creationId xmlns:p14="http://schemas.microsoft.com/office/powerpoint/2010/main" val="22543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5545722"/>
            <a:ext cx="8839200" cy="115987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Partner: USG University Presses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914400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Working with UNG Press to leverage expertise, catalog, and infrastructure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Peer review and editorial processes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Hosting and distribution models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Adoption/licensing of existing materials in catalog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Original Open Textbook production model developed with USG U.S. History I Textbook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81000"/>
            <a:ext cx="2501900" cy="3246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40386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History in the Making:</a:t>
            </a:r>
          </a:p>
          <a:p>
            <a:r>
              <a:rPr lang="en-US" b="1" dirty="0"/>
              <a:t>A History of the People of the United States of America to 1877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03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6516414" cy="4572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5545722"/>
            <a:ext cx="8839200" cy="115987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Partner: </a:t>
            </a:r>
            <a:r>
              <a:rPr lang="en-US" sz="4000" dirty="0" err="1" smtClean="0">
                <a:solidFill>
                  <a:schemeClr val="bg1"/>
                </a:solidFill>
              </a:rPr>
              <a:t>OpenStax</a:t>
            </a:r>
            <a:r>
              <a:rPr lang="en-US" sz="4000" dirty="0" smtClean="0">
                <a:solidFill>
                  <a:schemeClr val="bg1"/>
                </a:solidFill>
              </a:rPr>
              <a:t> College of Rice University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71800" y="5545722"/>
            <a:ext cx="6172200" cy="1159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Why Grants?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" y="924236"/>
            <a:ext cx="5257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Why Grants? </a:t>
            </a:r>
          </a:p>
          <a:p>
            <a:r>
              <a:rPr lang="en-US" sz="2600" dirty="0" smtClean="0"/>
              <a:t>Adoption, adaptation, and creation take </a:t>
            </a:r>
            <a:r>
              <a:rPr lang="en-US" sz="2600" u="sng" dirty="0" smtClean="0"/>
              <a:t>time</a:t>
            </a:r>
            <a:r>
              <a:rPr lang="en-US" sz="2600" dirty="0" smtClean="0"/>
              <a:t>. Textbook Transformation Grants allow for: 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/>
              <a:t>Course releases or extra-workload compensation for faculty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/>
              <a:t>Assistance from instructional designers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/>
              <a:t>Support for training session travel 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0" y="64118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Vector art designed </a:t>
            </a:r>
            <a:r>
              <a:rPr lang="en-US" sz="1100" dirty="0">
                <a:solidFill>
                  <a:schemeClr val="bg1"/>
                </a:solidFill>
              </a:rPr>
              <a:t>by </a:t>
            </a:r>
            <a:r>
              <a:rPr lang="en-US" sz="1100" dirty="0" err="1" smtClean="0">
                <a:solidFill>
                  <a:schemeClr val="bg1"/>
                </a:solidFill>
              </a:rPr>
              <a:t>Freepik</a:t>
            </a:r>
            <a:r>
              <a:rPr lang="en-US" sz="1100" dirty="0" smtClean="0">
                <a:solidFill>
                  <a:schemeClr val="bg1"/>
                </a:solidFill>
              </a:rPr>
              <a:t>: http</a:t>
            </a:r>
            <a:r>
              <a:rPr lang="en-US" sz="1100" dirty="0">
                <a:solidFill>
                  <a:schemeClr val="bg1"/>
                </a:solidFill>
              </a:rPr>
              <a:t>://</a:t>
            </a:r>
            <a:r>
              <a:rPr lang="en-US" sz="1100" dirty="0" smtClean="0">
                <a:solidFill>
                  <a:schemeClr val="bg1"/>
                </a:solidFill>
              </a:rPr>
              <a:t>www.freepik.com/free-vector/simple-small-icon-vector-material_575034.htm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2808941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14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43C12"/>
                </a:solidFill>
              </a:rPr>
              <a:t>Jeff Gallant: </a:t>
            </a:r>
            <a:r>
              <a:rPr lang="en-US" dirty="0" smtClean="0"/>
              <a:t>Program Manager, Affordable Learning Georgia, Board of Regents, USG</a:t>
            </a:r>
          </a:p>
          <a:p>
            <a:pPr lvl="1"/>
            <a:r>
              <a:rPr lang="en-US" dirty="0" smtClean="0"/>
              <a:t>Ongoing point of contact for implementation assistance and compliance reporting</a:t>
            </a:r>
          </a:p>
          <a:p>
            <a:pPr lvl="1"/>
            <a:r>
              <a:rPr lang="en-US" dirty="0" smtClean="0"/>
              <a:t>Ongoing point of contact for Service Level Agreements and payments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0814" y="5715000"/>
            <a:ext cx="6705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Welcome and Introductions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9060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External Project Impact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Shared evaluations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Sustainability </a:t>
            </a:r>
            <a:r>
              <a:rPr lang="en-US" sz="3000" dirty="0"/>
              <a:t>measures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Shared creations and adaptations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Lessons learned 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RPG statistics 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Student savings</a:t>
            </a:r>
            <a:endParaRPr lang="en-US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5545722"/>
            <a:ext cx="6172200" cy="1159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Why Grants?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118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Vector art designed </a:t>
            </a:r>
            <a:r>
              <a:rPr lang="en-US" sz="1100" dirty="0">
                <a:solidFill>
                  <a:schemeClr val="bg1"/>
                </a:solidFill>
              </a:rPr>
              <a:t>by </a:t>
            </a:r>
            <a:r>
              <a:rPr lang="en-US" sz="1100" dirty="0" err="1" smtClean="0">
                <a:solidFill>
                  <a:schemeClr val="bg1"/>
                </a:solidFill>
              </a:rPr>
              <a:t>Freepik</a:t>
            </a:r>
            <a:r>
              <a:rPr lang="en-US" sz="1100" dirty="0" smtClean="0">
                <a:solidFill>
                  <a:schemeClr val="bg1"/>
                </a:solidFill>
              </a:rPr>
              <a:t>: http</a:t>
            </a:r>
            <a:r>
              <a:rPr lang="en-US" sz="1100" dirty="0">
                <a:solidFill>
                  <a:schemeClr val="bg1"/>
                </a:solidFill>
              </a:rPr>
              <a:t>://</a:t>
            </a:r>
            <a:r>
              <a:rPr lang="en-US" sz="1100" dirty="0" smtClean="0">
                <a:solidFill>
                  <a:schemeClr val="bg1"/>
                </a:solidFill>
              </a:rPr>
              <a:t>www.freepik.com/free-vector/simple-small-icon-vector-material_575034.htm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17815"/>
            <a:ext cx="3419139" cy="314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6482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2800" b="1" dirty="0" smtClean="0"/>
              <a:t>Implementation is:</a:t>
            </a:r>
          </a:p>
          <a:p>
            <a:pPr lvl="0"/>
            <a:r>
              <a:rPr lang="en-US" sz="2800" dirty="0" smtClean="0"/>
              <a:t>The </a:t>
            </a:r>
            <a:r>
              <a:rPr lang="en-US" sz="2800" dirty="0"/>
              <a:t>identification, review, selection, and adoption/adaptation/creation of the new course materials.</a:t>
            </a:r>
          </a:p>
          <a:p>
            <a:pPr lvl="0"/>
            <a:r>
              <a:rPr lang="en-US" sz="2800" dirty="0"/>
              <a:t>The course and syllabus instructional design/redesign necessary for the transformation.</a:t>
            </a:r>
          </a:p>
          <a:p>
            <a:pPr lvl="0"/>
            <a:r>
              <a:rPr lang="en-US" sz="2800" dirty="0"/>
              <a:t>The activities expected from each team member and their role(s):  subject matter experts, instructional designer, librarian, instructor of record, et al.</a:t>
            </a:r>
          </a:p>
          <a:p>
            <a:pPr lvl="0"/>
            <a:r>
              <a:rPr lang="en-US" sz="2800" dirty="0"/>
              <a:t>The plan for providing open access to the new materials</a:t>
            </a:r>
            <a:r>
              <a:rPr lang="en-US" sz="2800" dirty="0" smtClean="0"/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71800" y="5545722"/>
            <a:ext cx="6172200" cy="1159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Implementation Processes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38862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RPG = </a:t>
            </a:r>
          </a:p>
          <a:p>
            <a:pPr marL="0" indent="0">
              <a:buNone/>
            </a:pPr>
            <a:r>
              <a:rPr lang="en-US" u="sng" dirty="0" smtClean="0"/>
              <a:t>R</a:t>
            </a:r>
            <a:r>
              <a:rPr lang="en-US" dirty="0" smtClean="0"/>
              <a:t>etention</a:t>
            </a:r>
          </a:p>
          <a:p>
            <a:pPr marL="0" indent="0">
              <a:buNone/>
            </a:pPr>
            <a:r>
              <a:rPr lang="en-US" u="sng" dirty="0" smtClean="0"/>
              <a:t>P</a:t>
            </a:r>
            <a:r>
              <a:rPr lang="en-US" dirty="0" smtClean="0"/>
              <a:t>rogression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G</a:t>
            </a:r>
            <a:r>
              <a:rPr lang="en-US" dirty="0" smtClean="0"/>
              <a:t>raduation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Affordable Resources, Equal Day-One Access for students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579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Retention, Progression, Graduation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7230"/>
            <a:ext cx="2057400" cy="52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General announcements and reminders to the </a:t>
            </a:r>
            <a:r>
              <a:rPr lang="en-US" b="1" dirty="0"/>
              <a:t>ALGGRANTEES-L </a:t>
            </a:r>
            <a:r>
              <a:rPr lang="en-US" dirty="0"/>
              <a:t>listserv. </a:t>
            </a:r>
            <a:r>
              <a:rPr lang="en-US" dirty="0" smtClean="0"/>
              <a:t>Feel </a:t>
            </a:r>
            <a:r>
              <a:rPr lang="en-US" dirty="0"/>
              <a:t>free to share information and ask questions using this listserv.  </a:t>
            </a:r>
            <a:r>
              <a:rPr lang="en-US" dirty="0" smtClean="0"/>
              <a:t>All ALG grantees (including round 1-6 and future) will be subscribed.</a:t>
            </a:r>
            <a:endParaRPr lang="en-US" dirty="0"/>
          </a:p>
          <a:p>
            <a:r>
              <a:rPr lang="en-US" dirty="0" smtClean="0"/>
              <a:t>Round Six-only communications will be tagged [R6].</a:t>
            </a:r>
            <a:r>
              <a:rPr lang="en-US" dirty="0"/>
              <a:t> This will allow everyone to understand who the question, or information, or deadline, is intended for. 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With </a:t>
            </a:r>
            <a:r>
              <a:rPr lang="en-US" u="sng" dirty="0" smtClean="0"/>
              <a:t>personal and SLA questions</a:t>
            </a:r>
            <a:r>
              <a:rPr lang="en-US" dirty="0" smtClean="0"/>
              <a:t>, be sure </a:t>
            </a:r>
            <a:r>
              <a:rPr lang="en-US" b="1" dirty="0" smtClean="0"/>
              <a:t>not to reply to the listserv. Respond to Jeff directly. </a:t>
            </a:r>
            <a:r>
              <a:rPr lang="en-US" dirty="0" smtClean="0"/>
              <a:t>Your email program may do this by default, be sure to check the “To:” address.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71800" y="5545722"/>
            <a:ext cx="6172200" cy="1159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Communications:  Listserv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5545722"/>
            <a:ext cx="7772400" cy="1159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Communications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402722"/>
          </a:xfrm>
        </p:spPr>
        <p:txBody>
          <a:bodyPr>
            <a:normAutofit/>
          </a:bodyPr>
          <a:lstStyle/>
          <a:p>
            <a:r>
              <a:rPr lang="en-US" dirty="0"/>
              <a:t>To ensure the best possible service and response to your </a:t>
            </a:r>
            <a:r>
              <a:rPr lang="en-US" dirty="0" smtClean="0"/>
              <a:t>needs and questions</a:t>
            </a:r>
            <a:r>
              <a:rPr lang="en-US" dirty="0"/>
              <a:t>:</a:t>
            </a:r>
          </a:p>
          <a:p>
            <a:pPr marL="685800" lvl="1">
              <a:buFont typeface="Arial"/>
              <a:buChar char="•"/>
            </a:pPr>
            <a:r>
              <a:rPr lang="en-US" dirty="0"/>
              <a:t>Please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ALWAYS include </a:t>
            </a:r>
            <a:r>
              <a:rPr lang="en-US" b="1" dirty="0">
                <a:solidFill>
                  <a:srgbClr val="FF0000"/>
                </a:solidFill>
              </a:rPr>
              <a:t>your proposal ID in the subject line of any email that you send</a:t>
            </a:r>
            <a:r>
              <a:rPr lang="en-US" b="1" dirty="0"/>
              <a:t>. </a:t>
            </a:r>
          </a:p>
          <a:p>
            <a:pPr marL="685800" lvl="1">
              <a:buFont typeface="Arial"/>
              <a:buChar char="•"/>
            </a:pPr>
            <a:r>
              <a:rPr lang="en-US" dirty="0"/>
              <a:t>Please coordinate questions through the team leader.</a:t>
            </a:r>
          </a:p>
          <a:p>
            <a:pPr marL="685800" lvl="1">
              <a:buFont typeface="Arial"/>
              <a:buChar char="•"/>
            </a:pPr>
            <a:r>
              <a:rPr lang="en-US" dirty="0"/>
              <a:t>Please make sure your campus business office copies team leader on any </a:t>
            </a:r>
            <a:r>
              <a:rPr lang="en-US" dirty="0" smtClean="0"/>
              <a:t>communications and includes the </a:t>
            </a:r>
            <a:r>
              <a:rPr lang="en-US" dirty="0"/>
              <a:t>proposal ID.</a:t>
            </a:r>
          </a:p>
        </p:txBody>
      </p:sp>
    </p:spTree>
    <p:extLst>
      <p:ext uri="{BB962C8B-B14F-4D97-AF65-F5344CB8AC3E}">
        <p14:creationId xmlns:p14="http://schemas.microsoft.com/office/powerpoint/2010/main" val="39809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partner presenters and instructors: </a:t>
            </a:r>
          </a:p>
          <a:p>
            <a:r>
              <a:rPr lang="en-US" b="1" dirty="0" smtClean="0">
                <a:solidFill>
                  <a:srgbClr val="D43C12"/>
                </a:solidFill>
              </a:rPr>
              <a:t>Jeff DiGiovanni: </a:t>
            </a:r>
            <a:r>
              <a:rPr lang="en-US" dirty="0" smtClean="0"/>
              <a:t>Assistant </a:t>
            </a:r>
            <a:r>
              <a:rPr lang="en-US" dirty="0"/>
              <a:t>Director of Customer Support, </a:t>
            </a:r>
            <a:r>
              <a:rPr lang="en-US" dirty="0" err="1"/>
              <a:t>OpenStax</a:t>
            </a:r>
            <a:r>
              <a:rPr lang="en-US" dirty="0"/>
              <a:t> </a:t>
            </a:r>
          </a:p>
          <a:p>
            <a:r>
              <a:rPr lang="en-US" b="1" dirty="0" smtClean="0">
                <a:solidFill>
                  <a:srgbClr val="D43C12"/>
                </a:solidFill>
              </a:rPr>
              <a:t>AMAC Accessibility Solutions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0814" y="5715000"/>
            <a:ext cx="6705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Welcome and Introductions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676400"/>
            <a:ext cx="6705600" cy="4419601"/>
          </a:xfrm>
        </p:spPr>
        <p:txBody>
          <a:bodyPr>
            <a:normAutofit/>
          </a:bodyPr>
          <a:lstStyle/>
          <a:p>
            <a:r>
              <a:rPr lang="en-US" dirty="0" smtClean="0"/>
              <a:t>Directions to restrooms</a:t>
            </a:r>
            <a:endParaRPr lang="en-US" dirty="0"/>
          </a:p>
          <a:p>
            <a:r>
              <a:rPr lang="en-US" dirty="0" smtClean="0"/>
              <a:t>You can leave for the restrooms at any time!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5486400"/>
            <a:ext cx="8686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7200" dirty="0" smtClean="0">
                <a:solidFill>
                  <a:schemeClr val="bg1"/>
                </a:solidFill>
              </a:rPr>
              <a:t>Directions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2700" y="1219200"/>
            <a:ext cx="4495800" cy="441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Lunch Table (at 12pm):</a:t>
            </a:r>
          </a:p>
          <a:p>
            <a:pPr marL="0" indent="0">
              <a:buNone/>
            </a:pPr>
            <a:r>
              <a:rPr lang="en-US" dirty="0" smtClean="0"/>
              <a:t>If you answered “Vegetarian” or “Gluten-Free,” you will have your name on a vegetarian or gluten-free lunch.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486400"/>
            <a:ext cx="8686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7200" dirty="0" smtClean="0">
                <a:solidFill>
                  <a:schemeClr val="bg1"/>
                </a:solidFill>
              </a:rPr>
              <a:t>Directions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4196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Ensure that all Textbook Transformation grantees have the information they will need to be successful, including information about the grant process and basic understanding of key subject areas</a:t>
            </a:r>
          </a:p>
          <a:p>
            <a:pPr lvl="0"/>
            <a:r>
              <a:rPr lang="en-US" dirty="0"/>
              <a:t>Bring the cohort together for sharing and community-building</a:t>
            </a:r>
          </a:p>
          <a:p>
            <a:pPr lvl="0"/>
            <a:r>
              <a:rPr lang="en-US" dirty="0"/>
              <a:t>Uncover and address any issues or concerns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486400"/>
            <a:ext cx="8686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7200" dirty="0" smtClean="0">
                <a:solidFill>
                  <a:schemeClr val="bg1"/>
                </a:solidFill>
              </a:rPr>
              <a:t>Objectives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495801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486400"/>
            <a:ext cx="8686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7200" dirty="0" smtClean="0">
                <a:solidFill>
                  <a:schemeClr val="bg1"/>
                </a:solidFill>
              </a:rPr>
              <a:t>Agenda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1524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Textbook Transformation Grants, Round </a:t>
            </a:r>
            <a:r>
              <a:rPr lang="en-US" b="1" dirty="0" smtClean="0"/>
              <a:t>Five</a:t>
            </a:r>
            <a:endParaRPr lang="en-US" dirty="0"/>
          </a:p>
          <a:p>
            <a:r>
              <a:rPr lang="en-US" b="1" dirty="0"/>
              <a:t>Kickoff Training Event: </a:t>
            </a:r>
            <a:r>
              <a:rPr lang="en-US" b="1" dirty="0" smtClean="0"/>
              <a:t>February 8, </a:t>
            </a:r>
            <a:r>
              <a:rPr lang="en-US" b="1" dirty="0"/>
              <a:t>9-</a:t>
            </a:r>
            <a:r>
              <a:rPr lang="en-US" b="1" dirty="0" smtClean="0"/>
              <a:t>4pm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44780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9:00am-9:50am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Welcome and Introductions</a:t>
            </a:r>
            <a:endParaRPr lang="en-US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9:50am-10:00am</a:t>
            </a:r>
            <a:r>
              <a:rPr lang="en-US" sz="2400" b="1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Break, Meet and Greet</a:t>
            </a:r>
            <a:endParaRPr lang="en-US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10:00am-10:55am</a:t>
            </a:r>
            <a:r>
              <a:rPr lang="en-US" sz="2400" b="1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Grant Processes Discussion</a:t>
            </a:r>
            <a:endParaRPr lang="en-US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10:55am-11:00am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: Quick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Break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11:00am-11:50am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OpenStax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AMAC Accessibility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11:50am-12:00pm: Get Lunch (outside 212)</a:t>
            </a:r>
            <a:endParaRPr lang="en-US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12:00pm-1:00pm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 Working Lunch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1:00pm-1:05pm: Pickup / Quick Break</a:t>
            </a:r>
            <a:endParaRPr lang="en-US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1:05pm-1:55pm: Copyright, Open Licensing, Platforms, Hosting</a:t>
            </a:r>
            <a:endParaRPr lang="en-US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1:55pm-2:00pm</a:t>
            </a:r>
            <a:r>
              <a:rPr lang="en-US" sz="2400" b="1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Quick Break</a:t>
            </a:r>
            <a:endParaRPr lang="en-US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486400"/>
            <a:ext cx="8686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7200" dirty="0" smtClean="0">
                <a:solidFill>
                  <a:schemeClr val="bg1"/>
                </a:solidFill>
              </a:rPr>
              <a:t>Agenda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1524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Textbook Transformation Grants, Round </a:t>
            </a:r>
            <a:r>
              <a:rPr lang="en-US" b="1" dirty="0" smtClean="0"/>
              <a:t>Five</a:t>
            </a:r>
            <a:endParaRPr lang="en-US" dirty="0"/>
          </a:p>
          <a:p>
            <a:r>
              <a:rPr lang="en-US" b="1" dirty="0"/>
              <a:t>Kickoff Training Event: </a:t>
            </a:r>
            <a:r>
              <a:rPr lang="en-US" b="1" dirty="0" smtClean="0"/>
              <a:t>February 8, 9-4pm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447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2:00pm-2:45pm</a:t>
            </a:r>
            <a:r>
              <a:rPr lang="en-US" sz="2400" b="1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Breakouts by Discipline </a:t>
            </a:r>
            <a:endParaRPr lang="en-US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2:45pm-3:00pm: Groups Share Results, Discussion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3:00pm-4:00pm: </a:t>
            </a:r>
            <a:r>
              <a:rPr lang="en-US" sz="2400" b="1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Wrap-Up and Q&amp;A</a:t>
            </a:r>
            <a:endParaRPr lang="en-US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10814" y="5715000"/>
            <a:ext cx="6705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63214" y="5867400"/>
            <a:ext cx="6705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Welcome and Introductions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724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Summary of Grants and Grantees</a:t>
            </a:r>
          </a:p>
          <a:p>
            <a:r>
              <a:rPr lang="en-US" dirty="0" smtClean="0"/>
              <a:t>19 </a:t>
            </a:r>
            <a:r>
              <a:rPr lang="en-US" dirty="0"/>
              <a:t>proposals were received from </a:t>
            </a:r>
            <a:r>
              <a:rPr lang="en-US" dirty="0" smtClean="0"/>
              <a:t>14 </a:t>
            </a:r>
            <a:r>
              <a:rPr lang="en-US" dirty="0"/>
              <a:t>USG </a:t>
            </a:r>
            <a:r>
              <a:rPr lang="en-US" dirty="0" smtClean="0"/>
              <a:t>institutions</a:t>
            </a:r>
          </a:p>
          <a:p>
            <a:r>
              <a:rPr lang="en-US" dirty="0" smtClean="0"/>
              <a:t>12 </a:t>
            </a:r>
            <a:r>
              <a:rPr lang="en-US" dirty="0"/>
              <a:t>proposals from </a:t>
            </a:r>
            <a:r>
              <a:rPr lang="en-US" dirty="0" smtClean="0"/>
              <a:t>11 </a:t>
            </a:r>
            <a:r>
              <a:rPr lang="en-US" dirty="0"/>
              <a:t>USG institutions were awarded </a:t>
            </a:r>
            <a:r>
              <a:rPr lang="en-US" dirty="0" smtClean="0"/>
              <a:t>grants </a:t>
            </a:r>
          </a:p>
          <a:p>
            <a:r>
              <a:rPr lang="en-US" dirty="0" smtClean="0"/>
              <a:t>Total estimated student savings: </a:t>
            </a:r>
          </a:p>
          <a:p>
            <a:pPr lvl="1"/>
            <a:r>
              <a:rPr lang="en-US" sz="3200" b="1" dirty="0" smtClean="0">
                <a:solidFill>
                  <a:srgbClr val="00B050"/>
                </a:solidFill>
              </a:rPr>
              <a:t>$1.4 million / year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AL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ALG_Template</Template>
  <TotalTime>9961</TotalTime>
  <Words>876</Words>
  <Application>Microsoft Office PowerPoint</Application>
  <PresentationFormat>On-screen Show (4:3)</PresentationFormat>
  <Paragraphs>157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MS Mincho</vt:lpstr>
      <vt:lpstr>Arial</vt:lpstr>
      <vt:lpstr>Calibri</vt:lpstr>
      <vt:lpstr>Cambria</vt:lpstr>
      <vt:lpstr>Cambria Math</vt:lpstr>
      <vt:lpstr>Times New Roman</vt:lpstr>
      <vt:lpstr>ALG</vt:lpstr>
      <vt:lpstr>Textbook Transformation Grants Kickoff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USG Improving  Access and Affordability</vt:lpstr>
      <vt:lpstr>Affordable Learning Georgia Is…</vt:lpstr>
      <vt:lpstr>ACTIVITIES AND STRATEGIES</vt:lpstr>
      <vt:lpstr>Scale:  Top 100 Undergraduate Courses</vt:lpstr>
      <vt:lpstr>Scale: eCore Partnership</vt:lpstr>
      <vt:lpstr>PowerPoint Presentation</vt:lpstr>
      <vt:lpstr>Partner: USG University Presses</vt:lpstr>
      <vt:lpstr>Partner: OpenStax College of Rice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Valdosta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William Gallant</dc:creator>
  <cp:lastModifiedBy>Jeff Gallant</cp:lastModifiedBy>
  <cp:revision>157</cp:revision>
  <cp:lastPrinted>2014-10-17T21:23:57Z</cp:lastPrinted>
  <dcterms:created xsi:type="dcterms:W3CDTF">2014-08-21T13:42:56Z</dcterms:created>
  <dcterms:modified xsi:type="dcterms:W3CDTF">2016-09-06T20:17:49Z</dcterms:modified>
</cp:coreProperties>
</file>