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9" r:id="rId4"/>
    <p:sldId id="395" r:id="rId5"/>
    <p:sldId id="400" r:id="rId6"/>
    <p:sldId id="364" r:id="rId7"/>
    <p:sldId id="398" r:id="rId8"/>
    <p:sldId id="351" r:id="rId9"/>
    <p:sldId id="391" r:id="rId10"/>
    <p:sldId id="265" r:id="rId11"/>
    <p:sldId id="257" r:id="rId12"/>
    <p:sldId id="374" r:id="rId13"/>
    <p:sldId id="264" r:id="rId14"/>
    <p:sldId id="375" r:id="rId15"/>
    <p:sldId id="378" r:id="rId16"/>
    <p:sldId id="372" r:id="rId17"/>
    <p:sldId id="370" r:id="rId18"/>
    <p:sldId id="352" r:id="rId19"/>
    <p:sldId id="353" r:id="rId20"/>
    <p:sldId id="389" r:id="rId21"/>
    <p:sldId id="358" r:id="rId22"/>
    <p:sldId id="392" r:id="rId23"/>
    <p:sldId id="401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D43C12"/>
    <a:srgbClr val="157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22" autoAdjust="0"/>
    <p:restoredTop sz="94660"/>
  </p:normalViewPr>
  <p:slideViewPr>
    <p:cSldViewPr showGuides="1">
      <p:cViewPr varScale="1">
        <p:scale>
          <a:sx n="85" d="100"/>
          <a:sy n="85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FB7CC6-01FA-1D40-A589-66DA7F8209E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98387F0-044C-F941-B416-3230B48B5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3B4469D-F513-8C41-A5AD-6B8183AF1DF2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12F37E-E12D-A944-8DE1-44CD2D67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4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2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4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4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1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3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4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49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2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5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12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8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F37E-E12D-A944-8DE1-44CD2D675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2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fld id="{3273956E-5181-1344-B876-CFCAE114770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/>
          <a:lstStyle/>
          <a:p>
            <a:fld id="{DE7E870E-869D-3B42-B172-BEABECDE60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5029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368-61A7-4E49-BC63-DFBECD2681C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E4C4-C834-429D-84E1-A5DC7B1F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1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3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0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4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2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4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7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54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0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1"/>
            <a:ext cx="109728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4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8053C8-36F0-4525-AA90-EC51E0C009D8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5791200"/>
            <a:ext cx="4267200" cy="83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20CBE5-5787-466D-872D-48D31A45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416800" y="5791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Cambria Math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78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fordablelearninggeorgia.org/find_textbooks/alg_top_cours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Gallant@usg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ffordablelearninggeorgia.org/about/textbook_transformation_grants_round_8_grante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9" y="881755"/>
            <a:ext cx="2239643" cy="259833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06" y="1503278"/>
            <a:ext cx="2197994" cy="18288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5181600"/>
            <a:ext cx="8686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+mn-lt"/>
              </a:rPr>
              <a:t>January 30, 2017</a:t>
            </a:r>
            <a:endParaRPr lang="en-US" sz="2800" dirty="0">
              <a:latin typeface="+mn-lt"/>
            </a:endParaRPr>
          </a:p>
          <a:p>
            <a:pPr algn="r"/>
            <a:r>
              <a:rPr lang="en-US" sz="2800" dirty="0">
                <a:latin typeface="+mn-lt"/>
              </a:rPr>
              <a:t>Round </a:t>
            </a:r>
            <a:r>
              <a:rPr lang="en-US" sz="2800" dirty="0" smtClean="0">
                <a:latin typeface="+mn-lt"/>
              </a:rPr>
              <a:t>Eight </a:t>
            </a:r>
            <a:r>
              <a:rPr lang="en-US" sz="2800" dirty="0">
                <a:latin typeface="+mn-lt"/>
              </a:rPr>
              <a:t>Grantees</a:t>
            </a:r>
          </a:p>
          <a:p>
            <a:pPr algn="r"/>
            <a:r>
              <a:rPr lang="en-US" sz="2800" dirty="0">
                <a:latin typeface="+mn-lt"/>
              </a:rPr>
              <a:t>Middle Georgia State University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0" y="4152823"/>
            <a:ext cx="9144000" cy="16414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Textbook Transformation Grants Kickoff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30" y="1139656"/>
            <a:ext cx="7059776" cy="25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90688"/>
            <a:ext cx="10591800" cy="4862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aseline="30000" dirty="0" smtClean="0"/>
              <a:t>A </a:t>
            </a:r>
            <a:r>
              <a:rPr lang="en-US" sz="4000" b="1" baseline="30000" dirty="0" smtClean="0"/>
              <a:t>one-stop service </a:t>
            </a:r>
            <a:r>
              <a:rPr lang="en-US" sz="4000" baseline="30000" dirty="0" smtClean="0"/>
              <a:t>to help USG faculty and staff identify lower-cost, electronic, free, and open educational resources (OER), building on the cost-effective subscription resources provided by GALILEO and the USG libraries. </a:t>
            </a:r>
            <a:r>
              <a:rPr lang="en-US" sz="4000" baseline="30000" dirty="0" smtClean="0">
                <a:hlinkClick r:id="rId3"/>
              </a:rPr>
              <a:t>www.affordablelearninggeorgia.org</a:t>
            </a:r>
            <a:r>
              <a:rPr lang="en-US" sz="4000" baseline="30000" dirty="0" smtClean="0"/>
              <a:t> </a:t>
            </a:r>
          </a:p>
          <a:p>
            <a:pPr marL="0" indent="0">
              <a:buNone/>
            </a:pPr>
            <a:endParaRPr lang="en-US" sz="4000" baseline="30000" dirty="0" smtClean="0"/>
          </a:p>
          <a:p>
            <a:pPr marL="0" indent="0">
              <a:buNone/>
            </a:pPr>
            <a:r>
              <a:rPr lang="en-US" sz="4000" b="1" baseline="30000" dirty="0" smtClean="0"/>
              <a:t>Programs</a:t>
            </a:r>
            <a:r>
              <a:rPr lang="en-US" sz="4000" baseline="30000" dirty="0" smtClean="0"/>
              <a:t> to support more affordable learning materials, including campus advocacy, faculty development, bookstore collaborations, and grants for textbook transformation, including a partnership with </a:t>
            </a:r>
            <a:r>
              <a:rPr lang="en-US" sz="4000" baseline="30000" dirty="0" err="1" smtClean="0"/>
              <a:t>eCore</a:t>
            </a:r>
            <a:r>
              <a:rPr lang="en-US" sz="4000" baseline="30000" dirty="0" smtClean="0"/>
              <a:t>, the University System’s core curriculum taught completely online. </a:t>
            </a:r>
          </a:p>
          <a:p>
            <a:pPr marL="0" indent="0">
              <a:buNone/>
            </a:pPr>
            <a:endParaRPr lang="en-US" sz="4000" baseline="30000" dirty="0" smtClean="0"/>
          </a:p>
          <a:p>
            <a:pPr marL="0" indent="0">
              <a:buNone/>
            </a:pPr>
            <a:r>
              <a:rPr lang="en-US" sz="4000" baseline="30000" dirty="0" smtClean="0"/>
              <a:t>An initiative of the University System of Georgia and GALILEO, Georgia’s Virtual Library. www.galileo.usg.edu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Top </a:t>
            </a:r>
            <a:r>
              <a:rPr lang="en-US" sz="2800" dirty="0">
                <a:solidFill>
                  <a:schemeClr val="tx1"/>
                </a:solidFill>
              </a:rPr>
              <a:t>100 Courses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eCore</a:t>
            </a:r>
            <a:r>
              <a:rPr lang="en-US" sz="2800" dirty="0">
                <a:solidFill>
                  <a:schemeClr val="tx1"/>
                </a:solidFill>
              </a:rPr>
              <a:t> Partnership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Textbook Transformation Grants: working with campuses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College Store program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Training and Development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5606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98" y="3276600"/>
            <a:ext cx="1188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http://www.affordablelearninggeorgia.org/find_textbooks/alg_top_courses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100 Enrolled </a:t>
            </a:r>
            <a:br>
              <a:rPr lang="en-US" dirty="0" smtClean="0"/>
            </a:br>
            <a:r>
              <a:rPr lang="en-US" dirty="0" smtClean="0"/>
              <a:t>Undergraduate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207242"/>
            <a:ext cx="6553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has partnered with ALG to successfully transition </a:t>
            </a:r>
            <a:r>
              <a:rPr lang="en-US" b="1" dirty="0" smtClean="0"/>
              <a:t>25</a:t>
            </a:r>
            <a:r>
              <a:rPr lang="en-US" dirty="0" smtClean="0"/>
              <a:t> courses to use no-cost and open resources.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eCore</a:t>
            </a:r>
            <a:r>
              <a:rPr lang="en-US" dirty="0" smtClean="0"/>
              <a:t> and ALG have funded open textbooks for subjects without current OER coverage, such as Art Appreciation and World Literature.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 descr="ecor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10159"/>
          <a:stretch/>
        </p:blipFill>
        <p:spPr>
          <a:xfrm>
            <a:off x="1447800" y="2667000"/>
            <a:ext cx="3124200" cy="25094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at Scale: </a:t>
            </a:r>
            <a:r>
              <a:rPr lang="en-US" dirty="0" err="1" smtClean="0"/>
              <a:t>eCore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518800" cy="4351338"/>
          </a:xfrm>
        </p:spPr>
        <p:txBody>
          <a:bodyPr>
            <a:noAutofit/>
          </a:bodyPr>
          <a:lstStyle/>
          <a:p>
            <a:r>
              <a:rPr lang="en-US" sz="2400" dirty="0"/>
              <a:t>USG </a:t>
            </a:r>
            <a:r>
              <a:rPr lang="en-US" sz="2400" dirty="0" smtClean="0"/>
              <a:t>independent college </a:t>
            </a:r>
            <a:r>
              <a:rPr lang="en-US" sz="2400" dirty="0"/>
              <a:t>store </a:t>
            </a:r>
            <a:r>
              <a:rPr lang="en-US" sz="2400" dirty="0" smtClean="0"/>
              <a:t>partners through </a:t>
            </a:r>
            <a:r>
              <a:rPr lang="en-US" sz="2400" dirty="0" err="1" smtClean="0"/>
              <a:t>Verba</a:t>
            </a:r>
            <a:endParaRPr lang="en-US" sz="2400" dirty="0"/>
          </a:p>
          <a:p>
            <a:pPr lvl="1"/>
            <a:r>
              <a:rPr lang="en-US" sz="2000" dirty="0"/>
              <a:t>Lowest price guarantees, rental programs,  and more</a:t>
            </a:r>
          </a:p>
          <a:p>
            <a:pPr lvl="1"/>
            <a:r>
              <a:rPr lang="en-US" sz="2000" dirty="0"/>
              <a:t>Data about cost savings as well as adoptions</a:t>
            </a:r>
          </a:p>
          <a:p>
            <a:pPr lvl="1"/>
            <a:r>
              <a:rPr lang="en-US" sz="2000" dirty="0"/>
              <a:t>Software for comparison shopping, adoptions, </a:t>
            </a:r>
            <a:r>
              <a:rPr lang="en-US" sz="2000" dirty="0" smtClean="0"/>
              <a:t>marketplace</a:t>
            </a:r>
          </a:p>
          <a:p>
            <a:r>
              <a:rPr lang="en-US" sz="2400" dirty="0" smtClean="0"/>
              <a:t>Last year of </a:t>
            </a:r>
            <a:r>
              <a:rPr lang="en-US" sz="2400" dirty="0" err="1" smtClean="0"/>
              <a:t>Verba</a:t>
            </a:r>
            <a:r>
              <a:rPr lang="en-US" sz="2400" dirty="0" smtClean="0"/>
              <a:t> funding</a:t>
            </a:r>
          </a:p>
          <a:p>
            <a:r>
              <a:rPr lang="en-US" sz="2400" dirty="0" smtClean="0"/>
              <a:t>May work with bookstores on the </a:t>
            </a:r>
            <a:r>
              <a:rPr lang="en-US" sz="2400" b="1" dirty="0" smtClean="0"/>
              <a:t>Textbook Affordability Conference 2017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0" name="Picture 9" descr="bookstore_clr07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3528" b="14407"/>
          <a:stretch/>
        </p:blipFill>
        <p:spPr>
          <a:xfrm>
            <a:off x="5867400" y="1905000"/>
            <a:ext cx="4672284" cy="335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67400" y="54864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Photograph of McGregor Company bookstore, Athens, Clarke County, Georgia. Vanishing Georgia, Georgia Division of Archives and History, Office of Secretary of State. Digital Library of Georgia.</a:t>
            </a:r>
          </a:p>
        </p:txBody>
      </p:sp>
    </p:spTree>
    <p:extLst>
      <p:ext uri="{BB962C8B-B14F-4D97-AF65-F5344CB8AC3E}">
        <p14:creationId xmlns:p14="http://schemas.microsoft.com/office/powerpoint/2010/main" val="2254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004016"/>
            <a:ext cx="601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Working with UNG Press to leverage expertise, catalog, and infrastructure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Peer review and editorial 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Hosting and distribution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Adoption/licensing of existing materials in </a:t>
            </a:r>
            <a:r>
              <a:rPr lang="en-US" sz="2800" dirty="0" smtClean="0"/>
              <a:t>catalog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2501900" cy="32460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1255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History in the Making:</a:t>
            </a:r>
          </a:p>
          <a:p>
            <a:r>
              <a:rPr lang="en-US" b="1" dirty="0"/>
              <a:t>A History of the People of the United States of America to 1877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Press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6516414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Partners: CSU and </a:t>
            </a:r>
            <a:r>
              <a:rPr lang="en-US" dirty="0" err="1" smtClean="0"/>
              <a:t>OpenStax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9" y="2527300"/>
            <a:ext cx="4781451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923324"/>
            <a:ext cx="6781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</a:t>
            </a:r>
            <a:r>
              <a:rPr lang="en-US" sz="2800" b="1" dirty="0" smtClean="0"/>
              <a:t>do Grants help save students money? </a:t>
            </a:r>
            <a:endParaRPr lang="en-US" sz="2800" b="1" dirty="0"/>
          </a:p>
          <a:p>
            <a:r>
              <a:rPr lang="en-US" sz="2600" dirty="0" smtClean="0"/>
              <a:t>OER and library adoption</a:t>
            </a:r>
            <a:r>
              <a:rPr lang="en-US" sz="2600" dirty="0"/>
              <a:t>, adaptation, and creation </a:t>
            </a:r>
            <a:r>
              <a:rPr lang="en-US" sz="2600" dirty="0" smtClean="0"/>
              <a:t>all take extra </a:t>
            </a:r>
            <a:r>
              <a:rPr lang="en-US" sz="2600" u="sng" dirty="0"/>
              <a:t>time</a:t>
            </a:r>
            <a:r>
              <a:rPr lang="en-US" sz="2600" dirty="0"/>
              <a:t>. </a:t>
            </a:r>
            <a:r>
              <a:rPr lang="en-US" sz="2600" dirty="0" smtClean="0"/>
              <a:t>Faculty and other experts are already pressed for time. </a:t>
            </a:r>
          </a:p>
          <a:p>
            <a:endParaRPr lang="en-US" sz="2600" dirty="0"/>
          </a:p>
          <a:p>
            <a:r>
              <a:rPr lang="en-US" sz="2600" dirty="0" smtClean="0"/>
              <a:t>Textbook </a:t>
            </a:r>
            <a:r>
              <a:rPr lang="en-US" sz="2600" dirty="0"/>
              <a:t>Transformation Grants allow for: 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Course releases or extra-workload compensation for faculty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Assistance from instructional designers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/>
              <a:t>Support for training session travel 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286000" y="6439432"/>
            <a:ext cx="82953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133600"/>
            <a:ext cx="2808941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awarding grants?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71608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External Project Impact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evaluations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Sustainability measures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Shared creations and adaptations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Lessons learned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RPG statistics 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/>
              <a:t>Student savings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939" y="6400800"/>
            <a:ext cx="762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Vector art designed by </a:t>
            </a:r>
            <a:r>
              <a:rPr lang="en-US" sz="1100" dirty="0" err="1"/>
              <a:t>Freepik</a:t>
            </a:r>
            <a:r>
              <a:rPr lang="en-US" sz="1100" dirty="0"/>
              <a:t>: http://www.freepik.com/free-vector/simple-small-icon-vector-material_575034.htm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37814"/>
            <a:ext cx="3419139" cy="314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awarding grants?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1"/>
            <a:ext cx="3886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RPG = </a:t>
            </a:r>
          </a:p>
          <a:p>
            <a:pPr marL="0" indent="0">
              <a:buNone/>
            </a:pPr>
            <a:r>
              <a:rPr lang="en-US" sz="3200" u="sng" dirty="0" smtClean="0"/>
              <a:t>R</a:t>
            </a:r>
            <a:r>
              <a:rPr lang="en-US" sz="3200" dirty="0" smtClean="0"/>
              <a:t>etention</a:t>
            </a:r>
          </a:p>
          <a:p>
            <a:pPr marL="0" indent="0">
              <a:buNone/>
            </a:pPr>
            <a:r>
              <a:rPr lang="en-US" sz="3200" u="sng" dirty="0" smtClean="0"/>
              <a:t>P</a:t>
            </a:r>
            <a:r>
              <a:rPr lang="en-US" sz="3200" dirty="0" smtClean="0"/>
              <a:t>rogression</a:t>
            </a:r>
            <a:endParaRPr lang="en-US" sz="3200" dirty="0"/>
          </a:p>
          <a:p>
            <a:pPr marL="0" indent="0">
              <a:buNone/>
            </a:pPr>
            <a:r>
              <a:rPr lang="en-US" sz="3200" u="sng" dirty="0" smtClean="0"/>
              <a:t>G</a:t>
            </a:r>
            <a:r>
              <a:rPr lang="en-US" sz="3200" dirty="0" smtClean="0"/>
              <a:t>raduation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Affordable Resources, Equal Day-One Access for students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2015"/>
            <a:ext cx="2057400" cy="52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Jeff Gallant: </a:t>
            </a:r>
            <a:r>
              <a:rPr lang="en-US" dirty="0" smtClean="0">
                <a:solidFill>
                  <a:schemeClr val="tx1"/>
                </a:solidFill>
              </a:rPr>
              <a:t>Program Manager, Affordable Learning Georgia, Board of Regents, USG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implementation assistance and compliance reporting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Ongoing point of contact for Service Level Agreements and payments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Our partner presenters and instructors: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Nicole Finkbeiner: </a:t>
            </a:r>
            <a:r>
              <a:rPr lang="en-US" dirty="0" smtClean="0">
                <a:solidFill>
                  <a:schemeClr val="tx1"/>
                </a:solidFill>
              </a:rPr>
              <a:t>Associate Director for Institutional Relations, </a:t>
            </a:r>
            <a:r>
              <a:rPr lang="en-US" dirty="0" err="1">
                <a:solidFill>
                  <a:schemeClr val="tx1"/>
                </a:solidFill>
              </a:rPr>
              <a:t>OpenStax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AMAC Accessibility Solutions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7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Communications: Listserv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announcements and reminders to the </a:t>
            </a:r>
            <a:r>
              <a:rPr lang="en-US" b="1" dirty="0"/>
              <a:t>ALGGRANTEES-L </a:t>
            </a:r>
            <a:r>
              <a:rPr lang="en-US" dirty="0"/>
              <a:t>listserv. </a:t>
            </a:r>
            <a:r>
              <a:rPr lang="en-US" dirty="0" smtClean="0"/>
              <a:t>Feel </a:t>
            </a:r>
            <a:r>
              <a:rPr lang="en-US" dirty="0"/>
              <a:t>free to share information and ask questions using this listserv.  </a:t>
            </a:r>
            <a:r>
              <a:rPr lang="en-US" dirty="0" smtClean="0"/>
              <a:t>All ALG grantees (including round 1-7 and future) will be subscribed.</a:t>
            </a:r>
            <a:endParaRPr lang="en-US" dirty="0"/>
          </a:p>
          <a:p>
            <a:r>
              <a:rPr lang="en-US" dirty="0" smtClean="0"/>
              <a:t>Round Seven-only communications will be tagged [R7].</a:t>
            </a:r>
            <a:r>
              <a:rPr lang="en-US" dirty="0"/>
              <a:t> This will allow everyone to understand who the question, or information, or deadline, is intended for. </a:t>
            </a:r>
            <a:r>
              <a:rPr lang="en-US" dirty="0" smtClean="0"/>
              <a:t> </a:t>
            </a:r>
          </a:p>
          <a:p>
            <a:r>
              <a:rPr lang="en-US" dirty="0" smtClean="0"/>
              <a:t>With </a:t>
            </a:r>
            <a:r>
              <a:rPr lang="en-US" u="sng" dirty="0" smtClean="0"/>
              <a:t>personal and SLA questions</a:t>
            </a:r>
            <a:r>
              <a:rPr lang="en-US" dirty="0" smtClean="0"/>
              <a:t>, </a:t>
            </a:r>
            <a:r>
              <a:rPr lang="en-US" b="1" dirty="0" smtClean="0"/>
              <a:t>do not to reply to the listserv. Respond to Jeff directly. </a:t>
            </a:r>
            <a:r>
              <a:rPr lang="en-US" dirty="0" smtClean="0"/>
              <a:t>Your email program may include the listserv by default, be sure to check the “To:”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r>
              <a:rPr lang="en-US" dirty="0" smtClean="0"/>
              <a:t>Communications: Email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120000" y="1439863"/>
            <a:ext cx="10233800" cy="4800600"/>
          </a:xfrm>
        </p:spPr>
        <p:txBody>
          <a:bodyPr>
            <a:noAutofit/>
          </a:bodyPr>
          <a:lstStyle/>
          <a:p>
            <a:r>
              <a:rPr lang="en-US" dirty="0" smtClean="0">
                <a:hlinkClick r:id="rId3"/>
              </a:rPr>
              <a:t>Jeff.Gallant@usg.edu</a:t>
            </a:r>
            <a:endParaRPr lang="en-US" dirty="0" smtClean="0"/>
          </a:p>
          <a:p>
            <a:pPr lvl="1"/>
            <a:r>
              <a:rPr lang="en-US" dirty="0" smtClean="0"/>
              <a:t>Email is the best way to reach me</a:t>
            </a:r>
          </a:p>
          <a:p>
            <a:pPr lvl="1"/>
            <a:r>
              <a:rPr lang="en-US" dirty="0" smtClean="0"/>
              <a:t>Expect delays of up to a week if you leave an office voicemail instead due to a travel-heavy conference schedule</a:t>
            </a:r>
          </a:p>
          <a:p>
            <a:pPr lvl="1"/>
            <a:r>
              <a:rPr lang="en-US" dirty="0" smtClean="0"/>
              <a:t>Expect me to still follow up with you via email if you call while I am in the office.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Please</a:t>
            </a:r>
            <a:r>
              <a:rPr lang="en-US" sz="3200" b="1" dirty="0" smtClean="0">
                <a:solidFill>
                  <a:schemeClr val="tx1"/>
                </a:solidFill>
              </a:rPr>
              <a:t> ALWAYS include </a:t>
            </a:r>
            <a:r>
              <a:rPr lang="en-US" sz="3200" b="1" dirty="0">
                <a:solidFill>
                  <a:schemeClr val="tx1"/>
                </a:solidFill>
              </a:rPr>
              <a:t>your proposal ID in the subject line of any email that you send. </a:t>
            </a:r>
          </a:p>
          <a:p>
            <a:pPr>
              <a:buFont typeface="Arial"/>
              <a:buChar char="•"/>
            </a:pPr>
            <a:r>
              <a:rPr lang="en-US" dirty="0"/>
              <a:t>Please coordinate questions through the team leader.</a:t>
            </a:r>
          </a:p>
          <a:p>
            <a:pPr>
              <a:buFont typeface="Arial"/>
              <a:buChar char="•"/>
            </a:pPr>
            <a:r>
              <a:rPr lang="en-US" dirty="0"/>
              <a:t>Please make sure your campus business office copies team leader on any </a:t>
            </a:r>
            <a:r>
              <a:rPr lang="en-US" dirty="0" smtClean="0"/>
              <a:t>communications and includes the </a:t>
            </a:r>
            <a:r>
              <a:rPr lang="en-US" dirty="0"/>
              <a:t>proposal </a:t>
            </a:r>
            <a:r>
              <a:rPr lang="en-US" dirty="0" smtClean="0"/>
              <a:t>ID #.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Directions to restrooms</a:t>
            </a:r>
            <a:endParaRPr lang="en-US" sz="3600" dirty="0"/>
          </a:p>
          <a:p>
            <a:pPr lvl="1"/>
            <a:r>
              <a:rPr lang="en-US" sz="3200" dirty="0" smtClean="0"/>
              <a:t>You can leave for the restrooms at any time!</a:t>
            </a:r>
          </a:p>
          <a:p>
            <a:r>
              <a:rPr lang="en-US" sz="3600" dirty="0"/>
              <a:t>Lunch Table (at 12pm):</a:t>
            </a: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you answered “Vegetarian” or “Gluten-Free,” you will have your name on a vegetarian or gluten-free lunch.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93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Ensure that all Textbook Transformation grantees have the information they will need to be successful, including information about the grant process and basic understanding of key subject areas</a:t>
            </a:r>
          </a:p>
          <a:p>
            <a:pPr lvl="0"/>
            <a:r>
              <a:rPr lang="en-US" dirty="0"/>
              <a:t>Bring the cohort together for sharing and community-building</a:t>
            </a:r>
          </a:p>
          <a:p>
            <a:pPr lvl="0"/>
            <a:r>
              <a:rPr lang="en-US" dirty="0"/>
              <a:t>Uncover and address any issues or concerns</a:t>
            </a:r>
          </a:p>
        </p:txBody>
      </p:sp>
    </p:spTree>
    <p:extLst>
      <p:ext uri="{BB962C8B-B14F-4D97-AF65-F5344CB8AC3E}">
        <p14:creationId xmlns:p14="http://schemas.microsoft.com/office/powerpoint/2010/main" val="29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585248"/>
            <a:ext cx="9525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9:00am-9:50am: Welcome and Introductions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9:50am-10:00am: Break, Meet and Greet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10:00am-10:55am: Grant Processes Discussion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10:55am-11:00am: Quick Break</a:t>
            </a:r>
          </a:p>
          <a:p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11:00am-11:50am: </a:t>
            </a:r>
            <a:r>
              <a:rPr lang="en-US" sz="2800" dirty="0" err="1">
                <a:ea typeface="MS Mincho" panose="02020609040205080304" pitchFamily="49" charset="-128"/>
                <a:cs typeface="Calibri" panose="020F0502020204030204" pitchFamily="34" charset="0"/>
              </a:rPr>
              <a:t>OpenStax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, </a:t>
            </a:r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Accessibility</a:t>
            </a:r>
            <a:endParaRPr lang="en-US" sz="28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11:50am-12:00pm: Get Lunch </a:t>
            </a:r>
          </a:p>
          <a:p>
            <a:r>
              <a:rPr lang="en-US" sz="2800" dirty="0" smtClean="0">
                <a:ea typeface="MS Mincho" panose="02020609040205080304" pitchFamily="49" charset="-128"/>
                <a:cs typeface="Calibri" panose="020F0502020204030204" pitchFamily="34" charset="0"/>
              </a:rPr>
              <a:t>12:00pm-1:00pm</a:t>
            </a:r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:   Working Lunch</a:t>
            </a:r>
          </a:p>
          <a:p>
            <a:r>
              <a:rPr lang="en-US" sz="2800" dirty="0">
                <a:ea typeface="MS Mincho" panose="02020609040205080304" pitchFamily="49" charset="-128"/>
                <a:cs typeface="Times New Roman" panose="02020603050405020304" pitchFamily="18" charset="0"/>
              </a:rPr>
              <a:t>1:00pm-1:05pm: Pickup / Quick 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Calibri" panose="020F0502020204030204" pitchFamily="34" charset="0"/>
              </a:rPr>
              <a:t>1:05pm-1:55pm: Copyright, Open Licensing, Platforms, Hosting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800" dirty="0">
                <a:ea typeface="MS Mincho" panose="02020609040205080304" pitchFamily="49" charset="-128"/>
                <a:cs typeface="Arial" panose="020B0604020202020204" pitchFamily="34" charset="0"/>
              </a:rPr>
              <a:t>1:55pm-2:00pm: Quick Break</a:t>
            </a:r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885950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2:00pm-2:45pm: Breakouts by Discipline </a:t>
            </a:r>
          </a:p>
          <a:p>
            <a:pPr marL="0" indent="0">
              <a:buNone/>
            </a:pPr>
            <a:r>
              <a:rPr lang="en-US" dirty="0"/>
              <a:t>2:45pm-3:00pm: Groups Share Results, Discussion</a:t>
            </a:r>
          </a:p>
          <a:p>
            <a:pPr marL="0" indent="0">
              <a:buNone/>
            </a:pPr>
            <a:r>
              <a:rPr lang="en-US" dirty="0"/>
              <a:t>3:00pm-4:00pm: Wrap-Up and Q&amp;A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34814" y="5715000"/>
            <a:ext cx="6705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Cambria Math" pitchFamily="18" charset="0"/>
                <a:cs typeface="+mj-cs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Summary of Grants and Grantees</a:t>
            </a:r>
          </a:p>
          <a:p>
            <a:r>
              <a:rPr lang="en-US" sz="3200" dirty="0" smtClean="0"/>
              <a:t>35 </a:t>
            </a:r>
            <a:r>
              <a:rPr lang="en-US" sz="3200" dirty="0"/>
              <a:t>proposals were received from </a:t>
            </a:r>
            <a:r>
              <a:rPr lang="en-US" sz="3200" dirty="0" smtClean="0"/>
              <a:t>16 </a:t>
            </a:r>
            <a:r>
              <a:rPr lang="en-US" sz="3200" dirty="0"/>
              <a:t>USG </a:t>
            </a:r>
            <a:r>
              <a:rPr lang="en-US" sz="3200" dirty="0" smtClean="0"/>
              <a:t>institutions</a:t>
            </a:r>
          </a:p>
          <a:p>
            <a:r>
              <a:rPr lang="en-US" sz="3200" dirty="0" smtClean="0"/>
              <a:t>16 </a:t>
            </a:r>
            <a:r>
              <a:rPr lang="en-US" sz="3200" dirty="0"/>
              <a:t>proposals from </a:t>
            </a:r>
            <a:r>
              <a:rPr lang="en-US" sz="3200" dirty="0" smtClean="0"/>
              <a:t>12 </a:t>
            </a:r>
            <a:r>
              <a:rPr lang="en-US" sz="3200" dirty="0"/>
              <a:t>USG institutions were awarded </a:t>
            </a:r>
            <a:r>
              <a:rPr lang="en-US" sz="3200" dirty="0" smtClean="0"/>
              <a:t>grants </a:t>
            </a:r>
          </a:p>
          <a:p>
            <a:r>
              <a:rPr lang="en-US" sz="3200" dirty="0" smtClean="0"/>
              <a:t>Total estimated student savings: </a:t>
            </a:r>
          </a:p>
          <a:p>
            <a:pPr lvl="1"/>
            <a:r>
              <a:rPr lang="en-US" sz="3600" b="1" dirty="0" smtClean="0">
                <a:solidFill>
                  <a:srgbClr val="00B050"/>
                </a:solidFill>
              </a:rPr>
              <a:t>$2.4 </a:t>
            </a:r>
            <a:r>
              <a:rPr lang="en-US" sz="3600" b="1" dirty="0">
                <a:solidFill>
                  <a:srgbClr val="00B050"/>
                </a:solidFill>
              </a:rPr>
              <a:t>million / year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47800"/>
            <a:ext cx="10591800" cy="4038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+mj-lt"/>
              </a:rPr>
              <a:t>Grantees: </a:t>
            </a:r>
          </a:p>
          <a:p>
            <a:pPr marL="0" indent="0">
              <a:buNone/>
            </a:pPr>
            <a:r>
              <a:rPr lang="en-US" sz="4400" b="1" dirty="0">
                <a:latin typeface="+mj-lt"/>
              </a:rPr>
              <a:t>Introduce yourselves!</a:t>
            </a:r>
          </a:p>
          <a:p>
            <a:pPr marL="0" indent="0">
              <a:buNone/>
            </a:pPr>
            <a:endParaRPr lang="en-US" sz="4400" b="1" dirty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List of all Round Eight grantees: 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  <a:hlinkClick r:id="rId3"/>
              </a:rPr>
              <a:t>http://</a:t>
            </a:r>
            <a:r>
              <a:rPr lang="en-US" sz="2800" b="1" dirty="0" smtClean="0">
                <a:latin typeface="+mj-lt"/>
                <a:hlinkClick r:id="rId3"/>
              </a:rPr>
              <a:t>affordablelearninggeorgia.org/about/textbook_transformation_grants_round_8_grantees/</a:t>
            </a:r>
            <a:r>
              <a:rPr lang="en-US" sz="2800" b="1" dirty="0" smtClean="0">
                <a:latin typeface="+mj-lt"/>
              </a:rPr>
              <a:t> 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2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State of Georgia’s FY </a:t>
            </a:r>
            <a:r>
              <a:rPr lang="en-US" dirty="0" smtClean="0"/>
              <a:t>2017 </a:t>
            </a:r>
            <a:r>
              <a:rPr lang="en-US" dirty="0"/>
              <a:t>budget </a:t>
            </a:r>
            <a:r>
              <a:rPr lang="en-US" dirty="0" smtClean="0"/>
              <a:t>funds Affordable Learning Georgia (ALG), which focuses on reducing the cost of textbooks and the enhancement of GALILEO, Georgia’s Virtual Library and ALG’s parent initiative.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Placeholder 7" descr="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r="10061"/>
          <a:stretch>
            <a:fillRect/>
          </a:stretch>
        </p:blipFill>
        <p:spPr>
          <a:xfrm>
            <a:off x="2590800" y="4101083"/>
            <a:ext cx="2743200" cy="2718816"/>
          </a:xfrm>
          <a:prstGeom prst="rect">
            <a:avLst/>
          </a:prstGeom>
        </p:spPr>
      </p:pic>
      <p:pic>
        <p:nvPicPr>
          <p:cNvPr id="7" name="Picture 6" descr="vinyl-decal-sticker-71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18008"/>
            <a:ext cx="2484967" cy="24849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Cost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L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14322</TotalTime>
  <Words>836</Words>
  <Application>Microsoft Office PowerPoint</Application>
  <PresentationFormat>Widescreen</PresentationFormat>
  <Paragraphs>148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Mincho</vt:lpstr>
      <vt:lpstr>Arial</vt:lpstr>
      <vt:lpstr>Calibri</vt:lpstr>
      <vt:lpstr>Cambria Math</vt:lpstr>
      <vt:lpstr>Corbel</vt:lpstr>
      <vt:lpstr>Times New Roman</vt:lpstr>
      <vt:lpstr>ALG</vt:lpstr>
      <vt:lpstr>Depth</vt:lpstr>
      <vt:lpstr>Textbook Transformation Grants Kickoff</vt:lpstr>
      <vt:lpstr>Coordinators</vt:lpstr>
      <vt:lpstr>Directions</vt:lpstr>
      <vt:lpstr>Objectives</vt:lpstr>
      <vt:lpstr>Agenda</vt:lpstr>
      <vt:lpstr>Agenda</vt:lpstr>
      <vt:lpstr>Welcome and Introductions</vt:lpstr>
      <vt:lpstr>PowerPoint Presentation</vt:lpstr>
      <vt:lpstr>Improving Cost and Affordability</vt:lpstr>
      <vt:lpstr>ALG is…</vt:lpstr>
      <vt:lpstr>Goals and Programs</vt:lpstr>
      <vt:lpstr>Top 100 Enrolled  Undergraduate Courses</vt:lpstr>
      <vt:lpstr>Validation at Scale: eCore</vt:lpstr>
      <vt:lpstr>Bookstore Partnerships</vt:lpstr>
      <vt:lpstr>University Press Partnerships</vt:lpstr>
      <vt:lpstr>External Partners: CSU and OpenStax</vt:lpstr>
      <vt:lpstr>Why are we awarding grants? </vt:lpstr>
      <vt:lpstr>Why are we awarding grants?</vt:lpstr>
      <vt:lpstr>PowerPoint Presentation</vt:lpstr>
      <vt:lpstr>Communications: Listserv</vt:lpstr>
      <vt:lpstr>Communications: Email</vt:lpstr>
      <vt:lpstr>Questions?</vt:lpstr>
    </vt:vector>
  </TitlesOfParts>
  <Company>Valdosta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William Gallant</dc:creator>
  <cp:lastModifiedBy>Jeff Gallant</cp:lastModifiedBy>
  <cp:revision>167</cp:revision>
  <cp:lastPrinted>2017-01-27T20:08:56Z</cp:lastPrinted>
  <dcterms:created xsi:type="dcterms:W3CDTF">2014-08-21T13:42:56Z</dcterms:created>
  <dcterms:modified xsi:type="dcterms:W3CDTF">2017-01-30T15:52:15Z</dcterms:modified>
</cp:coreProperties>
</file>