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0"/>
  </p:notesMasterIdLst>
  <p:handoutMasterIdLst>
    <p:handoutMasterId r:id="rId31"/>
  </p:handoutMasterIdLst>
  <p:sldIdLst>
    <p:sldId id="256" r:id="rId3"/>
    <p:sldId id="399" r:id="rId4"/>
    <p:sldId id="381" r:id="rId5"/>
    <p:sldId id="385" r:id="rId6"/>
    <p:sldId id="402" r:id="rId7"/>
    <p:sldId id="386" r:id="rId8"/>
    <p:sldId id="403" r:id="rId9"/>
    <p:sldId id="395" r:id="rId10"/>
    <p:sldId id="393" r:id="rId11"/>
    <p:sldId id="355" r:id="rId12"/>
    <p:sldId id="405" r:id="rId13"/>
    <p:sldId id="406" r:id="rId14"/>
    <p:sldId id="407" r:id="rId15"/>
    <p:sldId id="408" r:id="rId16"/>
    <p:sldId id="357" r:id="rId17"/>
    <p:sldId id="404" r:id="rId18"/>
    <p:sldId id="409" r:id="rId19"/>
    <p:sldId id="410" r:id="rId20"/>
    <p:sldId id="411" r:id="rId21"/>
    <p:sldId id="413" r:id="rId22"/>
    <p:sldId id="414" r:id="rId23"/>
    <p:sldId id="415" r:id="rId24"/>
    <p:sldId id="412" r:id="rId25"/>
    <p:sldId id="380" r:id="rId26"/>
    <p:sldId id="384" r:id="rId27"/>
    <p:sldId id="396" r:id="rId28"/>
    <p:sldId id="401" r:id="rId29"/>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3C12"/>
    <a:srgbClr val="1571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4660"/>
  </p:normalViewPr>
  <p:slideViewPr>
    <p:cSldViewPr showGuides="1">
      <p:cViewPr varScale="1">
        <p:scale>
          <a:sx n="109" d="100"/>
          <a:sy n="109" d="100"/>
        </p:scale>
        <p:origin x="702" y="102"/>
      </p:cViewPr>
      <p:guideLst>
        <p:guide orient="horz" pos="2160"/>
        <p:guide pos="3840"/>
      </p:guideLst>
    </p:cSldViewPr>
  </p:slideViewPr>
  <p:notesTextViewPr>
    <p:cViewPr>
      <p:scale>
        <a:sx n="1" d="1"/>
        <a:sy n="1" d="1"/>
      </p:scale>
      <p:origin x="0" y="0"/>
    </p:cViewPr>
  </p:notesTextViewPr>
  <p:sorterViewPr>
    <p:cViewPr>
      <p:scale>
        <a:sx n="100" d="100"/>
        <a:sy n="100" d="100"/>
      </p:scale>
      <p:origin x="0" y="15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32FB7CC6-01FA-1D40-A589-66DA7F8209E3}" type="datetimeFigureOut">
              <a:rPr lang="en-US" smtClean="0"/>
              <a:t>6/2/2017</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B98387F0-044C-F941-B416-3230B48B562A}" type="slidenum">
              <a:rPr lang="en-US" smtClean="0"/>
              <a:t>‹#›</a:t>
            </a:fld>
            <a:endParaRPr lang="en-US"/>
          </a:p>
        </p:txBody>
      </p:sp>
    </p:spTree>
    <p:extLst>
      <p:ext uri="{BB962C8B-B14F-4D97-AF65-F5344CB8AC3E}">
        <p14:creationId xmlns:p14="http://schemas.microsoft.com/office/powerpoint/2010/main" val="3379295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83B4469D-F513-8C41-A5AD-6B8183AF1DF2}" type="datetimeFigureOut">
              <a:rPr lang="en-US" smtClean="0"/>
              <a:t>6/2/2017</a:t>
            </a:fld>
            <a:endParaRPr lang="en-US"/>
          </a:p>
        </p:txBody>
      </p:sp>
      <p:sp>
        <p:nvSpPr>
          <p:cNvPr id="4" name="Slide Image Placeholder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EF12F37E-E12D-A944-8DE1-44CD2D675B99}" type="slidenum">
              <a:rPr lang="en-US" smtClean="0"/>
              <a:t>‹#›</a:t>
            </a:fld>
            <a:endParaRPr lang="en-US"/>
          </a:p>
        </p:txBody>
      </p:sp>
    </p:spTree>
    <p:extLst>
      <p:ext uri="{BB962C8B-B14F-4D97-AF65-F5344CB8AC3E}">
        <p14:creationId xmlns:p14="http://schemas.microsoft.com/office/powerpoint/2010/main" val="164344676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a:t>
            </a:fld>
            <a:endParaRPr lang="en-US"/>
          </a:p>
        </p:txBody>
      </p:sp>
    </p:spTree>
    <p:extLst>
      <p:ext uri="{BB962C8B-B14F-4D97-AF65-F5344CB8AC3E}">
        <p14:creationId xmlns:p14="http://schemas.microsoft.com/office/powerpoint/2010/main" val="107584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10</a:t>
            </a:fld>
            <a:endParaRPr lang="en-US"/>
          </a:p>
        </p:txBody>
      </p:sp>
    </p:spTree>
    <p:extLst>
      <p:ext uri="{BB962C8B-B14F-4D97-AF65-F5344CB8AC3E}">
        <p14:creationId xmlns:p14="http://schemas.microsoft.com/office/powerpoint/2010/main" val="2294187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11</a:t>
            </a:fld>
            <a:endParaRPr lang="en-US"/>
          </a:p>
        </p:txBody>
      </p:sp>
    </p:spTree>
    <p:extLst>
      <p:ext uri="{BB962C8B-B14F-4D97-AF65-F5344CB8AC3E}">
        <p14:creationId xmlns:p14="http://schemas.microsoft.com/office/powerpoint/2010/main" val="60107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12</a:t>
            </a:fld>
            <a:endParaRPr lang="en-US"/>
          </a:p>
        </p:txBody>
      </p:sp>
    </p:spTree>
    <p:extLst>
      <p:ext uri="{BB962C8B-B14F-4D97-AF65-F5344CB8AC3E}">
        <p14:creationId xmlns:p14="http://schemas.microsoft.com/office/powerpoint/2010/main" val="2612803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13</a:t>
            </a:fld>
            <a:endParaRPr lang="en-US"/>
          </a:p>
        </p:txBody>
      </p:sp>
    </p:spTree>
    <p:extLst>
      <p:ext uri="{BB962C8B-B14F-4D97-AF65-F5344CB8AC3E}">
        <p14:creationId xmlns:p14="http://schemas.microsoft.com/office/powerpoint/2010/main" val="55942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14</a:t>
            </a:fld>
            <a:endParaRPr lang="en-US"/>
          </a:p>
        </p:txBody>
      </p:sp>
    </p:spTree>
    <p:extLst>
      <p:ext uri="{BB962C8B-B14F-4D97-AF65-F5344CB8AC3E}">
        <p14:creationId xmlns:p14="http://schemas.microsoft.com/office/powerpoint/2010/main" val="34619750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15</a:t>
            </a:fld>
            <a:endParaRPr lang="en-US"/>
          </a:p>
        </p:txBody>
      </p:sp>
    </p:spTree>
    <p:extLst>
      <p:ext uri="{BB962C8B-B14F-4D97-AF65-F5344CB8AC3E}">
        <p14:creationId xmlns:p14="http://schemas.microsoft.com/office/powerpoint/2010/main" val="2590119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16</a:t>
            </a:fld>
            <a:endParaRPr lang="en-US"/>
          </a:p>
        </p:txBody>
      </p:sp>
    </p:spTree>
    <p:extLst>
      <p:ext uri="{BB962C8B-B14F-4D97-AF65-F5344CB8AC3E}">
        <p14:creationId xmlns:p14="http://schemas.microsoft.com/office/powerpoint/2010/main" val="3495640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17</a:t>
            </a:fld>
            <a:endParaRPr lang="en-US"/>
          </a:p>
        </p:txBody>
      </p:sp>
    </p:spTree>
    <p:extLst>
      <p:ext uri="{BB962C8B-B14F-4D97-AF65-F5344CB8AC3E}">
        <p14:creationId xmlns:p14="http://schemas.microsoft.com/office/powerpoint/2010/main" val="2206167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18</a:t>
            </a:fld>
            <a:endParaRPr lang="en-US"/>
          </a:p>
        </p:txBody>
      </p:sp>
    </p:spTree>
    <p:extLst>
      <p:ext uri="{BB962C8B-B14F-4D97-AF65-F5344CB8AC3E}">
        <p14:creationId xmlns:p14="http://schemas.microsoft.com/office/powerpoint/2010/main" val="1825621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19</a:t>
            </a:fld>
            <a:endParaRPr lang="en-US"/>
          </a:p>
        </p:txBody>
      </p:sp>
    </p:spTree>
    <p:extLst>
      <p:ext uri="{BB962C8B-B14F-4D97-AF65-F5344CB8AC3E}">
        <p14:creationId xmlns:p14="http://schemas.microsoft.com/office/powerpoint/2010/main" val="37057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a:t>
            </a:fld>
            <a:endParaRPr lang="en-US"/>
          </a:p>
        </p:txBody>
      </p:sp>
    </p:spTree>
    <p:extLst>
      <p:ext uri="{BB962C8B-B14F-4D97-AF65-F5344CB8AC3E}">
        <p14:creationId xmlns:p14="http://schemas.microsoft.com/office/powerpoint/2010/main" val="3412958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20</a:t>
            </a:fld>
            <a:endParaRPr lang="en-US"/>
          </a:p>
        </p:txBody>
      </p:sp>
    </p:spTree>
    <p:extLst>
      <p:ext uri="{BB962C8B-B14F-4D97-AF65-F5344CB8AC3E}">
        <p14:creationId xmlns:p14="http://schemas.microsoft.com/office/powerpoint/2010/main" val="3111292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21</a:t>
            </a:fld>
            <a:endParaRPr lang="en-US"/>
          </a:p>
        </p:txBody>
      </p:sp>
    </p:spTree>
    <p:extLst>
      <p:ext uri="{BB962C8B-B14F-4D97-AF65-F5344CB8AC3E}">
        <p14:creationId xmlns:p14="http://schemas.microsoft.com/office/powerpoint/2010/main" val="3816772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22</a:t>
            </a:fld>
            <a:endParaRPr lang="en-US"/>
          </a:p>
        </p:txBody>
      </p:sp>
    </p:spTree>
    <p:extLst>
      <p:ext uri="{BB962C8B-B14F-4D97-AF65-F5344CB8AC3E}">
        <p14:creationId xmlns:p14="http://schemas.microsoft.com/office/powerpoint/2010/main" val="3826345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23</a:t>
            </a:fld>
            <a:endParaRPr lang="en-US"/>
          </a:p>
        </p:txBody>
      </p:sp>
    </p:spTree>
    <p:extLst>
      <p:ext uri="{BB962C8B-B14F-4D97-AF65-F5344CB8AC3E}">
        <p14:creationId xmlns:p14="http://schemas.microsoft.com/office/powerpoint/2010/main" val="2897636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24</a:t>
            </a:fld>
            <a:endParaRPr lang="en-US"/>
          </a:p>
        </p:txBody>
      </p:sp>
    </p:spTree>
    <p:extLst>
      <p:ext uri="{BB962C8B-B14F-4D97-AF65-F5344CB8AC3E}">
        <p14:creationId xmlns:p14="http://schemas.microsoft.com/office/powerpoint/2010/main" val="37963585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25</a:t>
            </a:fld>
            <a:endParaRPr lang="en-US"/>
          </a:p>
        </p:txBody>
      </p:sp>
    </p:spTree>
    <p:extLst>
      <p:ext uri="{BB962C8B-B14F-4D97-AF65-F5344CB8AC3E}">
        <p14:creationId xmlns:p14="http://schemas.microsoft.com/office/powerpoint/2010/main" val="4208813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26</a:t>
            </a:fld>
            <a:endParaRPr lang="en-US"/>
          </a:p>
        </p:txBody>
      </p:sp>
    </p:spTree>
    <p:extLst>
      <p:ext uri="{BB962C8B-B14F-4D97-AF65-F5344CB8AC3E}">
        <p14:creationId xmlns:p14="http://schemas.microsoft.com/office/powerpoint/2010/main" val="2726874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27</a:t>
            </a:fld>
            <a:endParaRPr lang="en-US"/>
          </a:p>
        </p:txBody>
      </p:sp>
    </p:spTree>
    <p:extLst>
      <p:ext uri="{BB962C8B-B14F-4D97-AF65-F5344CB8AC3E}">
        <p14:creationId xmlns:p14="http://schemas.microsoft.com/office/powerpoint/2010/main" val="297115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3</a:t>
            </a:fld>
            <a:endParaRPr lang="en-US"/>
          </a:p>
        </p:txBody>
      </p:sp>
    </p:spTree>
    <p:extLst>
      <p:ext uri="{BB962C8B-B14F-4D97-AF65-F5344CB8AC3E}">
        <p14:creationId xmlns:p14="http://schemas.microsoft.com/office/powerpoint/2010/main" val="1341793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4</a:t>
            </a:fld>
            <a:endParaRPr lang="en-US"/>
          </a:p>
        </p:txBody>
      </p:sp>
    </p:spTree>
    <p:extLst>
      <p:ext uri="{BB962C8B-B14F-4D97-AF65-F5344CB8AC3E}">
        <p14:creationId xmlns:p14="http://schemas.microsoft.com/office/powerpoint/2010/main" val="737560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5</a:t>
            </a:fld>
            <a:endParaRPr lang="en-US"/>
          </a:p>
        </p:txBody>
      </p:sp>
    </p:spTree>
    <p:extLst>
      <p:ext uri="{BB962C8B-B14F-4D97-AF65-F5344CB8AC3E}">
        <p14:creationId xmlns:p14="http://schemas.microsoft.com/office/powerpoint/2010/main" val="302060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6</a:t>
            </a:fld>
            <a:endParaRPr lang="en-US"/>
          </a:p>
        </p:txBody>
      </p:sp>
    </p:spTree>
    <p:extLst>
      <p:ext uri="{BB962C8B-B14F-4D97-AF65-F5344CB8AC3E}">
        <p14:creationId xmlns:p14="http://schemas.microsoft.com/office/powerpoint/2010/main" val="131181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7</a:t>
            </a:fld>
            <a:endParaRPr lang="en-US"/>
          </a:p>
        </p:txBody>
      </p:sp>
    </p:spTree>
    <p:extLst>
      <p:ext uri="{BB962C8B-B14F-4D97-AF65-F5344CB8AC3E}">
        <p14:creationId xmlns:p14="http://schemas.microsoft.com/office/powerpoint/2010/main" val="2471711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8</a:t>
            </a:fld>
            <a:endParaRPr lang="en-US"/>
          </a:p>
        </p:txBody>
      </p:sp>
    </p:spTree>
    <p:extLst>
      <p:ext uri="{BB962C8B-B14F-4D97-AF65-F5344CB8AC3E}">
        <p14:creationId xmlns:p14="http://schemas.microsoft.com/office/powerpoint/2010/main" val="2878858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EF12F37E-E12D-A944-8DE1-44CD2D675B99}" type="slidenum">
              <a:rPr lang="en-US" smtClean="0"/>
              <a:t>9</a:t>
            </a:fld>
            <a:endParaRPr lang="en-US"/>
          </a:p>
        </p:txBody>
      </p:sp>
    </p:spTree>
    <p:extLst>
      <p:ext uri="{BB962C8B-B14F-4D97-AF65-F5344CB8AC3E}">
        <p14:creationId xmlns:p14="http://schemas.microsoft.com/office/powerpoint/2010/main" val="3368107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2766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50410043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893228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786566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117012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0040186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78053C8-36F0-4525-AA90-EC51E0C009D8}"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773838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78053C8-36F0-4525-AA90-EC51E0C009D8}"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226485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78053C8-36F0-4525-AA90-EC51E0C009D8}" type="datetimeFigureOut">
              <a:rPr lang="en-US" smtClean="0"/>
              <a:t>6/2/2017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4999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78053C8-36F0-4525-AA90-EC51E0C009D8}" type="datetimeFigureOut">
              <a:rPr lang="en-US" smtClean="0"/>
              <a:t>6/2/2017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027486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78053C8-36F0-4525-AA90-EC51E0C009D8}" type="datetimeFigureOut">
              <a:rPr lang="en-US" smtClean="0"/>
              <a:t>6/2/2017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392457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178053C8-36F0-4525-AA90-EC51E0C009D8}" type="datetimeFigureOut">
              <a:rPr lang="en-US" smtClean="0"/>
              <a:t>6/2/2017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9068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1231767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78053C8-36F0-4525-AA90-EC51E0C009D8}" type="datetimeFigureOut">
              <a:rPr lang="en-US" smtClean="0"/>
              <a:t>6/2/2017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8581410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6/2/2017</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40800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2178848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86373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6/2/2017</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939916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6/2/2017</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4032540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6/2/2017</a:t>
            </a:fld>
            <a:endParaRPr lang="en-US" dirty="0"/>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extLst>
      <p:ext uri="{BB962C8B-B14F-4D97-AF65-F5344CB8AC3E}">
        <p14:creationId xmlns:p14="http://schemas.microsoft.com/office/powerpoint/2010/main" val="3869253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63034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78053C8-36F0-4525-AA90-EC51E0C009D8}" type="datetimeFigureOut">
              <a:rPr lang="en-US" smtClean="0"/>
              <a:t>6/2/2017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0139929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1"/>
            <a:ext cx="10972800" cy="47244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9681992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5" name="Footer Placeholder 4"/>
          <p:cNvSpPr>
            <a:spLocks noGrp="1"/>
          </p:cNvSpPr>
          <p:nvPr>
            <p:ph type="ftr" sz="quarter" idx="11"/>
          </p:nvPr>
        </p:nvSpPr>
        <p:spPr>
          <a:xfrm>
            <a:off x="7620000" y="5791200"/>
            <a:ext cx="4267200" cy="838200"/>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48468301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4056821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8" name="Footer Placeholder 7"/>
          <p:cNvSpPr>
            <a:spLocks noGrp="1"/>
          </p:cNvSpPr>
          <p:nvPr>
            <p:ph type="ftr" sz="quarter" idx="11"/>
          </p:nvPr>
        </p:nvSpPr>
        <p:spPr>
          <a:xfrm>
            <a:off x="7620000" y="5791200"/>
            <a:ext cx="4267200" cy="838200"/>
          </a:xfrm>
          <a:prstGeom prst="rect">
            <a:avLst/>
          </a:prstGeom>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296840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4" name="Footer Placeholder 3"/>
          <p:cNvSpPr>
            <a:spLocks noGrp="1"/>
          </p:cNvSpPr>
          <p:nvPr>
            <p:ph type="ftr" sz="quarter" idx="11"/>
          </p:nvPr>
        </p:nvSpPr>
        <p:spPr>
          <a:xfrm>
            <a:off x="7620000" y="5791200"/>
            <a:ext cx="4267200" cy="838200"/>
          </a:xfrm>
          <a:prstGeom prst="rect">
            <a:avLst/>
          </a:prstGeom>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2781484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3" name="Footer Placeholder 2"/>
          <p:cNvSpPr>
            <a:spLocks noGrp="1"/>
          </p:cNvSpPr>
          <p:nvPr>
            <p:ph type="ftr" sz="quarter" idx="11"/>
          </p:nvPr>
        </p:nvSpPr>
        <p:spPr>
          <a:xfrm>
            <a:off x="7620000" y="5791200"/>
            <a:ext cx="4267200" cy="838200"/>
          </a:xfrm>
          <a:prstGeom prst="rect">
            <a:avLst/>
          </a:prstGeom>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7657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1446642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178053C8-36F0-4525-AA90-EC51E0C009D8}" type="datetimeFigureOut">
              <a:rPr lang="en-US" smtClean="0"/>
              <a:t>6/2/2017</a:t>
            </a:fld>
            <a:endParaRPr lang="en-US"/>
          </a:p>
        </p:txBody>
      </p:sp>
      <p:sp>
        <p:nvSpPr>
          <p:cNvPr id="6" name="Footer Placeholder 5"/>
          <p:cNvSpPr>
            <a:spLocks noGrp="1"/>
          </p:cNvSpPr>
          <p:nvPr>
            <p:ph type="ftr" sz="quarter" idx="11"/>
          </p:nvPr>
        </p:nvSpPr>
        <p:spPr>
          <a:xfrm>
            <a:off x="7620000" y="5791200"/>
            <a:ext cx="4267200" cy="838200"/>
          </a:xfrm>
          <a:prstGeom prst="rect">
            <a:avLst/>
          </a:prstGeom>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C120CBE5-5787-466D-872D-48D31A4539B4}" type="slidenum">
              <a:rPr lang="en-US" smtClean="0"/>
              <a:t>‹#›</a:t>
            </a:fld>
            <a:endParaRPr lang="en-US"/>
          </a:p>
        </p:txBody>
      </p:sp>
    </p:spTree>
    <p:extLst>
      <p:ext uri="{BB962C8B-B14F-4D97-AF65-F5344CB8AC3E}">
        <p14:creationId xmlns:p14="http://schemas.microsoft.com/office/powerpoint/2010/main" val="354041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6.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3"/>
          </p:nvPr>
        </p:nvSpPr>
        <p:spPr>
          <a:xfrm>
            <a:off x="7416800" y="5791200"/>
            <a:ext cx="4572000" cy="914400"/>
          </a:xfrm>
          <a:prstGeom prst="rect">
            <a:avLst/>
          </a:prstGeom>
        </p:spPr>
        <p:txBody>
          <a:bodyPr vert="horz" lIns="91440" tIns="45720" rIns="91440" bIns="45720" rtlCol="0" anchor="ctr"/>
          <a:lstStyle>
            <a:lvl1pPr algn="ctr">
              <a:defRPr sz="6000">
                <a:solidFill>
                  <a:schemeClr val="bg1"/>
                </a:solidFill>
                <a:latin typeface="+mj-lt"/>
              </a:defRPr>
            </a:lvl1pPr>
          </a:lstStyle>
          <a:p>
            <a:endParaRPr lang="en-US"/>
          </a:p>
        </p:txBody>
      </p:sp>
    </p:spTree>
    <p:extLst>
      <p:ext uri="{BB962C8B-B14F-4D97-AF65-F5344CB8AC3E}">
        <p14:creationId xmlns:p14="http://schemas.microsoft.com/office/powerpoint/2010/main" val="366403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6/2/2017</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extLst>
      <p:ext uri="{BB962C8B-B14F-4D97-AF65-F5344CB8AC3E}">
        <p14:creationId xmlns:p14="http://schemas.microsoft.com/office/powerpoint/2010/main" val="41245564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mailto:Jeff.Gallant@usg.edu"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hyperlink" Target="mailto:Marie.Lasseter@usg.edu"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200" y="1143000"/>
            <a:ext cx="11277599" cy="3329581"/>
          </a:xfrm>
        </p:spPr>
        <p:txBody>
          <a:bodyPr/>
          <a:lstStyle/>
          <a:p>
            <a:r>
              <a:rPr lang="en-US" sz="5400" dirty="0" smtClean="0"/>
              <a:t>Textbook Transformation Grants: </a:t>
            </a:r>
            <a:br>
              <a:rPr lang="en-US" sz="5400" dirty="0" smtClean="0"/>
            </a:br>
            <a:r>
              <a:rPr lang="en-US" sz="5400" dirty="0" smtClean="0"/>
              <a:t>Grant Procedures</a:t>
            </a:r>
            <a:endParaRPr lang="en-US" sz="5400" dirty="0"/>
          </a:p>
        </p:txBody>
      </p:sp>
    </p:spTree>
    <p:extLst>
      <p:ext uri="{BB962C8B-B14F-4D97-AF65-F5344CB8AC3E}">
        <p14:creationId xmlns:p14="http://schemas.microsoft.com/office/powerpoint/2010/main" val="40520178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Semester Status Report</a:t>
            </a:r>
            <a:endParaRPr lang="en-US" dirty="0"/>
          </a:p>
        </p:txBody>
      </p:sp>
      <p:sp>
        <p:nvSpPr>
          <p:cNvPr id="2" name="Content Placeholder 1"/>
          <p:cNvSpPr>
            <a:spLocks noGrp="1"/>
          </p:cNvSpPr>
          <p:nvPr>
            <p:ph idx="1"/>
          </p:nvPr>
        </p:nvSpPr>
        <p:spPr>
          <a:xfrm>
            <a:off x="990600" y="1638300"/>
            <a:ext cx="4724400" cy="2525755"/>
          </a:xfrm>
        </p:spPr>
        <p:txBody>
          <a:bodyPr>
            <a:noAutofit/>
          </a:bodyPr>
          <a:lstStyle/>
          <a:p>
            <a:pPr marL="0" indent="0">
              <a:buNone/>
            </a:pPr>
            <a:r>
              <a:rPr lang="en-US" sz="2400" dirty="0" smtClean="0"/>
              <a:t>Report is an online form</a:t>
            </a:r>
          </a:p>
          <a:p>
            <a:r>
              <a:rPr lang="en-US" sz="2400" dirty="0" smtClean="0"/>
              <a:t>Multiple-choice &amp; short paragraph questions</a:t>
            </a:r>
          </a:p>
          <a:p>
            <a:r>
              <a:rPr lang="en-US" sz="2400" dirty="0" smtClean="0"/>
              <a:t>Focused on project being on track for implementation in your final semester</a:t>
            </a:r>
          </a:p>
        </p:txBody>
      </p:sp>
    </p:spTree>
    <p:extLst>
      <p:ext uri="{BB962C8B-B14F-4D97-AF65-F5344CB8AC3E}">
        <p14:creationId xmlns:p14="http://schemas.microsoft.com/office/powerpoint/2010/main" val="4075102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1752600" y="762000"/>
            <a:ext cx="4038600" cy="4953000"/>
          </a:xfrm>
          <a:prstGeom prst="rect">
            <a:avLst/>
          </a:prstGeom>
        </p:spPr>
      </p:pic>
      <p:pic>
        <p:nvPicPr>
          <p:cNvPr id="7" name="Picture 6"/>
          <p:cNvPicPr>
            <a:picLocks noChangeAspect="1"/>
          </p:cNvPicPr>
          <p:nvPr/>
        </p:nvPicPr>
        <p:blipFill>
          <a:blip r:embed="rId4"/>
          <a:stretch>
            <a:fillRect/>
          </a:stretch>
        </p:blipFill>
        <p:spPr>
          <a:xfrm>
            <a:off x="6346217" y="1066800"/>
            <a:ext cx="4810125" cy="4133850"/>
          </a:xfrm>
          <a:prstGeom prst="rect">
            <a:avLst/>
          </a:prstGeom>
        </p:spPr>
      </p:pic>
    </p:spTree>
    <p:extLst>
      <p:ext uri="{BB962C8B-B14F-4D97-AF65-F5344CB8AC3E}">
        <p14:creationId xmlns:p14="http://schemas.microsoft.com/office/powerpoint/2010/main" val="1335589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761999"/>
            <a:ext cx="6953250" cy="5200650"/>
          </a:xfrm>
          <a:prstGeom prst="rect">
            <a:avLst/>
          </a:prstGeom>
        </p:spPr>
      </p:pic>
      <p:pic>
        <p:nvPicPr>
          <p:cNvPr id="7" name="Picture 6"/>
          <p:cNvPicPr>
            <a:picLocks noChangeAspect="1"/>
          </p:cNvPicPr>
          <p:nvPr/>
        </p:nvPicPr>
        <p:blipFill>
          <a:blip r:embed="rId4"/>
          <a:stretch>
            <a:fillRect/>
          </a:stretch>
        </p:blipFill>
        <p:spPr>
          <a:xfrm>
            <a:off x="6877050" y="1700212"/>
            <a:ext cx="5314950" cy="3324225"/>
          </a:xfrm>
          <a:prstGeom prst="rect">
            <a:avLst/>
          </a:prstGeom>
        </p:spPr>
      </p:pic>
    </p:spTree>
    <p:extLst>
      <p:ext uri="{BB962C8B-B14F-4D97-AF65-F5344CB8AC3E}">
        <p14:creationId xmlns:p14="http://schemas.microsoft.com/office/powerpoint/2010/main" val="3977038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05166" y="2438400"/>
            <a:ext cx="5133975" cy="2295525"/>
          </a:xfrm>
          <a:prstGeom prst="rect">
            <a:avLst/>
          </a:prstGeom>
        </p:spPr>
      </p:pic>
      <p:pic>
        <p:nvPicPr>
          <p:cNvPr id="5" name="Picture 4"/>
          <p:cNvPicPr>
            <a:picLocks noChangeAspect="1"/>
          </p:cNvPicPr>
          <p:nvPr/>
        </p:nvPicPr>
        <p:blipFill>
          <a:blip r:embed="rId4"/>
          <a:stretch>
            <a:fillRect/>
          </a:stretch>
        </p:blipFill>
        <p:spPr>
          <a:xfrm>
            <a:off x="5638800" y="990600"/>
            <a:ext cx="6038850" cy="4800600"/>
          </a:xfrm>
          <a:prstGeom prst="rect">
            <a:avLst/>
          </a:prstGeom>
        </p:spPr>
      </p:pic>
    </p:spTree>
    <p:extLst>
      <p:ext uri="{BB962C8B-B14F-4D97-AF65-F5344CB8AC3E}">
        <p14:creationId xmlns:p14="http://schemas.microsoft.com/office/powerpoint/2010/main" val="118674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3"/>
          <a:stretch>
            <a:fillRect/>
          </a:stretch>
        </p:blipFill>
        <p:spPr>
          <a:xfrm>
            <a:off x="2176647" y="452718"/>
            <a:ext cx="6343650" cy="2076450"/>
          </a:xfrm>
          <a:prstGeom prst="rect">
            <a:avLst/>
          </a:prstGeom>
        </p:spPr>
      </p:pic>
      <p:pic>
        <p:nvPicPr>
          <p:cNvPr id="8" name="Picture 7"/>
          <p:cNvPicPr>
            <a:picLocks noChangeAspect="1"/>
          </p:cNvPicPr>
          <p:nvPr/>
        </p:nvPicPr>
        <p:blipFill>
          <a:blip r:embed="rId4"/>
          <a:stretch>
            <a:fillRect/>
          </a:stretch>
        </p:blipFill>
        <p:spPr>
          <a:xfrm>
            <a:off x="2176647" y="2512062"/>
            <a:ext cx="6629400" cy="3819525"/>
          </a:xfrm>
          <a:prstGeom prst="rect">
            <a:avLst/>
          </a:prstGeom>
        </p:spPr>
      </p:pic>
    </p:spTree>
    <p:extLst>
      <p:ext uri="{BB962C8B-B14F-4D97-AF65-F5344CB8AC3E}">
        <p14:creationId xmlns:p14="http://schemas.microsoft.com/office/powerpoint/2010/main" val="3085526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Final Report</a:t>
            </a:r>
            <a:endParaRPr lang="en-US" dirty="0"/>
          </a:p>
        </p:txBody>
      </p:sp>
      <p:sp>
        <p:nvSpPr>
          <p:cNvPr id="2" name="Content Placeholder 1"/>
          <p:cNvSpPr>
            <a:spLocks noGrp="1"/>
          </p:cNvSpPr>
          <p:nvPr>
            <p:ph idx="1"/>
          </p:nvPr>
        </p:nvSpPr>
        <p:spPr>
          <a:xfrm>
            <a:off x="838200" y="1447800"/>
            <a:ext cx="10363200" cy="5334000"/>
          </a:xfrm>
        </p:spPr>
        <p:txBody>
          <a:bodyPr>
            <a:normAutofit fontScale="92500" lnSpcReduction="10000"/>
          </a:bodyPr>
          <a:lstStyle/>
          <a:p>
            <a:pPr marL="0" indent="0">
              <a:buNone/>
            </a:pPr>
            <a:r>
              <a:rPr lang="en-US" dirty="0" smtClean="0"/>
              <a:t>Multiple Documents:</a:t>
            </a:r>
          </a:p>
          <a:p>
            <a:r>
              <a:rPr lang="en-US" dirty="0" smtClean="0"/>
              <a:t>1: Word Document with narrative section</a:t>
            </a:r>
          </a:p>
          <a:p>
            <a:pPr lvl="1"/>
            <a:r>
              <a:rPr lang="en-US" dirty="0" smtClean="0"/>
              <a:t>Includes </a:t>
            </a:r>
            <a:r>
              <a:rPr lang="en-US" b="1" dirty="0" smtClean="0"/>
              <a:t>highlights</a:t>
            </a:r>
            <a:r>
              <a:rPr lang="en-US" dirty="0" smtClean="0"/>
              <a:t> from qualitative and quantitative measures</a:t>
            </a:r>
          </a:p>
          <a:p>
            <a:pPr lvl="1"/>
            <a:r>
              <a:rPr lang="en-US" b="1" dirty="0" smtClean="0"/>
              <a:t>Will be shared with public</a:t>
            </a:r>
          </a:p>
          <a:p>
            <a:r>
              <a:rPr lang="en-US" dirty="0" smtClean="0"/>
              <a:t>2: Syllabus with links to all materials, organized by day/unit/etc., with learning outcomes stated</a:t>
            </a:r>
          </a:p>
          <a:p>
            <a:pPr lvl="1"/>
            <a:r>
              <a:rPr lang="en-US" b="1" dirty="0" smtClean="0"/>
              <a:t>Will be shared with public</a:t>
            </a:r>
          </a:p>
          <a:p>
            <a:r>
              <a:rPr lang="en-US" dirty="0" smtClean="0"/>
              <a:t>3: File with all qualitative/quantitative data</a:t>
            </a:r>
          </a:p>
          <a:p>
            <a:pPr lvl="1"/>
            <a:r>
              <a:rPr lang="en-US" dirty="0"/>
              <a:t>Includes measures of impact on student success / RPG</a:t>
            </a:r>
          </a:p>
          <a:p>
            <a:pPr lvl="1"/>
            <a:r>
              <a:rPr lang="en-US" dirty="0"/>
              <a:t>Qualitative measures, surveys, </a:t>
            </a:r>
            <a:r>
              <a:rPr lang="en-US" dirty="0" smtClean="0"/>
              <a:t>interviews</a:t>
            </a:r>
          </a:p>
          <a:p>
            <a:pPr lvl="1"/>
            <a:r>
              <a:rPr lang="en-US" b="1" dirty="0" smtClean="0"/>
              <a:t>Will not be shared with public</a:t>
            </a:r>
          </a:p>
          <a:p>
            <a:r>
              <a:rPr lang="en-US" dirty="0" smtClean="0"/>
              <a:t>4: High-Resolution photograph of team, students, or both</a:t>
            </a:r>
          </a:p>
          <a:p>
            <a:pPr lvl="1"/>
            <a:r>
              <a:rPr lang="en-US" b="1" dirty="0" smtClean="0"/>
              <a:t>At least </a:t>
            </a:r>
            <a:r>
              <a:rPr lang="en-US" dirty="0" smtClean="0"/>
              <a:t>800x600 pixels (width x height)</a:t>
            </a:r>
          </a:p>
          <a:p>
            <a:pPr lvl="1"/>
            <a:r>
              <a:rPr lang="en-US" b="1" dirty="0" smtClean="0"/>
              <a:t>Will be shared with public</a:t>
            </a:r>
          </a:p>
          <a:p>
            <a:pPr lvl="1"/>
            <a:endParaRPr lang="en-US" dirty="0" smtClean="0"/>
          </a:p>
        </p:txBody>
      </p:sp>
    </p:spTree>
    <p:extLst>
      <p:ext uri="{BB962C8B-B14F-4D97-AF65-F5344CB8AC3E}">
        <p14:creationId xmlns:p14="http://schemas.microsoft.com/office/powerpoint/2010/main" val="38911321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Final Report</a:t>
            </a:r>
            <a:endParaRPr lang="en-US" dirty="0"/>
          </a:p>
        </p:txBody>
      </p:sp>
      <p:pic>
        <p:nvPicPr>
          <p:cNvPr id="4" name="Picture 3"/>
          <p:cNvPicPr>
            <a:picLocks noChangeAspect="1"/>
          </p:cNvPicPr>
          <p:nvPr/>
        </p:nvPicPr>
        <p:blipFill>
          <a:blip r:embed="rId3"/>
          <a:stretch>
            <a:fillRect/>
          </a:stretch>
        </p:blipFill>
        <p:spPr>
          <a:xfrm>
            <a:off x="4572000" y="3962400"/>
            <a:ext cx="7058025" cy="2676525"/>
          </a:xfrm>
          <a:prstGeom prst="rect">
            <a:avLst/>
          </a:prstGeom>
        </p:spPr>
      </p:pic>
      <p:pic>
        <p:nvPicPr>
          <p:cNvPr id="5" name="Picture 4"/>
          <p:cNvPicPr>
            <a:picLocks noChangeAspect="1"/>
          </p:cNvPicPr>
          <p:nvPr/>
        </p:nvPicPr>
        <p:blipFill>
          <a:blip r:embed="rId4"/>
          <a:stretch>
            <a:fillRect/>
          </a:stretch>
        </p:blipFill>
        <p:spPr>
          <a:xfrm>
            <a:off x="4491037" y="1066800"/>
            <a:ext cx="7219950" cy="2695575"/>
          </a:xfrm>
          <a:prstGeom prst="rect">
            <a:avLst/>
          </a:prstGeom>
        </p:spPr>
      </p:pic>
      <p:sp>
        <p:nvSpPr>
          <p:cNvPr id="7" name="Content Placeholder 1"/>
          <p:cNvSpPr>
            <a:spLocks noGrp="1"/>
          </p:cNvSpPr>
          <p:nvPr>
            <p:ph idx="1"/>
          </p:nvPr>
        </p:nvSpPr>
        <p:spPr>
          <a:xfrm>
            <a:off x="1295400" y="1978003"/>
            <a:ext cx="2813634" cy="873168"/>
          </a:xfrm>
        </p:spPr>
        <p:txBody>
          <a:bodyPr>
            <a:noAutofit/>
          </a:bodyPr>
          <a:lstStyle/>
          <a:p>
            <a:pPr marL="0" indent="0">
              <a:buNone/>
            </a:pPr>
            <a:r>
              <a:rPr lang="en-US" sz="2400" dirty="0" smtClean="0"/>
              <a:t>Please take a photo like this…</a:t>
            </a:r>
          </a:p>
        </p:txBody>
      </p:sp>
      <p:sp>
        <p:nvSpPr>
          <p:cNvPr id="8" name="Content Placeholder 1"/>
          <p:cNvSpPr txBox="1">
            <a:spLocks/>
          </p:cNvSpPr>
          <p:nvPr/>
        </p:nvSpPr>
        <p:spPr>
          <a:xfrm>
            <a:off x="1296955" y="4724400"/>
            <a:ext cx="2813634" cy="8731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Font typeface="Wingdings 3" charset="2"/>
              <a:buNone/>
            </a:pPr>
            <a:r>
              <a:rPr lang="en-US" sz="2400" dirty="0" smtClean="0"/>
              <a:t>Or it will wind up looking like this…</a:t>
            </a:r>
          </a:p>
        </p:txBody>
      </p:sp>
    </p:spTree>
    <p:extLst>
      <p:ext uri="{BB962C8B-B14F-4D97-AF65-F5344CB8AC3E}">
        <p14:creationId xmlns:p14="http://schemas.microsoft.com/office/powerpoint/2010/main" val="2649357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0" y="466925"/>
            <a:ext cx="6448425" cy="5572125"/>
          </a:xfrm>
          <a:prstGeom prst="rect">
            <a:avLst/>
          </a:prstGeom>
        </p:spPr>
      </p:pic>
      <p:pic>
        <p:nvPicPr>
          <p:cNvPr id="5" name="Picture 4"/>
          <p:cNvPicPr>
            <a:picLocks noChangeAspect="1"/>
          </p:cNvPicPr>
          <p:nvPr/>
        </p:nvPicPr>
        <p:blipFill>
          <a:blip r:embed="rId4"/>
          <a:stretch>
            <a:fillRect/>
          </a:stretch>
        </p:blipFill>
        <p:spPr>
          <a:xfrm>
            <a:off x="6448425" y="1152983"/>
            <a:ext cx="7013546" cy="3676550"/>
          </a:xfrm>
          <a:prstGeom prst="rect">
            <a:avLst/>
          </a:prstGeom>
        </p:spPr>
      </p:pic>
      <p:pic>
        <p:nvPicPr>
          <p:cNvPr id="6" name="Picture 5"/>
          <p:cNvPicPr>
            <a:picLocks noChangeAspect="1"/>
          </p:cNvPicPr>
          <p:nvPr/>
        </p:nvPicPr>
        <p:blipFill>
          <a:blip r:embed="rId5"/>
          <a:stretch>
            <a:fillRect/>
          </a:stretch>
        </p:blipFill>
        <p:spPr>
          <a:xfrm>
            <a:off x="6431882" y="4757135"/>
            <a:ext cx="5760118" cy="1242632"/>
          </a:xfrm>
          <a:prstGeom prst="rect">
            <a:avLst/>
          </a:prstGeom>
        </p:spPr>
      </p:pic>
    </p:spTree>
    <p:extLst>
      <p:ext uri="{BB962C8B-B14F-4D97-AF65-F5344CB8AC3E}">
        <p14:creationId xmlns:p14="http://schemas.microsoft.com/office/powerpoint/2010/main" val="821563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457200" y="914400"/>
            <a:ext cx="10810370" cy="4890807"/>
          </a:xfrm>
          <a:prstGeom prst="rect">
            <a:avLst/>
          </a:prstGeom>
        </p:spPr>
      </p:pic>
    </p:spTree>
    <p:extLst>
      <p:ext uri="{BB962C8B-B14F-4D97-AF65-F5344CB8AC3E}">
        <p14:creationId xmlns:p14="http://schemas.microsoft.com/office/powerpoint/2010/main" val="14141479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1989369" y="1524000"/>
            <a:ext cx="7174425" cy="3214230"/>
          </a:xfrm>
          <a:prstGeom prst="rect">
            <a:avLst/>
          </a:prstGeom>
        </p:spPr>
      </p:pic>
    </p:spTree>
    <p:extLst>
      <p:ext uri="{BB962C8B-B14F-4D97-AF65-F5344CB8AC3E}">
        <p14:creationId xmlns:p14="http://schemas.microsoft.com/office/powerpoint/2010/main" val="77006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5" name="Content Placeholder 1"/>
          <p:cNvSpPr>
            <a:spLocks noGrp="1"/>
          </p:cNvSpPr>
          <p:nvPr>
            <p:ph idx="1"/>
          </p:nvPr>
        </p:nvSpPr>
        <p:spPr>
          <a:xfrm>
            <a:off x="1104293" y="1676400"/>
            <a:ext cx="8946541" cy="4195481"/>
          </a:xfrm>
        </p:spPr>
        <p:txBody>
          <a:bodyPr>
            <a:normAutofit fontScale="92500" lnSpcReduction="10000"/>
          </a:bodyPr>
          <a:lstStyle/>
          <a:p>
            <a:r>
              <a:rPr lang="en-US" sz="2400" b="1" dirty="0"/>
              <a:t>Jeff Gallant: </a:t>
            </a:r>
            <a:r>
              <a:rPr lang="en-US" sz="2400" dirty="0"/>
              <a:t>Program Manager, Affordable Learning </a:t>
            </a:r>
            <a:r>
              <a:rPr lang="en-US" sz="2400" dirty="0" smtClean="0"/>
              <a:t>Georgia, </a:t>
            </a:r>
            <a:r>
              <a:rPr lang="en-US" sz="2400" dirty="0"/>
              <a:t>Board of Regents, USG</a:t>
            </a:r>
          </a:p>
          <a:p>
            <a:pPr lvl="1"/>
            <a:r>
              <a:rPr lang="en-US" sz="2400" dirty="0"/>
              <a:t>Ongoing point of contact for Service Level Agreements</a:t>
            </a:r>
          </a:p>
          <a:p>
            <a:pPr lvl="1"/>
            <a:r>
              <a:rPr lang="en-US" sz="2400" dirty="0"/>
              <a:t>Ongoing point of contact for implementation assistance and compliance </a:t>
            </a:r>
            <a:r>
              <a:rPr lang="en-US" sz="2400" dirty="0" smtClean="0"/>
              <a:t>reporting </a:t>
            </a:r>
          </a:p>
          <a:p>
            <a:pPr lvl="1"/>
            <a:r>
              <a:rPr lang="en-US" sz="2400" dirty="0" smtClean="0">
                <a:hlinkClick r:id="rId3"/>
              </a:rPr>
              <a:t>Jeff.Gallant@usg.edu</a:t>
            </a:r>
            <a:endParaRPr lang="en-US" sz="2400" dirty="0" smtClean="0"/>
          </a:p>
          <a:p>
            <a:r>
              <a:rPr lang="en-US" sz="2400" b="1" dirty="0" smtClean="0"/>
              <a:t>Marie Lasseter:</a:t>
            </a:r>
            <a:r>
              <a:rPr lang="en-US" sz="2400" dirty="0" smtClean="0"/>
              <a:t> Director, Academic Technologies, Affordable Learning Georgia, Board of Regents, USG</a:t>
            </a:r>
          </a:p>
          <a:p>
            <a:pPr lvl="1"/>
            <a:r>
              <a:rPr lang="en-US" sz="2400" dirty="0" smtClean="0"/>
              <a:t>Ongoing point of contact for open education, pedagogical / instructional design questions</a:t>
            </a:r>
          </a:p>
          <a:p>
            <a:pPr lvl="1"/>
            <a:r>
              <a:rPr lang="en-US" sz="2400" dirty="0" smtClean="0">
                <a:hlinkClick r:id="rId4"/>
              </a:rPr>
              <a:t>Marie.Lasseter@usg.edu</a:t>
            </a:r>
            <a:r>
              <a:rPr lang="en-US" sz="2400" dirty="0" smtClean="0"/>
              <a:t> </a:t>
            </a:r>
          </a:p>
          <a:p>
            <a:pPr marL="0" indent="0">
              <a:buNone/>
            </a:pPr>
            <a:endParaRPr lang="en-US" dirty="0" smtClean="0"/>
          </a:p>
        </p:txBody>
      </p:sp>
    </p:spTree>
    <p:extLst>
      <p:ext uri="{BB962C8B-B14F-4D97-AF65-F5344CB8AC3E}">
        <p14:creationId xmlns:p14="http://schemas.microsoft.com/office/powerpoint/2010/main" val="972789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286000" y="53928"/>
            <a:ext cx="6781800" cy="6804072"/>
          </a:xfrm>
          <a:prstGeom prst="rect">
            <a:avLst/>
          </a:prstGeom>
        </p:spPr>
      </p:pic>
    </p:spTree>
    <p:extLst>
      <p:ext uri="{BB962C8B-B14F-4D97-AF65-F5344CB8AC3E}">
        <p14:creationId xmlns:p14="http://schemas.microsoft.com/office/powerpoint/2010/main" val="84566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3"/>
          <a:srcRect l="1" r="682"/>
          <a:stretch/>
        </p:blipFill>
        <p:spPr>
          <a:xfrm>
            <a:off x="1884421" y="-63948"/>
            <a:ext cx="8097779" cy="3545513"/>
          </a:xfrm>
          <a:prstGeom prst="rect">
            <a:avLst/>
          </a:prstGeom>
        </p:spPr>
      </p:pic>
      <p:pic>
        <p:nvPicPr>
          <p:cNvPr id="6" name="Picture 5"/>
          <p:cNvPicPr>
            <a:picLocks noChangeAspect="1"/>
          </p:cNvPicPr>
          <p:nvPr/>
        </p:nvPicPr>
        <p:blipFill rotWithShape="1">
          <a:blip r:embed="rId4"/>
          <a:srcRect l="1" r="228" b="57201"/>
          <a:stretch/>
        </p:blipFill>
        <p:spPr>
          <a:xfrm>
            <a:off x="1871409" y="3474219"/>
            <a:ext cx="8110792" cy="2545582"/>
          </a:xfrm>
          <a:prstGeom prst="rect">
            <a:avLst/>
          </a:prstGeom>
        </p:spPr>
      </p:pic>
    </p:spTree>
    <p:extLst>
      <p:ext uri="{BB962C8B-B14F-4D97-AF65-F5344CB8AC3E}">
        <p14:creationId xmlns:p14="http://schemas.microsoft.com/office/powerpoint/2010/main" val="4771919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3"/>
          <a:srcRect t="43765" b="1158"/>
          <a:stretch/>
        </p:blipFill>
        <p:spPr>
          <a:xfrm>
            <a:off x="1447800" y="1524000"/>
            <a:ext cx="9144000" cy="3684683"/>
          </a:xfrm>
          <a:prstGeom prst="rect">
            <a:avLst/>
          </a:prstGeom>
        </p:spPr>
      </p:pic>
    </p:spTree>
    <p:extLst>
      <p:ext uri="{BB962C8B-B14F-4D97-AF65-F5344CB8AC3E}">
        <p14:creationId xmlns:p14="http://schemas.microsoft.com/office/powerpoint/2010/main" val="3973724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3"/>
          <a:stretch>
            <a:fillRect/>
          </a:stretch>
        </p:blipFill>
        <p:spPr>
          <a:xfrm>
            <a:off x="2180919" y="23247"/>
            <a:ext cx="6791325" cy="8039100"/>
          </a:xfrm>
          <a:prstGeom prst="rect">
            <a:avLst/>
          </a:prstGeom>
        </p:spPr>
      </p:pic>
    </p:spTree>
    <p:extLst>
      <p:ext uri="{BB962C8B-B14F-4D97-AF65-F5344CB8AC3E}">
        <p14:creationId xmlns:p14="http://schemas.microsoft.com/office/powerpoint/2010/main" val="1193159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Required Reporting</a:t>
            </a:r>
            <a:endParaRPr lang="en-US" dirty="0"/>
          </a:p>
        </p:txBody>
      </p:sp>
      <p:sp>
        <p:nvSpPr>
          <p:cNvPr id="4" name="Content Placeholder 3"/>
          <p:cNvSpPr>
            <a:spLocks noGrp="1"/>
          </p:cNvSpPr>
          <p:nvPr>
            <p:ph idx="1"/>
          </p:nvPr>
        </p:nvSpPr>
        <p:spPr>
          <a:xfrm>
            <a:off x="1104293" y="1752600"/>
            <a:ext cx="8946541" cy="4195481"/>
          </a:xfrm>
        </p:spPr>
        <p:txBody>
          <a:bodyPr>
            <a:normAutofit fontScale="85000" lnSpcReduction="20000"/>
          </a:bodyPr>
          <a:lstStyle/>
          <a:p>
            <a:pPr marL="0" indent="0">
              <a:buNone/>
            </a:pPr>
            <a:r>
              <a:rPr lang="en-US" sz="2600" b="1" dirty="0"/>
              <a:t>Timeline: </a:t>
            </a:r>
          </a:p>
          <a:p>
            <a:r>
              <a:rPr lang="en-US" sz="2600" dirty="0"/>
              <a:t>Each semester, submit a status report, including this semester, </a:t>
            </a:r>
            <a:r>
              <a:rPr lang="en-US" sz="2600" dirty="0" smtClean="0"/>
              <a:t>Summer 2017. </a:t>
            </a:r>
            <a:endParaRPr lang="en-US" sz="2600" dirty="0"/>
          </a:p>
          <a:p>
            <a:r>
              <a:rPr lang="en-US" sz="2600" dirty="0"/>
              <a:t>If it is </a:t>
            </a:r>
            <a:r>
              <a:rPr lang="en-US" sz="2600" b="1" dirty="0"/>
              <a:t>not</a:t>
            </a:r>
            <a:r>
              <a:rPr lang="en-US" sz="2600" dirty="0"/>
              <a:t> your final semester of instruction, submit a </a:t>
            </a:r>
            <a:r>
              <a:rPr lang="en-US" sz="2600" b="1" dirty="0"/>
              <a:t>Semester Status Report </a:t>
            </a:r>
            <a:r>
              <a:rPr lang="en-US" sz="2600" dirty="0"/>
              <a:t>at the end of the semester.</a:t>
            </a:r>
          </a:p>
          <a:p>
            <a:r>
              <a:rPr lang="en-US" sz="2600" dirty="0"/>
              <a:t>If it </a:t>
            </a:r>
            <a:r>
              <a:rPr lang="en-US" sz="2600" b="1" dirty="0"/>
              <a:t>is </a:t>
            </a:r>
            <a:r>
              <a:rPr lang="en-US" sz="2600" dirty="0"/>
              <a:t>your final semester, submit a </a:t>
            </a:r>
            <a:r>
              <a:rPr lang="en-US" sz="2600" b="1" dirty="0"/>
              <a:t>Final Report</a:t>
            </a:r>
            <a:r>
              <a:rPr lang="en-US" sz="2600" dirty="0"/>
              <a:t>.</a:t>
            </a:r>
          </a:p>
          <a:p>
            <a:r>
              <a:rPr lang="en-US" sz="2600" dirty="0"/>
              <a:t>All report links will be on the </a:t>
            </a:r>
            <a:r>
              <a:rPr lang="en-US" sz="2600" b="1" dirty="0"/>
              <a:t>Information for Round </a:t>
            </a:r>
            <a:r>
              <a:rPr lang="en-US" sz="2600" b="1" dirty="0" smtClean="0"/>
              <a:t>Nine </a:t>
            </a:r>
            <a:r>
              <a:rPr lang="en-US" sz="2600" b="1" dirty="0"/>
              <a:t>Grantees </a:t>
            </a:r>
            <a:r>
              <a:rPr lang="en-US" sz="2600" b="1" dirty="0" smtClean="0"/>
              <a:t>page: </a:t>
            </a:r>
            <a:endParaRPr lang="en-US" sz="2600" b="1" dirty="0"/>
          </a:p>
          <a:p>
            <a:pPr lvl="1"/>
            <a:r>
              <a:rPr lang="en-US" sz="2400" b="1" dirty="0" smtClean="0"/>
              <a:t>affordablelearninggeorgia.org/about/r9_info</a:t>
            </a:r>
          </a:p>
          <a:p>
            <a:pPr lvl="2"/>
            <a:r>
              <a:rPr lang="en-US" sz="2200" b="1" dirty="0" smtClean="0"/>
              <a:t>Project leads: Please bookmark this! </a:t>
            </a:r>
            <a:endParaRPr lang="en-US" sz="2200" dirty="0"/>
          </a:p>
          <a:p>
            <a:pPr lvl="1"/>
            <a:r>
              <a:rPr lang="en-US" sz="2400" dirty="0" smtClean="0"/>
              <a:t>Also accessible through the Textbook Transformation Grants main page</a:t>
            </a:r>
          </a:p>
        </p:txBody>
      </p:sp>
    </p:spTree>
    <p:extLst>
      <p:ext uri="{BB962C8B-B14F-4D97-AF65-F5344CB8AC3E}">
        <p14:creationId xmlns:p14="http://schemas.microsoft.com/office/powerpoint/2010/main" val="845437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Planning Your Measures</a:t>
            </a:r>
            <a:endParaRPr lang="en-US" dirty="0"/>
          </a:p>
        </p:txBody>
      </p:sp>
      <p:sp>
        <p:nvSpPr>
          <p:cNvPr id="2" name="Content Placeholder 1"/>
          <p:cNvSpPr>
            <a:spLocks noGrp="1"/>
          </p:cNvSpPr>
          <p:nvPr>
            <p:ph idx="1"/>
          </p:nvPr>
        </p:nvSpPr>
        <p:spPr>
          <a:xfrm>
            <a:off x="1066193" y="1614445"/>
            <a:ext cx="9449407" cy="4195481"/>
          </a:xfrm>
        </p:spPr>
        <p:txBody>
          <a:bodyPr>
            <a:normAutofit/>
          </a:bodyPr>
          <a:lstStyle/>
          <a:p>
            <a:r>
              <a:rPr lang="en-US" sz="2800" dirty="0" smtClean="0"/>
              <a:t>Need to plan and consider how to capture/collect data that shows impact on student performance</a:t>
            </a:r>
          </a:p>
          <a:p>
            <a:r>
              <a:rPr lang="en-US" sz="2800" dirty="0" smtClean="0"/>
              <a:t>Need to plan and consider how to capture/collect qualitative evidence from students about their experience and satisfaction with the materials</a:t>
            </a:r>
          </a:p>
          <a:p>
            <a:r>
              <a:rPr lang="en-US" sz="2800" dirty="0" smtClean="0"/>
              <a:t>Consider IRB approvals if necessary</a:t>
            </a:r>
          </a:p>
          <a:p>
            <a:pPr lvl="1"/>
            <a:r>
              <a:rPr lang="en-US" sz="2600" dirty="0" smtClean="0"/>
              <a:t>Every institution’s IRB procedures are different!</a:t>
            </a:r>
          </a:p>
          <a:p>
            <a:pPr lvl="1"/>
            <a:endParaRPr lang="en-US" dirty="0" smtClean="0"/>
          </a:p>
        </p:txBody>
      </p:sp>
    </p:spTree>
    <p:extLst>
      <p:ext uri="{BB962C8B-B14F-4D97-AF65-F5344CB8AC3E}">
        <p14:creationId xmlns:p14="http://schemas.microsoft.com/office/powerpoint/2010/main" val="6576535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Reporting Deadlines</a:t>
            </a:r>
            <a:endParaRPr lang="en-US" dirty="0"/>
          </a:p>
        </p:txBody>
      </p:sp>
      <p:sp>
        <p:nvSpPr>
          <p:cNvPr id="4" name="Content Placeholder 3"/>
          <p:cNvSpPr>
            <a:spLocks noGrp="1"/>
          </p:cNvSpPr>
          <p:nvPr>
            <p:ph idx="1"/>
          </p:nvPr>
        </p:nvSpPr>
        <p:spPr/>
        <p:txBody>
          <a:bodyPr>
            <a:normAutofit/>
          </a:bodyPr>
          <a:lstStyle/>
          <a:p>
            <a:r>
              <a:rPr lang="en-US" sz="3200" b="1" dirty="0" smtClean="0"/>
              <a:t>Summer </a:t>
            </a:r>
            <a:r>
              <a:rPr lang="en-US" sz="3200" b="1" dirty="0"/>
              <a:t>2017: August 11, </a:t>
            </a:r>
            <a:r>
              <a:rPr lang="en-US" sz="3200" b="1" dirty="0" smtClean="0"/>
              <a:t>2017</a:t>
            </a:r>
          </a:p>
          <a:p>
            <a:r>
              <a:rPr lang="en-US" sz="3200" b="1" dirty="0" smtClean="0"/>
              <a:t>Fall </a:t>
            </a:r>
            <a:r>
              <a:rPr lang="en-US" sz="3200" b="1" dirty="0"/>
              <a:t>2017: December 22, 2017</a:t>
            </a:r>
            <a:endParaRPr lang="en-US" sz="3200" b="1" dirty="0" smtClean="0"/>
          </a:p>
        </p:txBody>
      </p:sp>
    </p:spTree>
    <p:extLst>
      <p:ext uri="{BB962C8B-B14F-4D97-AF65-F5344CB8AC3E}">
        <p14:creationId xmlns:p14="http://schemas.microsoft.com/office/powerpoint/2010/main" val="2773657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20_questions_1954.JPG"/>
          <p:cNvPicPr>
            <a:picLocks noGrp="1" noChangeAspect="1"/>
          </p:cNvPicPr>
          <p:nvPr>
            <p:ph idx="1"/>
          </p:nvPr>
        </p:nvPicPr>
        <p:blipFill rotWithShape="1">
          <a:blip r:embed="rId3">
            <a:extLst>
              <a:ext uri="{28A0092B-C50C-407E-A947-70E740481C1C}">
                <a14:useLocalDpi xmlns:a14="http://schemas.microsoft.com/office/drawing/2010/main" val="0"/>
              </a:ext>
            </a:extLst>
          </a:blip>
          <a:stretch/>
        </p:blipFill>
        <p:spPr>
          <a:xfrm>
            <a:off x="2964873" y="685800"/>
            <a:ext cx="6262254" cy="4724400"/>
          </a:xfrm>
        </p:spPr>
      </p:pic>
      <p:sp>
        <p:nvSpPr>
          <p:cNvPr id="3" name="Title 1"/>
          <p:cNvSpPr txBox="1">
            <a:spLocks/>
          </p:cNvSpPr>
          <p:nvPr/>
        </p:nvSpPr>
        <p:spPr>
          <a:xfrm>
            <a:off x="4495800" y="5545723"/>
            <a:ext cx="6172200" cy="1159877"/>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Cambria Math" pitchFamily="18" charset="0"/>
                <a:cs typeface="+mj-cs"/>
              </a:defRPr>
            </a:lvl1pPr>
          </a:lstStyle>
          <a:p>
            <a:pPr algn="r"/>
            <a:r>
              <a:rPr lang="en-US" sz="4000" dirty="0"/>
              <a:t>Questions?</a:t>
            </a:r>
          </a:p>
        </p:txBody>
      </p:sp>
    </p:spTree>
    <p:extLst>
      <p:ext uri="{BB962C8B-B14F-4D97-AF65-F5344CB8AC3E}">
        <p14:creationId xmlns:p14="http://schemas.microsoft.com/office/powerpoint/2010/main" val="3699034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Funding Works: Not Your Typical Grant</a:t>
            </a:r>
            <a:endParaRPr lang="en-US" dirty="0"/>
          </a:p>
        </p:txBody>
      </p:sp>
      <p:sp>
        <p:nvSpPr>
          <p:cNvPr id="4" name="Content Placeholder 3"/>
          <p:cNvSpPr>
            <a:spLocks noGrp="1"/>
          </p:cNvSpPr>
          <p:nvPr>
            <p:ph idx="1"/>
          </p:nvPr>
        </p:nvSpPr>
        <p:spPr>
          <a:xfrm>
            <a:off x="1103312" y="2052918"/>
            <a:ext cx="10174288" cy="4195481"/>
          </a:xfrm>
        </p:spPr>
        <p:txBody>
          <a:bodyPr>
            <a:noAutofit/>
          </a:bodyPr>
          <a:lstStyle/>
          <a:p>
            <a:r>
              <a:rPr lang="en-US" sz="2800" dirty="0"/>
              <a:t>Funding is not a direct stipend to the team members</a:t>
            </a:r>
          </a:p>
          <a:p>
            <a:r>
              <a:rPr lang="en-US" sz="2800" dirty="0"/>
              <a:t>Goes </a:t>
            </a:r>
            <a:r>
              <a:rPr lang="en-US" sz="2800" b="1" dirty="0"/>
              <a:t>to the institution to cover the team member’s time </a:t>
            </a:r>
            <a:r>
              <a:rPr lang="en-US" sz="2800" dirty="0"/>
              <a:t>(salary/release time/overload/replacement coverage), </a:t>
            </a:r>
            <a:r>
              <a:rPr lang="en-US" sz="2800" b="1" dirty="0"/>
              <a:t>project expenses </a:t>
            </a:r>
            <a:r>
              <a:rPr lang="en-US" sz="2800" dirty="0"/>
              <a:t>including related department needs, and </a:t>
            </a:r>
            <a:r>
              <a:rPr lang="en-US" sz="2800" b="1" dirty="0"/>
              <a:t>travel </a:t>
            </a:r>
            <a:r>
              <a:rPr lang="en-US" sz="2800" b="1" dirty="0" smtClean="0"/>
              <a:t>expenses.</a:t>
            </a:r>
          </a:p>
          <a:p>
            <a:r>
              <a:rPr lang="en-US" sz="2800" dirty="0"/>
              <a:t>Funding will be released to the sponsoring institutional office in two parts: </a:t>
            </a:r>
            <a:r>
              <a:rPr lang="en-US" sz="2800" b="1" dirty="0"/>
              <a:t>50% on return of the USG-drafted Service Level Agreement (SLA) with the original or modified proposal serving as the statement of work, and 50% on submission of the final report</a:t>
            </a:r>
            <a:r>
              <a:rPr lang="en-US" sz="2800" dirty="0"/>
              <a:t>.</a:t>
            </a:r>
          </a:p>
          <a:p>
            <a:endParaRPr lang="en-US" sz="2800" dirty="0"/>
          </a:p>
        </p:txBody>
      </p:sp>
    </p:spTree>
    <p:extLst>
      <p:ext uri="{BB962C8B-B14F-4D97-AF65-F5344CB8AC3E}">
        <p14:creationId xmlns:p14="http://schemas.microsoft.com/office/powerpoint/2010/main" val="4137259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a:t>
            </a:r>
            <a:endParaRPr lang="en-US" dirty="0"/>
          </a:p>
        </p:txBody>
      </p:sp>
      <p:sp>
        <p:nvSpPr>
          <p:cNvPr id="4" name="Content Placeholder 3"/>
          <p:cNvSpPr>
            <a:spLocks noGrp="1"/>
          </p:cNvSpPr>
          <p:nvPr>
            <p:ph idx="1"/>
          </p:nvPr>
        </p:nvSpPr>
        <p:spPr>
          <a:xfrm>
            <a:off x="671511" y="1600200"/>
            <a:ext cx="11088688" cy="4800599"/>
          </a:xfrm>
        </p:spPr>
        <p:txBody>
          <a:bodyPr>
            <a:noAutofit/>
          </a:bodyPr>
          <a:lstStyle/>
          <a:p>
            <a:r>
              <a:rPr lang="en-US" sz="2800" dirty="0"/>
              <a:t>Gives maximum </a:t>
            </a:r>
            <a:r>
              <a:rPr lang="en-US" sz="2800" b="1" dirty="0"/>
              <a:t>flexibility to the institution and the team </a:t>
            </a:r>
            <a:r>
              <a:rPr lang="en-US" sz="2800" dirty="0"/>
              <a:t>in terms of how many people and what types of skills are needed, amount of compensation vs. replacement of teaching load, and timing in terms of semesters of preparatory work vs. semesters of adoption</a:t>
            </a:r>
            <a:r>
              <a:rPr lang="en-US" sz="2800" dirty="0" smtClean="0"/>
              <a:t>.</a:t>
            </a:r>
          </a:p>
          <a:p>
            <a:r>
              <a:rPr lang="en-US" sz="2800" dirty="0" smtClean="0"/>
              <a:t>50%/50% further ensures that you have the resources you need to complete the project, and that the project will be completed by the Final Report deadline.</a:t>
            </a:r>
            <a:endParaRPr lang="en-US" sz="2800" dirty="0"/>
          </a:p>
        </p:txBody>
      </p:sp>
    </p:spTree>
    <p:extLst>
      <p:ext uri="{BB962C8B-B14F-4D97-AF65-F5344CB8AC3E}">
        <p14:creationId xmlns:p14="http://schemas.microsoft.com/office/powerpoint/2010/main" val="3415031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793289" cy="1400530"/>
          </a:xfrm>
        </p:spPr>
        <p:txBody>
          <a:bodyPr/>
          <a:lstStyle/>
          <a:p>
            <a:r>
              <a:rPr lang="en-US" dirty="0" smtClean="0"/>
              <a:t>Contact Your Business/Grants Office!</a:t>
            </a:r>
            <a:endParaRPr lang="en-US" dirty="0"/>
          </a:p>
        </p:txBody>
      </p:sp>
      <p:sp>
        <p:nvSpPr>
          <p:cNvPr id="4" name="Content Placeholder 3"/>
          <p:cNvSpPr>
            <a:spLocks noGrp="1"/>
          </p:cNvSpPr>
          <p:nvPr>
            <p:ph idx="1"/>
          </p:nvPr>
        </p:nvSpPr>
        <p:spPr>
          <a:xfrm>
            <a:off x="762000" y="1600200"/>
            <a:ext cx="10972800" cy="4876800"/>
          </a:xfrm>
        </p:spPr>
        <p:txBody>
          <a:bodyPr>
            <a:noAutofit/>
          </a:bodyPr>
          <a:lstStyle/>
          <a:p>
            <a:r>
              <a:rPr lang="en-US" sz="2400" dirty="0"/>
              <a:t>The proposing team should </a:t>
            </a:r>
            <a:r>
              <a:rPr lang="en-US" sz="2400" b="1" dirty="0"/>
              <a:t>coordinate as necessary with their departments and institutional sponsors </a:t>
            </a:r>
            <a:r>
              <a:rPr lang="en-US" sz="2400" dirty="0"/>
              <a:t>to determine how to handle the distribution, including amounts, release </a:t>
            </a:r>
            <a:r>
              <a:rPr lang="en-US" sz="2400" dirty="0" smtClean="0"/>
              <a:t>time/overload/salary/replacement, </a:t>
            </a:r>
            <a:r>
              <a:rPr lang="en-US" sz="2400" dirty="0"/>
              <a:t>as well as semester(s). </a:t>
            </a:r>
          </a:p>
          <a:p>
            <a:r>
              <a:rPr lang="en-US" sz="2400" dirty="0" smtClean="0"/>
              <a:t>Your business/grants office needs to know the following: </a:t>
            </a:r>
          </a:p>
          <a:p>
            <a:pPr marL="0" indent="0">
              <a:buNone/>
            </a:pPr>
            <a:r>
              <a:rPr lang="en-US" sz="2400" dirty="0" smtClean="0"/>
              <a:t>These </a:t>
            </a:r>
            <a:r>
              <a:rPr lang="en-US" sz="2400" dirty="0"/>
              <a:t>grants, while competitively earned, are essentially special </a:t>
            </a:r>
            <a:r>
              <a:rPr lang="en-US" sz="2400" b="1" dirty="0"/>
              <a:t>allocations of state funds </a:t>
            </a:r>
            <a:r>
              <a:rPr lang="en-US" sz="2400" dirty="0"/>
              <a:t>for </a:t>
            </a:r>
            <a:r>
              <a:rPr lang="en-US" sz="2400" dirty="0" smtClean="0"/>
              <a:t>the implementation and creation </a:t>
            </a:r>
            <a:r>
              <a:rPr lang="en-US" sz="2400" dirty="0"/>
              <a:t>of affordable learning resources.  </a:t>
            </a:r>
            <a:endParaRPr lang="en-US" sz="2400" dirty="0" smtClean="0"/>
          </a:p>
          <a:p>
            <a:pPr marL="0" indent="0">
              <a:buNone/>
            </a:pPr>
            <a:r>
              <a:rPr lang="en-US" sz="2400" dirty="0" smtClean="0"/>
              <a:t>These </a:t>
            </a:r>
            <a:r>
              <a:rPr lang="en-US" sz="2400" dirty="0"/>
              <a:t>grants are </a:t>
            </a:r>
            <a:r>
              <a:rPr lang="en-US" sz="2400" b="1" dirty="0"/>
              <a:t>not the same as federal grants</a:t>
            </a:r>
            <a:r>
              <a:rPr lang="en-US" sz="2400" dirty="0"/>
              <a:t> where indirect costs are considered a part of the grant costs.  Direct costs, such as salaries, fringes, </a:t>
            </a:r>
            <a:r>
              <a:rPr lang="en-US" sz="2400" dirty="0" smtClean="0"/>
              <a:t>and supplies </a:t>
            </a:r>
            <a:r>
              <a:rPr lang="en-US" sz="2400" dirty="0"/>
              <a:t>are fine.</a:t>
            </a:r>
          </a:p>
        </p:txBody>
      </p:sp>
    </p:spTree>
    <p:extLst>
      <p:ext uri="{BB962C8B-B14F-4D97-AF65-F5344CB8AC3E}">
        <p14:creationId xmlns:p14="http://schemas.microsoft.com/office/powerpoint/2010/main" val="155289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Service Level Agreement (SLA)</a:t>
            </a:r>
            <a:endParaRPr lang="en-US" dirty="0"/>
          </a:p>
        </p:txBody>
      </p:sp>
      <p:pic>
        <p:nvPicPr>
          <p:cNvPr id="2" name="Picture 1" descr="ALG_Grant_SLA_FinalTemplate_Page_01.jpg"/>
          <p:cNvPicPr>
            <a:picLocks noChangeAspect="1"/>
          </p:cNvPicPr>
          <p:nvPr/>
        </p:nvPicPr>
        <p:blipFill rotWithShape="1">
          <a:blip r:embed="rId3" cstate="print">
            <a:extLst>
              <a:ext uri="{28A0092B-C50C-407E-A947-70E740481C1C}">
                <a14:useLocalDpi xmlns:a14="http://schemas.microsoft.com/office/drawing/2010/main" val="0"/>
              </a:ext>
            </a:extLst>
          </a:blip>
          <a:srcRect l="-261" t="530" r="1509" b="44922"/>
          <a:stretch/>
        </p:blipFill>
        <p:spPr>
          <a:xfrm>
            <a:off x="5791200" y="1725106"/>
            <a:ext cx="6192606" cy="4426684"/>
          </a:xfrm>
          <a:prstGeom prst="rect">
            <a:avLst/>
          </a:prstGeom>
          <a:ln w="3175" cmpd="sng">
            <a:solidFill>
              <a:schemeClr val="tx1"/>
            </a:solidFill>
          </a:ln>
        </p:spPr>
      </p:pic>
      <p:sp>
        <p:nvSpPr>
          <p:cNvPr id="6" name="Content Placeholder 5"/>
          <p:cNvSpPr>
            <a:spLocks noGrp="1"/>
          </p:cNvSpPr>
          <p:nvPr>
            <p:ph idx="1"/>
          </p:nvPr>
        </p:nvSpPr>
        <p:spPr>
          <a:xfrm>
            <a:off x="304800" y="1628497"/>
            <a:ext cx="5486400" cy="4619902"/>
          </a:xfrm>
        </p:spPr>
        <p:txBody>
          <a:bodyPr>
            <a:noAutofit/>
          </a:bodyPr>
          <a:lstStyle/>
          <a:p>
            <a:r>
              <a:rPr lang="en-US" sz="2400" dirty="0" smtClean="0"/>
              <a:t>“Boilerplate” intergovernmental legal document ensuring that:</a:t>
            </a:r>
          </a:p>
          <a:p>
            <a:pPr lvl="1"/>
            <a:r>
              <a:rPr lang="en-US" sz="2000" dirty="0" smtClean="0"/>
              <a:t>We fund the work in the Statement of Work, which is your proposal, and</a:t>
            </a:r>
          </a:p>
          <a:p>
            <a:pPr lvl="1"/>
            <a:r>
              <a:rPr lang="en-US" sz="2000" dirty="0" smtClean="0"/>
              <a:t>Your institution ensures the work is completed by the deadline</a:t>
            </a:r>
          </a:p>
          <a:p>
            <a:r>
              <a:rPr lang="en-US" sz="2400" dirty="0" smtClean="0"/>
              <a:t>Foundational document for all Textbook Transformation Grant funding</a:t>
            </a:r>
          </a:p>
          <a:p>
            <a:r>
              <a:rPr lang="en-US" sz="2400" dirty="0" smtClean="0"/>
              <a:t>Includes deadlines (ensure that your Final Semester is correct!) </a:t>
            </a:r>
            <a:endParaRPr lang="en-US" sz="2400" dirty="0"/>
          </a:p>
        </p:txBody>
      </p:sp>
    </p:spTree>
    <p:extLst>
      <p:ext uri="{BB962C8B-B14F-4D97-AF65-F5344CB8AC3E}">
        <p14:creationId xmlns:p14="http://schemas.microsoft.com/office/powerpoint/2010/main" val="498897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Steps: From SLA to Funding</a:t>
            </a:r>
            <a:endParaRPr lang="en-US" dirty="0"/>
          </a:p>
        </p:txBody>
      </p:sp>
      <p:sp>
        <p:nvSpPr>
          <p:cNvPr id="6" name="Content Placeholder 5"/>
          <p:cNvSpPr>
            <a:spLocks noGrp="1"/>
          </p:cNvSpPr>
          <p:nvPr>
            <p:ph idx="1"/>
          </p:nvPr>
        </p:nvSpPr>
        <p:spPr>
          <a:xfrm>
            <a:off x="1143000" y="1524000"/>
            <a:ext cx="9945688" cy="4876799"/>
          </a:xfrm>
        </p:spPr>
        <p:txBody>
          <a:bodyPr>
            <a:normAutofit fontScale="92500" lnSpcReduction="20000"/>
          </a:bodyPr>
          <a:lstStyle/>
          <a:p>
            <a:pPr marL="457200" indent="-457200">
              <a:buAutoNum type="arabicPeriod"/>
            </a:pPr>
            <a:r>
              <a:rPr lang="en-US" sz="2400" dirty="0" smtClean="0"/>
              <a:t>SLAs drafted by Jeff</a:t>
            </a:r>
          </a:p>
          <a:p>
            <a:pPr marL="457200" indent="-457200">
              <a:buAutoNum type="arabicPeriod"/>
            </a:pPr>
            <a:r>
              <a:rPr lang="en-US" sz="2400" dirty="0" smtClean="0"/>
              <a:t>SLAs distributed to Project Leads with detailed instructions</a:t>
            </a:r>
          </a:p>
          <a:p>
            <a:pPr marL="457200" indent="-457200">
              <a:buAutoNum type="arabicPeriod"/>
            </a:pPr>
            <a:r>
              <a:rPr lang="en-US" sz="2400" b="1" dirty="0" smtClean="0"/>
              <a:t>Project Leads read the SLA and forward to appropriate business or grants office</a:t>
            </a:r>
          </a:p>
          <a:p>
            <a:pPr marL="457200" indent="-457200">
              <a:buAutoNum type="arabicPeriod"/>
            </a:pPr>
            <a:r>
              <a:rPr lang="en-US" sz="2400" b="1" dirty="0" smtClean="0"/>
              <a:t>Signatures obtained by business office</a:t>
            </a:r>
          </a:p>
          <a:p>
            <a:pPr marL="457200" indent="-457200">
              <a:buAutoNum type="arabicPeriod"/>
            </a:pPr>
            <a:r>
              <a:rPr lang="en-US" sz="2400" dirty="0" smtClean="0"/>
              <a:t>SLA and the invoice for first payment (1/2 the award) sent to Jeff </a:t>
            </a:r>
            <a:r>
              <a:rPr lang="en-US" sz="2400" b="1" dirty="0" smtClean="0"/>
              <a:t>in one email</a:t>
            </a:r>
          </a:p>
          <a:p>
            <a:pPr marL="857250" lvl="1" indent="-457200">
              <a:buAutoNum type="arabicPeriod"/>
            </a:pPr>
            <a:r>
              <a:rPr lang="en-US" sz="2200" b="1" dirty="0" smtClean="0"/>
              <a:t>This is extremely new! The USG Business Office now wants one invoice per payment for audit purposes.</a:t>
            </a:r>
            <a:endParaRPr lang="en-US" sz="2200" dirty="0" smtClean="0"/>
          </a:p>
          <a:p>
            <a:pPr marL="457200" indent="-457200">
              <a:buAutoNum type="arabicPeriod"/>
            </a:pPr>
            <a:r>
              <a:rPr lang="en-US" sz="2400" dirty="0" smtClean="0"/>
              <a:t>Jeff enters signed documents into online system for Board of Regents approvals and signatures</a:t>
            </a:r>
          </a:p>
          <a:p>
            <a:pPr marL="457200" indent="-457200">
              <a:buAutoNum type="arabicPeriod"/>
            </a:pPr>
            <a:r>
              <a:rPr lang="en-US" sz="2400" dirty="0" smtClean="0"/>
              <a:t>Funds distributed from USG business office to institution: 50% now, 50% upon receiving Final Report</a:t>
            </a:r>
          </a:p>
          <a:p>
            <a:pPr marL="457200" indent="-457200">
              <a:buAutoNum type="arabicPeriod"/>
            </a:pPr>
            <a:r>
              <a:rPr lang="en-US" sz="2400" dirty="0" smtClean="0"/>
              <a:t>Jeff is point of contact for SLA status</a:t>
            </a:r>
          </a:p>
          <a:p>
            <a:pPr marL="457200" indent="-457200">
              <a:buAutoNum type="arabicPeriod"/>
            </a:pPr>
            <a:endParaRPr lang="en-US" dirty="0"/>
          </a:p>
        </p:txBody>
      </p:sp>
    </p:spTree>
    <p:extLst>
      <p:ext uri="{BB962C8B-B14F-4D97-AF65-F5344CB8AC3E}">
        <p14:creationId xmlns:p14="http://schemas.microsoft.com/office/powerpoint/2010/main" val="1010805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This is new!</a:t>
            </a:r>
            <a:endParaRPr lang="en-US" dirty="0"/>
          </a:p>
        </p:txBody>
      </p:sp>
      <p:sp>
        <p:nvSpPr>
          <p:cNvPr id="4" name="Content Placeholder 3"/>
          <p:cNvSpPr>
            <a:spLocks noGrp="1"/>
          </p:cNvSpPr>
          <p:nvPr>
            <p:ph idx="1"/>
          </p:nvPr>
        </p:nvSpPr>
        <p:spPr>
          <a:xfrm>
            <a:off x="1143000" y="1905000"/>
            <a:ext cx="9639907" cy="4195481"/>
          </a:xfrm>
        </p:spPr>
        <p:txBody>
          <a:bodyPr>
            <a:normAutofit/>
          </a:bodyPr>
          <a:lstStyle/>
          <a:p>
            <a:pPr marL="0" indent="0">
              <a:buNone/>
            </a:pPr>
            <a:r>
              <a:rPr lang="en-US" sz="2600" dirty="0" smtClean="0"/>
              <a:t>Rounds 1-5 were done through a </a:t>
            </a:r>
            <a:r>
              <a:rPr lang="en-US" sz="2600" b="1" dirty="0" smtClean="0"/>
              <a:t>paper</a:t>
            </a:r>
            <a:r>
              <a:rPr lang="en-US" sz="2600" dirty="0" smtClean="0"/>
              <a:t> system that the USG offices have had in place. All procedures and inquiries were done through </a:t>
            </a:r>
            <a:r>
              <a:rPr lang="en-US" sz="2600" b="1" dirty="0" smtClean="0"/>
              <a:t>email. </a:t>
            </a:r>
            <a:r>
              <a:rPr lang="en-US" sz="2600" dirty="0" smtClean="0"/>
              <a:t>The System Office is just </a:t>
            </a:r>
            <a:r>
              <a:rPr lang="en-US" sz="2600" i="1" dirty="0" smtClean="0"/>
              <a:t>now</a:t>
            </a:r>
            <a:r>
              <a:rPr lang="en-US" sz="2600" dirty="0" smtClean="0"/>
              <a:t> starting to use an online platform. </a:t>
            </a:r>
          </a:p>
          <a:p>
            <a:pPr marL="0" indent="0">
              <a:buNone/>
            </a:pPr>
            <a:endParaRPr lang="en-US" sz="2600" dirty="0"/>
          </a:p>
          <a:p>
            <a:pPr marL="0" indent="0">
              <a:buNone/>
            </a:pPr>
            <a:r>
              <a:rPr lang="en-US" sz="2600" dirty="0" smtClean="0"/>
              <a:t>These changes should speed up the entire process, given institutions can send the signed SLA and invoices in quickly. </a:t>
            </a:r>
            <a:r>
              <a:rPr lang="en-US" sz="2600" b="1" dirty="0" smtClean="0"/>
              <a:t>The bottleneck in the payment process is getting the SLA and invoice back from your Business Office. </a:t>
            </a:r>
            <a:r>
              <a:rPr lang="en-US" sz="2600" dirty="0" smtClean="0"/>
              <a:t> </a:t>
            </a:r>
          </a:p>
          <a:p>
            <a:endParaRPr lang="en-US" sz="2600" dirty="0" smtClean="0"/>
          </a:p>
          <a:p>
            <a:endParaRPr lang="en-US" sz="2600" dirty="0" smtClean="0"/>
          </a:p>
        </p:txBody>
      </p:sp>
    </p:spTree>
    <p:extLst>
      <p:ext uri="{BB962C8B-B14F-4D97-AF65-F5344CB8AC3E}">
        <p14:creationId xmlns:p14="http://schemas.microsoft.com/office/powerpoint/2010/main" val="22352029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Steps: From SLA to Funding</a:t>
            </a:r>
            <a:endParaRPr lang="en-US" dirty="0"/>
          </a:p>
        </p:txBody>
      </p:sp>
      <p:sp>
        <p:nvSpPr>
          <p:cNvPr id="6" name="Content Placeholder 5"/>
          <p:cNvSpPr>
            <a:spLocks noGrp="1"/>
          </p:cNvSpPr>
          <p:nvPr>
            <p:ph idx="1"/>
          </p:nvPr>
        </p:nvSpPr>
        <p:spPr>
          <a:xfrm>
            <a:off x="1143000" y="1524000"/>
            <a:ext cx="9945688" cy="4876799"/>
          </a:xfrm>
        </p:spPr>
        <p:txBody>
          <a:bodyPr>
            <a:normAutofit/>
          </a:bodyPr>
          <a:lstStyle/>
          <a:p>
            <a:pPr marL="0" indent="0">
              <a:buNone/>
            </a:pPr>
            <a:r>
              <a:rPr lang="en-US" sz="2400" dirty="0" smtClean="0"/>
              <a:t>Ensure that you are in communication with your business/grants office as soon as possible and know where to send the SLA. </a:t>
            </a:r>
          </a:p>
          <a:p>
            <a:pPr marL="0" indent="0">
              <a:buNone/>
            </a:pPr>
            <a:r>
              <a:rPr lang="en-US" sz="2400" b="1" dirty="0" smtClean="0"/>
              <a:t>I cannot start any Board of Regents-side approvals until I have the signed SLA sent back to me with an invoice from your institution.</a:t>
            </a:r>
          </a:p>
          <a:p>
            <a:pPr marL="0" indent="0">
              <a:buNone/>
            </a:pPr>
            <a:r>
              <a:rPr lang="en-US" sz="2400" b="1" dirty="0" smtClean="0"/>
              <a:t>Some business offices only issue invoices on one day each month. Please let them know that your team needs the invoice as soon as possible in order for the initial payment to be sent.</a:t>
            </a:r>
          </a:p>
          <a:p>
            <a:pPr marL="0" indent="0">
              <a:buNone/>
            </a:pPr>
            <a:r>
              <a:rPr lang="en-US" sz="2400" b="1" dirty="0" smtClean="0"/>
              <a:t>(Quick note for Round 9: We’re in the middle of a Fiscal Year transition. USG offices - and most institutional offices - will not be able to make payments until at least mid-July.)  </a:t>
            </a:r>
          </a:p>
        </p:txBody>
      </p:sp>
    </p:spTree>
    <p:extLst>
      <p:ext uri="{BB962C8B-B14F-4D97-AF65-F5344CB8AC3E}">
        <p14:creationId xmlns:p14="http://schemas.microsoft.com/office/powerpoint/2010/main" val="104487102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AL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ALG_Template</Template>
  <TotalTime>10552</TotalTime>
  <Words>1018</Words>
  <Application>Microsoft Office PowerPoint</Application>
  <PresentationFormat>Widescreen</PresentationFormat>
  <Paragraphs>112</Paragraphs>
  <Slides>27</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Calibri</vt:lpstr>
      <vt:lpstr>Cambria Math</vt:lpstr>
      <vt:lpstr>Century Gothic</vt:lpstr>
      <vt:lpstr>Wingdings 3</vt:lpstr>
      <vt:lpstr>ALG</vt:lpstr>
      <vt:lpstr>Ion</vt:lpstr>
      <vt:lpstr>Textbook Transformation Grants:  Grant Procedures</vt:lpstr>
      <vt:lpstr>Communications</vt:lpstr>
      <vt:lpstr>How Funding Works: Not Your Typical Grant</vt:lpstr>
      <vt:lpstr>Why? </vt:lpstr>
      <vt:lpstr>Contact Your Business/Grants Office!</vt:lpstr>
      <vt:lpstr>Service Level Agreement (SLA)</vt:lpstr>
      <vt:lpstr>Steps: From SLA to Funding</vt:lpstr>
      <vt:lpstr>This is new!</vt:lpstr>
      <vt:lpstr>Steps: From SLA to Funding</vt:lpstr>
      <vt:lpstr>Semester Status Report</vt:lpstr>
      <vt:lpstr>PowerPoint Presentation</vt:lpstr>
      <vt:lpstr>PowerPoint Presentation</vt:lpstr>
      <vt:lpstr>PowerPoint Presentation</vt:lpstr>
      <vt:lpstr>PowerPoint Presentation</vt:lpstr>
      <vt:lpstr>Final Report</vt:lpstr>
      <vt:lpstr>Final Report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Required Reporting</vt:lpstr>
      <vt:lpstr>Planning Your Measures</vt:lpstr>
      <vt:lpstr>Upcoming Reporting Deadlines</vt:lpstr>
      <vt:lpstr>PowerPoint Presentation</vt:lpstr>
    </vt:vector>
  </TitlesOfParts>
  <Company>Valdosta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Jeffrey William Gallant</dc:creator>
  <cp:lastModifiedBy>Jeff Gallant</cp:lastModifiedBy>
  <cp:revision>154</cp:revision>
  <cp:lastPrinted>2017-06-02T17:12:19Z</cp:lastPrinted>
  <dcterms:created xsi:type="dcterms:W3CDTF">2014-08-21T13:42:56Z</dcterms:created>
  <dcterms:modified xsi:type="dcterms:W3CDTF">2017-06-02T20:54:32Z</dcterms:modified>
</cp:coreProperties>
</file>