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80" r:id="rId5"/>
    <p:sldId id="334" r:id="rId6"/>
    <p:sldId id="306" r:id="rId7"/>
    <p:sldId id="307" r:id="rId8"/>
    <p:sldId id="286" r:id="rId9"/>
    <p:sldId id="291" r:id="rId10"/>
    <p:sldId id="328" r:id="rId11"/>
    <p:sldId id="329" r:id="rId12"/>
    <p:sldId id="336" r:id="rId13"/>
    <p:sldId id="337" r:id="rId14"/>
    <p:sldId id="338" r:id="rId15"/>
    <p:sldId id="339" r:id="rId16"/>
    <p:sldId id="340" r:id="rId17"/>
    <p:sldId id="341" r:id="rId18"/>
    <p:sldId id="342" r:id="rId19"/>
    <p:sldId id="343" r:id="rId20"/>
    <p:sldId id="298" r:id="rId21"/>
    <p:sldId id="326" r:id="rId22"/>
    <p:sldId id="323" r:id="rId23"/>
    <p:sldId id="325" r:id="rId24"/>
    <p:sldId id="299" r:id="rId25"/>
    <p:sldId id="316" r:id="rId26"/>
    <p:sldId id="311" r:id="rId27"/>
    <p:sldId id="310" r:id="rId28"/>
    <p:sldId id="309" r:id="rId29"/>
    <p:sldId id="315" r:id="rId30"/>
    <p:sldId id="314" r:id="rId31"/>
    <p:sldId id="331" r:id="rId32"/>
    <p:sldId id="312" r:id="rId33"/>
    <p:sldId id="33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AFB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0" autoAdjust="0"/>
    <p:restoredTop sz="94660"/>
  </p:normalViewPr>
  <p:slideViewPr>
    <p:cSldViewPr snapToGrid="0">
      <p:cViewPr varScale="1">
        <p:scale>
          <a:sx n="70" d="100"/>
          <a:sy n="70" d="100"/>
        </p:scale>
        <p:origin x="1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500D4-B423-4E9B-A465-F575BD6FEBED}" type="datetimeFigureOut">
              <a:rPr lang="en-US" smtClean="0"/>
              <a:t>8/19/2015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559B4-0583-4E2E-806F-DFAC258D63D5}" type="slidenum">
              <a:rPr lang="en-US" smtClean="0"/>
              <a:t>‹#›</a:t>
            </a:fld>
            <a:endParaRPr lang="en-US"/>
          </a:p>
        </p:txBody>
      </p:sp>
    </p:spTree>
    <p:extLst>
      <p:ext uri="{BB962C8B-B14F-4D97-AF65-F5344CB8AC3E}">
        <p14:creationId xmlns:p14="http://schemas.microsoft.com/office/powerpoint/2010/main" val="230888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5559B4-0583-4E2E-806F-DFAC258D63D5}" type="slidenum">
              <a:rPr lang="en-US" smtClean="0"/>
              <a:t>1</a:t>
            </a:fld>
            <a:endParaRPr lang="en-US"/>
          </a:p>
        </p:txBody>
      </p:sp>
    </p:spTree>
    <p:extLst>
      <p:ext uri="{BB962C8B-B14F-4D97-AF65-F5344CB8AC3E}">
        <p14:creationId xmlns:p14="http://schemas.microsoft.com/office/powerpoint/2010/main" val="522368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9</a:t>
            </a:fld>
            <a:endParaRPr lang="en-US"/>
          </a:p>
        </p:txBody>
      </p:sp>
    </p:spTree>
    <p:extLst>
      <p:ext uri="{BB962C8B-B14F-4D97-AF65-F5344CB8AC3E}">
        <p14:creationId xmlns:p14="http://schemas.microsoft.com/office/powerpoint/2010/main" val="3193900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10</a:t>
            </a:fld>
            <a:endParaRPr lang="en-US"/>
          </a:p>
        </p:txBody>
      </p:sp>
    </p:spTree>
    <p:extLst>
      <p:ext uri="{BB962C8B-B14F-4D97-AF65-F5344CB8AC3E}">
        <p14:creationId xmlns:p14="http://schemas.microsoft.com/office/powerpoint/2010/main" val="249710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12</a:t>
            </a:fld>
            <a:endParaRPr lang="en-US"/>
          </a:p>
        </p:txBody>
      </p:sp>
    </p:spTree>
    <p:extLst>
      <p:ext uri="{BB962C8B-B14F-4D97-AF65-F5344CB8AC3E}">
        <p14:creationId xmlns:p14="http://schemas.microsoft.com/office/powerpoint/2010/main" val="350508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13</a:t>
            </a:fld>
            <a:endParaRPr lang="en-US"/>
          </a:p>
        </p:txBody>
      </p:sp>
    </p:spTree>
    <p:extLst>
      <p:ext uri="{BB962C8B-B14F-4D97-AF65-F5344CB8AC3E}">
        <p14:creationId xmlns:p14="http://schemas.microsoft.com/office/powerpoint/2010/main" val="103570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14</a:t>
            </a:fld>
            <a:endParaRPr lang="en-US"/>
          </a:p>
        </p:txBody>
      </p:sp>
    </p:spTree>
    <p:extLst>
      <p:ext uri="{BB962C8B-B14F-4D97-AF65-F5344CB8AC3E}">
        <p14:creationId xmlns:p14="http://schemas.microsoft.com/office/powerpoint/2010/main" val="161403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2D8092-666F-4B5D-9343-FED6277ACEA8}"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103619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D8092-666F-4B5D-9343-FED6277ACEA8}"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4140543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D8092-666F-4B5D-9343-FED6277ACEA8}"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2458872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Rectangle 6"/>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9060329" y="6423586"/>
            <a:ext cx="2844800" cy="365125"/>
          </a:xfrm>
          <a:prstGeom prst="rect">
            <a:avLst/>
          </a:prstGeom>
        </p:spPr>
        <p:txBody>
          <a:bodyPr/>
          <a:lstStyle/>
          <a:p>
            <a:fld id="{3273956E-5181-1344-B876-CFCAE114770E}"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74400" y="242235"/>
            <a:ext cx="738717" cy="365125"/>
          </a:xfrm>
          <a:prstGeom prst="rect">
            <a:avLst/>
          </a:prstGeom>
        </p:spPr>
        <p:txBody>
          <a:bodyPr/>
          <a:lstStyle/>
          <a:p>
            <a:fld id="{DE7E870E-869D-3B42-B172-BEABECDE6087}" type="slidenum">
              <a:rPr lang="en-US" smtClean="0"/>
              <a:t>‹#›</a:t>
            </a:fld>
            <a:endParaRPr lang="en-US"/>
          </a:p>
        </p:txBody>
      </p:sp>
      <p:sp>
        <p:nvSpPr>
          <p:cNvPr id="9" name="TextBox 8"/>
          <p:cNvSpPr txBox="1"/>
          <p:nvPr/>
        </p:nvSpPr>
        <p:spPr>
          <a:xfrm>
            <a:off x="297581" y="228600"/>
            <a:ext cx="34787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1960112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11875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5719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10653" y="1491916"/>
            <a:ext cx="10741793" cy="4610951"/>
          </a:xfrm>
        </p:spPr>
        <p:txBody>
          <a:bodyPr anchor="ct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22D8092-666F-4B5D-9343-FED6277ACEA8}"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54265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D8092-666F-4B5D-9343-FED6277ACEA8}" type="datetimeFigureOut">
              <a:rPr lang="en-US" smtClean="0"/>
              <a:t>8/19/2015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121010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2D8092-666F-4B5D-9343-FED6277ACEA8}"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612780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2D8092-666F-4B5D-9343-FED6277ACEA8}" type="datetimeFigureOut">
              <a:rPr lang="en-US" smtClean="0"/>
              <a:t>8/19/2015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91997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2D8092-666F-4B5D-9343-FED6277ACEA8}" type="datetimeFigureOut">
              <a:rPr lang="en-US" smtClean="0"/>
              <a:t>8/19/2015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02324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D8092-666F-4B5D-9343-FED6277ACEA8}" type="datetimeFigureOut">
              <a:rPr lang="en-US" smtClean="0"/>
              <a:t>8/19/2015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3006101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D8092-666F-4B5D-9343-FED6277ACEA8}"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2124958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D8092-666F-4B5D-9343-FED6277ACEA8}" type="datetimeFigureOut">
              <a:rPr lang="en-US" smtClean="0"/>
              <a:t>8/19/2015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950D83-C17B-479C-9877-4594BF1ECE49}" type="slidenum">
              <a:rPr lang="en-US" smtClean="0"/>
              <a:t>‹#›</a:t>
            </a:fld>
            <a:endParaRPr lang="en-US"/>
          </a:p>
        </p:txBody>
      </p:sp>
    </p:spTree>
    <p:extLst>
      <p:ext uri="{BB962C8B-B14F-4D97-AF65-F5344CB8AC3E}">
        <p14:creationId xmlns:p14="http://schemas.microsoft.com/office/powerpoint/2010/main" val="4242046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3617" y="96251"/>
            <a:ext cx="7478829"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0653" y="1491916"/>
            <a:ext cx="10741793" cy="4639827"/>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D8092-666F-4B5D-9343-FED6277ACEA8}" type="datetimeFigureOut">
              <a:rPr lang="en-US" smtClean="0"/>
              <a:t>8/19/2015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50D83-C17B-479C-9877-4594BF1ECE49}" type="slidenum">
              <a:rPr lang="en-US" smtClean="0"/>
              <a:t>‹#›</a:t>
            </a:fld>
            <a:endParaRPr lang="en-US"/>
          </a:p>
        </p:txBody>
      </p:sp>
    </p:spTree>
    <p:extLst>
      <p:ext uri="{BB962C8B-B14F-4D97-AF65-F5344CB8AC3E}">
        <p14:creationId xmlns:p14="http://schemas.microsoft.com/office/powerpoint/2010/main" val="423720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ffordablelearninggeorg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youtu.be/fpFPP9m_nug?t=1h43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ducation-copyright.org/creative-common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ix2WvkHPkV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creativecommons.org/choos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affordablelearninggeorgia.org/find_textbooks/selecting_textbook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openstaxcollege.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open.umn.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erlot.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youtu.be/fpFPP9m_nug?t=22m54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affordablelearninggeorgi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penaccesstextbooks.org/pdf/2012_Florida_Student_Textbook_Survey.pdf" TargetMode="External"/><Relationship Id="rId2" Type="http://schemas.openxmlformats.org/officeDocument/2006/relationships/hyperlink" Target="http://trends.collegeboard.org/college-pricing/figures-tables/average-estimated-undergraduate-budgets-2014-1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wsj.com/articles/craig-richardson-the-250-econ-101-textbook-1421192341" TargetMode="External"/><Relationship Id="rId1" Type="http://schemas.openxmlformats.org/officeDocument/2006/relationships/slideLayout" Target="../slideLayouts/slideLayout2.xml"/><Relationship Id="rId4" Type="http://schemas.openxmlformats.org/officeDocument/2006/relationships/hyperlink" Target="https://www.aei.org/publication/the-college-textbook-bubble-and-how-the-open-educational-resources-movement-is-going-up-against-the-textbook-carte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fpFPP9m_nug?t=1h27m30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9154" y="1732547"/>
            <a:ext cx="10135402" cy="2926591"/>
          </a:xfrm>
        </p:spPr>
        <p:txBody>
          <a:bodyPr anchor="t">
            <a:normAutofit fontScale="90000"/>
          </a:bodyPr>
          <a:lstStyle/>
          <a:p>
            <a:r>
              <a:rPr lang="en-US" sz="4900" dirty="0" smtClean="0"/>
              <a:t>An Introduction to Affordable Learning Georgia and OER</a:t>
            </a:r>
            <a:br>
              <a:rPr lang="en-US" sz="4900" dirty="0" smtClean="0"/>
            </a:br>
            <a:r>
              <a:rPr lang="en-US" sz="4900" dirty="0"/>
              <a:t/>
            </a:r>
            <a:br>
              <a:rPr lang="en-US" sz="4900" dirty="0"/>
            </a:br>
            <a:r>
              <a:rPr lang="en-US" sz="4900" dirty="0" smtClean="0"/>
              <a:t/>
            </a:r>
            <a:br>
              <a:rPr lang="en-US" sz="4900" dirty="0" smtClean="0"/>
            </a:br>
            <a:r>
              <a:rPr lang="en-US" sz="2400" b="1" dirty="0" smtClean="0"/>
              <a:t/>
            </a:r>
            <a:br>
              <a:rPr lang="en-US" sz="2400" b="1" dirty="0" smtClean="0"/>
            </a:br>
            <a:endParaRPr lang="en-US" sz="3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0739" y="5207155"/>
            <a:ext cx="4148328" cy="966216"/>
          </a:xfrm>
          <a:prstGeom prst="rect">
            <a:avLst/>
          </a:prstGeom>
        </p:spPr>
      </p:pic>
      <p:sp>
        <p:nvSpPr>
          <p:cNvPr id="3" name="Rectangle 2"/>
          <p:cNvSpPr/>
          <p:nvPr/>
        </p:nvSpPr>
        <p:spPr>
          <a:xfrm>
            <a:off x="1735027" y="5481393"/>
            <a:ext cx="3628279" cy="646331"/>
          </a:xfrm>
          <a:prstGeom prst="rect">
            <a:avLst/>
          </a:prstGeom>
        </p:spPr>
        <p:txBody>
          <a:bodyPr wrap="square">
            <a:spAutoFit/>
          </a:bodyPr>
          <a:lstStyle/>
          <a:p>
            <a:r>
              <a:rPr lang="en-US" sz="1200" dirty="0" smtClean="0"/>
              <a:t>Unless otherwise indicated, presentation content is under a </a:t>
            </a:r>
            <a:r>
              <a:rPr lang="en-US" sz="1200" b="1" dirty="0" smtClean="0"/>
              <a:t>Creative Commons Attribution 4.0 License.</a:t>
            </a:r>
            <a:endParaRPr lang="en-US" sz="1200" b="1" dirty="0" smtClean="0">
              <a:hlinkClick r:id="rId4"/>
            </a:endParaRPr>
          </a:p>
          <a:p>
            <a:r>
              <a:rPr lang="en-US" sz="1200" dirty="0" smtClean="0">
                <a:hlinkClick r:id="rId4"/>
              </a:rPr>
              <a:t>https</a:t>
            </a:r>
            <a:r>
              <a:rPr lang="en-US" sz="1200" dirty="0">
                <a:hlinkClick r:id="rId4"/>
              </a:rPr>
              <a:t>://creativecommons.org/licenses/by/4.0</a:t>
            </a:r>
            <a:r>
              <a:rPr lang="en-US" sz="1200" dirty="0" smtClean="0">
                <a:hlinkClick r:id="rId4"/>
              </a:rPr>
              <a:t>/</a:t>
            </a:r>
            <a:r>
              <a:rPr lang="en-US" sz="1200" dirty="0" smtClean="0"/>
              <a:t> </a:t>
            </a:r>
            <a:endParaRPr lang="en-US" sz="1200" dirty="0"/>
          </a:p>
        </p:txBody>
      </p:sp>
      <p:pic>
        <p:nvPicPr>
          <p:cNvPr id="1026" name="Picture 2" descr="http://i.creativecommons.org/l/by/3.0/88x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548" y="5639342"/>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110051"/>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5562600"/>
            <a:ext cx="7086600" cy="1143000"/>
          </a:xfrm>
        </p:spPr>
        <p:txBody>
          <a:bodyPr>
            <a:normAutofit fontScale="90000"/>
          </a:bodyPr>
          <a:lstStyle/>
          <a:p>
            <a:pPr algn="r"/>
            <a:r>
              <a:rPr lang="en-US" sz="4000" dirty="0">
                <a:solidFill>
                  <a:schemeClr val="bg1"/>
                </a:solidFill>
              </a:rPr>
              <a:t>USG Improving </a:t>
            </a:r>
            <a:br>
              <a:rPr lang="en-US" sz="4000" dirty="0">
                <a:solidFill>
                  <a:schemeClr val="bg1"/>
                </a:solidFill>
              </a:rPr>
            </a:br>
            <a:r>
              <a:rPr lang="en-US" sz="4000" dirty="0">
                <a:solidFill>
                  <a:schemeClr val="bg1"/>
                </a:solidFill>
              </a:rPr>
              <a:t>Access and Affordability</a:t>
            </a:r>
          </a:p>
        </p:txBody>
      </p:sp>
      <p:sp>
        <p:nvSpPr>
          <p:cNvPr id="3" name="Content Placeholder 2"/>
          <p:cNvSpPr>
            <a:spLocks noGrp="1"/>
          </p:cNvSpPr>
          <p:nvPr>
            <p:ph idx="1"/>
          </p:nvPr>
        </p:nvSpPr>
        <p:spPr>
          <a:xfrm>
            <a:off x="772885" y="1036863"/>
            <a:ext cx="6958693" cy="5282293"/>
          </a:xfrm>
        </p:spPr>
        <p:txBody>
          <a:bodyPr>
            <a:normAutofit fontScale="85000" lnSpcReduction="20000"/>
          </a:bodyPr>
          <a:lstStyle/>
          <a:p>
            <a:r>
              <a:rPr lang="en-US" dirty="0"/>
              <a:t>Interest on the part of the Governor and Chancellor in reducing the overall costs of higher education. </a:t>
            </a:r>
            <a:endParaRPr lang="en-US" dirty="0" smtClean="0"/>
          </a:p>
          <a:p>
            <a:r>
              <a:rPr lang="en-US" dirty="0" smtClean="0"/>
              <a:t>ALG </a:t>
            </a:r>
            <a:r>
              <a:rPr lang="en-US" dirty="0"/>
              <a:t>is part of other efforts that the System in undertaking, including consolidations, shared services, more effective use of facilities, improved stewardship of existing resources, etc</a:t>
            </a:r>
            <a:r>
              <a:rPr lang="en-US" dirty="0" smtClean="0"/>
              <a:t>.</a:t>
            </a:r>
          </a:p>
          <a:p>
            <a:r>
              <a:rPr lang="en-US" dirty="0" smtClean="0"/>
              <a:t>These efforts in the context of</a:t>
            </a:r>
            <a:r>
              <a:rPr lang="en-US" dirty="0"/>
              <a:t> </a:t>
            </a:r>
            <a:r>
              <a:rPr lang="en-US" dirty="0" smtClean="0"/>
              <a:t>Complete College Georgia: </a:t>
            </a:r>
          </a:p>
          <a:p>
            <a:pPr lvl="1"/>
            <a:r>
              <a:rPr lang="en-US" dirty="0" smtClean="0"/>
              <a:t>Georgia must produce </a:t>
            </a:r>
            <a:r>
              <a:rPr lang="en-US" dirty="0"/>
              <a:t>an additional estimated 250,000 graduates in upcoming years.</a:t>
            </a:r>
          </a:p>
          <a:p>
            <a:pPr lvl="1"/>
            <a:r>
              <a:rPr lang="en-US" dirty="0"/>
              <a:t>Under the direction of Governor Nathan Deal’s Complete College Georgia initiative, the University System of Georgia and the Technical College System of Georgia address this critical need in Georgia’s Higher Education Completion </a:t>
            </a:r>
            <a:r>
              <a:rPr lang="en-US" dirty="0" smtClean="0"/>
              <a:t>Plan</a:t>
            </a:r>
            <a:r>
              <a:rPr lang="en-US" dirty="0"/>
              <a:t> </a:t>
            </a:r>
            <a:r>
              <a:rPr lang="en-US" dirty="0" smtClean="0"/>
              <a:t>for 60 </a:t>
            </a:r>
            <a:r>
              <a:rPr lang="en-US" dirty="0"/>
              <a:t>institutions of higher education to rapidly increase the proportion of young adults with a certificate or degree, while maintaining a commitment to </a:t>
            </a:r>
            <a:r>
              <a:rPr lang="en-US" dirty="0" smtClean="0"/>
              <a:t>quality.</a:t>
            </a:r>
          </a:p>
          <a:p>
            <a:pPr lvl="1"/>
            <a:r>
              <a:rPr lang="en-US" dirty="0"/>
              <a:t>A</a:t>
            </a:r>
            <a:r>
              <a:rPr lang="en-US" dirty="0" smtClean="0"/>
              <a:t>ccountability</a:t>
            </a:r>
            <a:r>
              <a:rPr lang="en-US" dirty="0"/>
              <a:t>, p</a:t>
            </a:r>
            <a:r>
              <a:rPr lang="en-US" dirty="0" smtClean="0"/>
              <a:t>erformance</a:t>
            </a:r>
            <a:r>
              <a:rPr lang="en-US" dirty="0"/>
              <a:t>, and college readiness and access</a:t>
            </a:r>
            <a:r>
              <a:rPr lang="en-US" dirty="0" smtClean="0"/>
              <a:t>.</a:t>
            </a:r>
            <a:endParaRPr lang="en-US" dirty="0"/>
          </a:p>
        </p:txBody>
      </p:sp>
      <p:pic>
        <p:nvPicPr>
          <p:cNvPr id="5" name="Picture Placeholder 7" descr="ebook.jpg"/>
          <p:cNvPicPr>
            <a:picLocks noChangeAspect="1"/>
          </p:cNvPicPr>
          <p:nvPr/>
        </p:nvPicPr>
        <p:blipFill>
          <a:blip r:embed="rId3">
            <a:extLst>
              <a:ext uri="{28A0092B-C50C-407E-A947-70E740481C1C}">
                <a14:useLocalDpi xmlns:a14="http://schemas.microsoft.com/office/drawing/2010/main" val="0"/>
              </a:ext>
            </a:extLst>
          </a:blip>
          <a:srcRect l="10061" r="10061"/>
          <a:stretch>
            <a:fillRect/>
          </a:stretch>
        </p:blipFill>
        <p:spPr>
          <a:xfrm>
            <a:off x="8479971" y="3273879"/>
            <a:ext cx="2743200" cy="2718816"/>
          </a:xfrm>
          <a:prstGeom prst="rect">
            <a:avLst/>
          </a:prstGeom>
        </p:spPr>
      </p:pic>
      <p:pic>
        <p:nvPicPr>
          <p:cNvPr id="7" name="Picture 6" descr="vinyl-decal-sticker-719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087" y="432708"/>
            <a:ext cx="2484967" cy="2484967"/>
          </a:xfrm>
          <a:prstGeom prst="rect">
            <a:avLst/>
          </a:prstGeom>
        </p:spPr>
      </p:pic>
    </p:spTree>
    <p:extLst>
      <p:ext uri="{BB962C8B-B14F-4D97-AF65-F5344CB8AC3E}">
        <p14:creationId xmlns:p14="http://schemas.microsoft.com/office/powerpoint/2010/main" val="247850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793423"/>
            <a:ext cx="3886200" cy="4343400"/>
          </a:xfrm>
        </p:spPr>
        <p:txBody>
          <a:bodyPr>
            <a:normAutofit lnSpcReduction="10000"/>
          </a:bodyPr>
          <a:lstStyle/>
          <a:p>
            <a:pPr marL="0" indent="0">
              <a:buNone/>
            </a:pPr>
            <a:r>
              <a:rPr lang="en-US" dirty="0" smtClean="0"/>
              <a:t>RPG = </a:t>
            </a:r>
          </a:p>
          <a:p>
            <a:pPr marL="0" indent="0">
              <a:buNone/>
            </a:pPr>
            <a:r>
              <a:rPr lang="en-US" u="sng" dirty="0" smtClean="0"/>
              <a:t>R</a:t>
            </a:r>
            <a:r>
              <a:rPr lang="en-US" dirty="0" smtClean="0"/>
              <a:t>etention</a:t>
            </a:r>
          </a:p>
          <a:p>
            <a:pPr marL="0" indent="0">
              <a:buNone/>
            </a:pPr>
            <a:r>
              <a:rPr lang="en-US" u="sng" dirty="0" smtClean="0"/>
              <a:t>P</a:t>
            </a:r>
            <a:r>
              <a:rPr lang="en-US" dirty="0" smtClean="0"/>
              <a:t>rogression</a:t>
            </a:r>
            <a:endParaRPr lang="en-US" dirty="0"/>
          </a:p>
          <a:p>
            <a:pPr marL="0" indent="0">
              <a:buNone/>
            </a:pPr>
            <a:r>
              <a:rPr lang="en-US" u="sng" dirty="0" smtClean="0"/>
              <a:t>G</a:t>
            </a:r>
            <a:r>
              <a:rPr lang="en-US" dirty="0" smtClean="0"/>
              <a:t>raduation</a:t>
            </a:r>
          </a:p>
          <a:p>
            <a:pPr marL="0" indent="0">
              <a:buNone/>
            </a:pPr>
            <a:endParaRPr lang="en-US" dirty="0"/>
          </a:p>
          <a:p>
            <a:pPr marL="0" indent="0">
              <a:buNone/>
            </a:pPr>
            <a:r>
              <a:rPr lang="en-US" dirty="0" smtClean="0"/>
              <a:t>Research is beginning to demonstrate that early and low-cost access to textbooks can improve RPG</a:t>
            </a:r>
          </a:p>
          <a:p>
            <a:pPr marL="0" indent="0">
              <a:buNone/>
            </a:pPr>
            <a:endParaRPr lang="en-US" dirty="0" smtClean="0"/>
          </a:p>
          <a:p>
            <a:pPr marL="0" indent="0">
              <a:buNone/>
            </a:pPr>
            <a:endParaRPr lang="en-US" dirty="0"/>
          </a:p>
        </p:txBody>
      </p:sp>
      <p:sp>
        <p:nvSpPr>
          <p:cNvPr id="4" name="Title 1"/>
          <p:cNvSpPr txBox="1">
            <a:spLocks/>
          </p:cNvSpPr>
          <p:nvPr/>
        </p:nvSpPr>
        <p:spPr>
          <a:xfrm>
            <a:off x="2438400" y="57912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r>
              <a:rPr lang="en-US" dirty="0">
                <a:solidFill>
                  <a:schemeClr val="bg1"/>
                </a:solidFill>
              </a:rPr>
              <a:t>Retention, Progression, Graduation</a:t>
            </a:r>
          </a:p>
        </p:txBody>
      </p:sp>
      <p:pic>
        <p:nvPicPr>
          <p:cNvPr id="6" name="Picture 5"/>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111092" y="933659"/>
            <a:ext cx="2057400" cy="5292971"/>
          </a:xfrm>
          <a:prstGeom prst="rect">
            <a:avLst/>
          </a:prstGeom>
        </p:spPr>
      </p:pic>
    </p:spTree>
    <p:extLst>
      <p:ext uri="{BB962C8B-B14F-4D97-AF65-F5344CB8AC3E}">
        <p14:creationId xmlns:p14="http://schemas.microsoft.com/office/powerpoint/2010/main" val="3434566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791200"/>
            <a:ext cx="8229600" cy="1143000"/>
          </a:xfrm>
        </p:spPr>
        <p:txBody>
          <a:bodyPr/>
          <a:lstStyle/>
          <a:p>
            <a:r>
              <a:rPr lang="en-US" dirty="0" smtClean="0">
                <a:solidFill>
                  <a:schemeClr val="bg1"/>
                </a:solidFill>
              </a:rPr>
              <a:t>Affordable Learning Georgia Is…</a:t>
            </a:r>
            <a:endParaRPr lang="en-US" dirty="0">
              <a:solidFill>
                <a:schemeClr val="bg1"/>
              </a:solidFill>
            </a:endParaRPr>
          </a:p>
        </p:txBody>
      </p:sp>
      <p:sp>
        <p:nvSpPr>
          <p:cNvPr id="3" name="Content Placeholder 2"/>
          <p:cNvSpPr>
            <a:spLocks noGrp="1"/>
          </p:cNvSpPr>
          <p:nvPr>
            <p:ph idx="1"/>
          </p:nvPr>
        </p:nvSpPr>
        <p:spPr>
          <a:xfrm>
            <a:off x="865415" y="1572078"/>
            <a:ext cx="10238014" cy="4657272"/>
          </a:xfrm>
        </p:spPr>
        <p:txBody>
          <a:bodyPr>
            <a:normAutofit lnSpcReduction="10000"/>
          </a:bodyPr>
          <a:lstStyle/>
          <a:p>
            <a:r>
              <a:rPr lang="en-US" sz="3600" baseline="30000" dirty="0"/>
              <a:t>A one-stop service to help USG faculty and staff identify lower-cost, electronic, free, and open educational resources (OER), building on the cost-effective subscription resources provided by GALILEO and the USG libraries and a partnership with CSU. </a:t>
            </a:r>
            <a:r>
              <a:rPr lang="en-US" sz="3600" baseline="30000" dirty="0" err="1">
                <a:hlinkClick r:id="rId3"/>
              </a:rPr>
              <a:t>www.affordablelearninggeorgia.org</a:t>
            </a:r>
            <a:endParaRPr lang="en-US" sz="3600" baseline="30000" dirty="0"/>
          </a:p>
          <a:p>
            <a:pPr marL="0" indent="0">
              <a:buNone/>
            </a:pPr>
            <a:endParaRPr lang="en-US" sz="3600" baseline="30000" dirty="0"/>
          </a:p>
          <a:p>
            <a:r>
              <a:rPr lang="en-US" sz="3600" baseline="30000" dirty="0"/>
              <a:t>Programs to support more affordable learning materials, including campus advocacy and faculty development, partnerships with University presses, bookstores, and national leaders in OER, grants for textbook transformation, and a partnership with </a:t>
            </a:r>
            <a:r>
              <a:rPr lang="en-US" sz="3600" baseline="30000" dirty="0" err="1"/>
              <a:t>eCore</a:t>
            </a:r>
            <a:r>
              <a:rPr lang="en-US" sz="3600" baseline="30000" dirty="0"/>
              <a:t>, the University System’s core curriculum taught completely online. </a:t>
            </a:r>
          </a:p>
          <a:p>
            <a:endParaRPr lang="en-US" sz="3600" baseline="30000" dirty="0"/>
          </a:p>
          <a:p>
            <a:r>
              <a:rPr lang="en-US" sz="3600" baseline="30000" dirty="0"/>
              <a:t>An initiative of the University System of Georgia and</a:t>
            </a:r>
            <a:br>
              <a:rPr lang="en-US" sz="3600" baseline="30000" dirty="0"/>
            </a:br>
            <a:r>
              <a:rPr lang="en-US" sz="3600" baseline="30000" dirty="0"/>
              <a:t>GALILEO, Georgia’s Virtual Library. </a:t>
            </a:r>
            <a:r>
              <a:rPr lang="en-US" sz="3600" baseline="30000" dirty="0" err="1"/>
              <a:t>www.galileo.usg.edu</a:t>
            </a:r>
            <a:endParaRPr lang="en-US" sz="3600" baseline="30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1371" y="5324181"/>
            <a:ext cx="2544344" cy="584200"/>
          </a:xfrm>
          <a:prstGeom prst="rect">
            <a:avLst/>
          </a:prstGeom>
        </p:spPr>
      </p:pic>
      <p:sp>
        <p:nvSpPr>
          <p:cNvPr id="5" name="TextBox 4"/>
          <p:cNvSpPr txBox="1"/>
          <p:nvPr/>
        </p:nvSpPr>
        <p:spPr>
          <a:xfrm>
            <a:off x="6784521" y="397173"/>
            <a:ext cx="4874079" cy="707886"/>
          </a:xfrm>
          <a:prstGeom prst="rect">
            <a:avLst/>
          </a:prstGeom>
          <a:noFill/>
        </p:spPr>
        <p:txBody>
          <a:bodyPr wrap="square" rtlCol="0" anchor="ctr">
            <a:spAutoFit/>
          </a:bodyPr>
          <a:lstStyle/>
          <a:p>
            <a:r>
              <a:rPr lang="en-US" sz="4000" dirty="0" smtClean="0">
                <a:latin typeface="+mj-lt"/>
              </a:rPr>
              <a:t>What is ALG?</a:t>
            </a:r>
            <a:endParaRPr lang="en-US" sz="4000" dirty="0">
              <a:latin typeface="+mj-lt"/>
            </a:endParaRPr>
          </a:p>
        </p:txBody>
      </p:sp>
    </p:spTree>
    <p:extLst>
      <p:ext uri="{BB962C8B-B14F-4D97-AF65-F5344CB8AC3E}">
        <p14:creationId xmlns:p14="http://schemas.microsoft.com/office/powerpoint/2010/main" val="1812718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9825" y="5695950"/>
            <a:ext cx="9525000" cy="1162050"/>
          </a:xfrm>
        </p:spPr>
        <p:txBody>
          <a:bodyPr>
            <a:noAutofit/>
          </a:bodyPr>
          <a:lstStyle/>
          <a:p>
            <a:pPr algn="r"/>
            <a:r>
              <a:rPr lang="en-US" sz="4400" dirty="0">
                <a:solidFill>
                  <a:schemeClr val="bg1"/>
                </a:solidFill>
              </a:rPr>
              <a:t>ACTIVITIES AND STRATEGIES</a:t>
            </a:r>
          </a:p>
        </p:txBody>
      </p:sp>
      <p:sp>
        <p:nvSpPr>
          <p:cNvPr id="6" name="Text Placeholder 5"/>
          <p:cNvSpPr>
            <a:spLocks noGrp="1"/>
          </p:cNvSpPr>
          <p:nvPr>
            <p:ph type="body" sz="half" idx="2"/>
          </p:nvPr>
        </p:nvSpPr>
        <p:spPr>
          <a:xfrm>
            <a:off x="952501" y="1335825"/>
            <a:ext cx="5486400" cy="4495800"/>
          </a:xfrm>
        </p:spPr>
        <p:txBody>
          <a:bodyPr>
            <a:noAutofit/>
          </a:bodyPr>
          <a:lstStyle/>
          <a:p>
            <a:r>
              <a:rPr lang="en-US" sz="2600" dirty="0"/>
              <a:t>Goals and Programs:</a:t>
            </a:r>
          </a:p>
          <a:p>
            <a:pPr marL="342900" indent="-342900">
              <a:buFont typeface="Arial"/>
              <a:buChar char="•"/>
            </a:pPr>
            <a:r>
              <a:rPr lang="en-US" sz="2600" dirty="0"/>
              <a:t>Advocacy</a:t>
            </a:r>
          </a:p>
          <a:p>
            <a:pPr marL="342900" indent="-342900">
              <a:buFont typeface="Arial"/>
              <a:buChar char="•"/>
            </a:pPr>
            <a:r>
              <a:rPr lang="en-US" sz="2600" dirty="0"/>
              <a:t>Partnerships for Quality</a:t>
            </a:r>
          </a:p>
          <a:p>
            <a:pPr marL="342900" indent="-342900">
              <a:buFont typeface="Arial"/>
              <a:buChar char="•"/>
            </a:pPr>
            <a:r>
              <a:rPr lang="en-US" sz="2600" dirty="0"/>
              <a:t>Bookstore program</a:t>
            </a:r>
          </a:p>
          <a:p>
            <a:pPr marL="342900" indent="-342900">
              <a:buFont typeface="Arial"/>
              <a:buChar char="•"/>
            </a:pPr>
            <a:r>
              <a:rPr lang="en-US" sz="2600" dirty="0"/>
              <a:t>Symposium on the Future of the Textbook</a:t>
            </a:r>
          </a:p>
          <a:p>
            <a:pPr marL="342900" indent="-342900">
              <a:buFont typeface="Arial"/>
              <a:buChar char="•"/>
            </a:pPr>
            <a:r>
              <a:rPr lang="en-US" sz="2600" dirty="0"/>
              <a:t>OER for Top Fifty Courses</a:t>
            </a:r>
          </a:p>
          <a:p>
            <a:pPr marL="342900" indent="-342900">
              <a:buFont typeface="Arial"/>
              <a:buChar char="•"/>
            </a:pPr>
            <a:r>
              <a:rPr lang="en-US" sz="2600" dirty="0"/>
              <a:t>OER for </a:t>
            </a:r>
            <a:r>
              <a:rPr lang="en-US" sz="2600" dirty="0" err="1"/>
              <a:t>eCore</a:t>
            </a:r>
            <a:endParaRPr lang="en-US" sz="2600" dirty="0"/>
          </a:p>
          <a:p>
            <a:pPr marL="342900" indent="-342900">
              <a:buFont typeface="Arial"/>
              <a:buChar char="•"/>
            </a:pPr>
            <a:r>
              <a:rPr lang="en-US" sz="2600" dirty="0"/>
              <a:t>OER Textbook Transformation Grants: working with campuses </a:t>
            </a:r>
          </a:p>
        </p:txBody>
      </p:sp>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rcRect t="-73413" b="-73413"/>
          <a:stretch>
            <a:fillRect/>
          </a:stretch>
        </p:blipFill>
        <p:spPr>
          <a:xfrm>
            <a:off x="6315530" y="423862"/>
            <a:ext cx="4597399" cy="5853113"/>
          </a:xfrm>
          <a:prstGeom prst="rect">
            <a:avLst/>
          </a:prstGeom>
        </p:spPr>
      </p:pic>
      <p:pic>
        <p:nvPicPr>
          <p:cNvPr id="9" name="Picture 8" descr="afg_tools.png"/>
          <p:cNvPicPr>
            <a:picLocks noChangeAspect="1"/>
          </p:cNvPicPr>
          <p:nvPr/>
        </p:nvPicPr>
        <p:blipFill rotWithShape="1">
          <a:blip r:embed="rId4">
            <a:alphaModFix amt="95000"/>
            <a:extLst>
              <a:ext uri="{28A0092B-C50C-407E-A947-70E740481C1C}">
                <a14:useLocalDpi xmlns:a14="http://schemas.microsoft.com/office/drawing/2010/main" val="0"/>
              </a:ext>
            </a:extLst>
          </a:blip>
          <a:srcRect l="34444" t="5084" r="49601" b="31029"/>
          <a:stretch/>
        </p:blipFill>
        <p:spPr>
          <a:xfrm>
            <a:off x="6626225" y="4558393"/>
            <a:ext cx="1295400" cy="1383224"/>
          </a:xfrm>
          <a:prstGeom prst="rect">
            <a:avLst/>
          </a:prstGeom>
        </p:spPr>
      </p:pic>
      <p:pic>
        <p:nvPicPr>
          <p:cNvPr id="10" name="Picture 9" descr="afg_tools.png"/>
          <p:cNvPicPr>
            <a:picLocks noChangeAspect="1"/>
          </p:cNvPicPr>
          <p:nvPr/>
        </p:nvPicPr>
        <p:blipFill rotWithShape="1">
          <a:blip r:embed="rId4">
            <a:alphaModFix/>
            <a:extLst>
              <a:ext uri="{28A0092B-C50C-407E-A947-70E740481C1C}">
                <a14:useLocalDpi xmlns:a14="http://schemas.microsoft.com/office/drawing/2010/main" val="0"/>
              </a:ext>
            </a:extLst>
          </a:blip>
          <a:srcRect l="11075" t="10847" r="74589" b="41696"/>
          <a:stretch/>
        </p:blipFill>
        <p:spPr>
          <a:xfrm>
            <a:off x="6626225" y="824593"/>
            <a:ext cx="1524000" cy="1345430"/>
          </a:xfrm>
          <a:prstGeom prst="rect">
            <a:avLst/>
          </a:prstGeom>
        </p:spPr>
      </p:pic>
      <p:pic>
        <p:nvPicPr>
          <p:cNvPr id="11" name="Picture Placeholder 20" descr="afg_tools.png"/>
          <p:cNvPicPr>
            <a:picLocks noChangeAspect="1"/>
          </p:cNvPicPr>
          <p:nvPr/>
        </p:nvPicPr>
        <p:blipFill rotWithShape="1">
          <a:blip r:embed="rId4">
            <a:alphaModFix/>
            <a:extLst>
              <a:ext uri="{28A0092B-C50C-407E-A947-70E740481C1C}">
                <a14:useLocalDpi xmlns:a14="http://schemas.microsoft.com/office/drawing/2010/main" val="0"/>
              </a:ext>
            </a:extLst>
          </a:blip>
          <a:srcRect l="76245" t="5902" r="6722" b="33243"/>
          <a:stretch/>
        </p:blipFill>
        <p:spPr>
          <a:xfrm>
            <a:off x="9217025" y="824593"/>
            <a:ext cx="1371600" cy="1306800"/>
          </a:xfrm>
          <a:prstGeom prst="rect">
            <a:avLst/>
          </a:prstGeom>
        </p:spPr>
      </p:pic>
      <p:pic>
        <p:nvPicPr>
          <p:cNvPr id="12" name="Picture 11" descr="afg_tools.png"/>
          <p:cNvPicPr>
            <a:picLocks noChangeAspect="1"/>
          </p:cNvPicPr>
          <p:nvPr/>
        </p:nvPicPr>
        <p:blipFill rotWithShape="1">
          <a:blip r:embed="rId4">
            <a:alphaModFix/>
            <a:extLst>
              <a:ext uri="{28A0092B-C50C-407E-A947-70E740481C1C}">
                <a14:useLocalDpi xmlns:a14="http://schemas.microsoft.com/office/drawing/2010/main" val="0"/>
              </a:ext>
            </a:extLst>
          </a:blip>
          <a:srcRect l="57701" t="5084" r="27222" b="31029"/>
          <a:stretch/>
        </p:blipFill>
        <p:spPr>
          <a:xfrm>
            <a:off x="9445625" y="4558393"/>
            <a:ext cx="1219200" cy="1377750"/>
          </a:xfrm>
          <a:prstGeom prst="rect">
            <a:avLst/>
          </a:prstGeom>
        </p:spPr>
      </p:pic>
    </p:spTree>
    <p:extLst>
      <p:ext uri="{BB962C8B-B14F-4D97-AF65-F5344CB8AC3E}">
        <p14:creationId xmlns:p14="http://schemas.microsoft.com/office/powerpoint/2010/main" val="324364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232202"/>
            <a:ext cx="5791200" cy="4267200"/>
          </a:xfrm>
        </p:spPr>
        <p:txBody>
          <a:bodyPr>
            <a:normAutofit/>
          </a:bodyPr>
          <a:lstStyle/>
          <a:p>
            <a:r>
              <a:rPr lang="en-US" sz="2000" dirty="0"/>
              <a:t>By the end of FY16, a zero-textbook-cost solution for The University System’s core curriculum taught completely online. </a:t>
            </a:r>
          </a:p>
          <a:p>
            <a:r>
              <a:rPr lang="en-US" sz="2000" dirty="0" err="1"/>
              <a:t>eCore</a:t>
            </a:r>
            <a:r>
              <a:rPr lang="en-US" sz="2000" dirty="0"/>
              <a:t> transitioned 10 courses to use no-cost, open resources in FY14</a:t>
            </a:r>
          </a:p>
          <a:p>
            <a:r>
              <a:rPr lang="en-US" sz="2000" dirty="0"/>
              <a:t>ALG is supporting the transition for 15 additional </a:t>
            </a:r>
            <a:r>
              <a:rPr lang="en-US" sz="2000" dirty="0" err="1"/>
              <a:t>eCore</a:t>
            </a:r>
            <a:r>
              <a:rPr lang="en-US" sz="2000" dirty="0"/>
              <a:t> courses to use no-cost, open resources in FY15 and 6 in FY16.</a:t>
            </a:r>
          </a:p>
          <a:p>
            <a:r>
              <a:rPr lang="en-US" sz="2000" dirty="0"/>
              <a:t>Validation of quality at scale</a:t>
            </a:r>
          </a:p>
          <a:p>
            <a:r>
              <a:rPr lang="en-US" sz="2000" dirty="0"/>
              <a:t>Rapid results</a:t>
            </a:r>
          </a:p>
          <a:p>
            <a:r>
              <a:rPr lang="en-US" sz="2000" b="1" dirty="0">
                <a:solidFill>
                  <a:srgbClr val="31CE43"/>
                </a:solidFill>
              </a:rPr>
              <a:t>Total Projected enrollments FY15-16: 27,295  </a:t>
            </a:r>
          </a:p>
          <a:p>
            <a:r>
              <a:rPr lang="en-US" sz="2000" b="1" dirty="0">
                <a:solidFill>
                  <a:srgbClr val="31CE43"/>
                </a:solidFill>
              </a:rPr>
              <a:t>Total Projected Savings FY15-16: $2,729,500 </a:t>
            </a:r>
          </a:p>
        </p:txBody>
      </p:sp>
      <p:sp>
        <p:nvSpPr>
          <p:cNvPr id="5" name="Title 1"/>
          <p:cNvSpPr>
            <a:spLocks noGrp="1"/>
          </p:cNvSpPr>
          <p:nvPr>
            <p:ph type="title"/>
          </p:nvPr>
        </p:nvSpPr>
        <p:spPr>
          <a:xfrm>
            <a:off x="2438400" y="5791200"/>
            <a:ext cx="8229600" cy="1143000"/>
          </a:xfrm>
        </p:spPr>
        <p:txBody>
          <a:bodyPr/>
          <a:lstStyle/>
          <a:p>
            <a:pPr algn="r"/>
            <a:r>
              <a:rPr lang="en-US" dirty="0" smtClean="0">
                <a:solidFill>
                  <a:schemeClr val="bg1"/>
                </a:solidFill>
              </a:rPr>
              <a:t>Scale: </a:t>
            </a:r>
            <a:r>
              <a:rPr lang="en-US" dirty="0" err="1" smtClean="0">
                <a:solidFill>
                  <a:schemeClr val="bg1"/>
                </a:solidFill>
              </a:rPr>
              <a:t>eCore</a:t>
            </a:r>
            <a:r>
              <a:rPr lang="en-US" dirty="0" smtClean="0">
                <a:solidFill>
                  <a:schemeClr val="bg1"/>
                </a:solidFill>
              </a:rPr>
              <a:t> Partnership</a:t>
            </a:r>
            <a:endParaRPr lang="en-US" dirty="0">
              <a:solidFill>
                <a:schemeClr val="bg1"/>
              </a:solidFill>
            </a:endParaRPr>
          </a:p>
        </p:txBody>
      </p:sp>
      <p:pic>
        <p:nvPicPr>
          <p:cNvPr id="2" name="Picture 1" descr="ecore_title.png"/>
          <p:cNvPicPr>
            <a:picLocks noChangeAspect="1"/>
          </p:cNvPicPr>
          <p:nvPr/>
        </p:nvPicPr>
        <p:blipFill rotWithShape="1">
          <a:blip r:embed="rId3">
            <a:extLst>
              <a:ext uri="{28A0092B-C50C-407E-A947-70E740481C1C}">
                <a14:useLocalDpi xmlns:a14="http://schemas.microsoft.com/office/drawing/2010/main" val="0"/>
              </a:ext>
            </a:extLst>
          </a:blip>
          <a:srcRect r="71200" b="-10159"/>
          <a:stretch/>
        </p:blipFill>
        <p:spPr>
          <a:xfrm>
            <a:off x="609600" y="2125436"/>
            <a:ext cx="3088404" cy="2480732"/>
          </a:xfrm>
          <a:prstGeom prst="rect">
            <a:avLst/>
          </a:prstGeom>
        </p:spPr>
      </p:pic>
    </p:spTree>
    <p:extLst>
      <p:ext uri="{BB962C8B-B14F-4D97-AF65-F5344CB8AC3E}">
        <p14:creationId xmlns:p14="http://schemas.microsoft.com/office/powerpoint/2010/main" val="3356262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34814" y="5715000"/>
            <a:ext cx="6705600" cy="9144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endParaRPr lang="en-US" dirty="0">
              <a:solidFill>
                <a:schemeClr val="bg1"/>
              </a:solidFill>
            </a:endParaRPr>
          </a:p>
        </p:txBody>
      </p:sp>
      <p:sp>
        <p:nvSpPr>
          <p:cNvPr id="4" name="Title 1"/>
          <p:cNvSpPr txBox="1">
            <a:spLocks/>
          </p:cNvSpPr>
          <p:nvPr/>
        </p:nvSpPr>
        <p:spPr>
          <a:xfrm>
            <a:off x="1524000" y="5638800"/>
            <a:ext cx="8991600" cy="10668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3600" dirty="0">
                <a:solidFill>
                  <a:schemeClr val="bg1"/>
                </a:solidFill>
              </a:rPr>
              <a:t>Campus Choice:  </a:t>
            </a:r>
          </a:p>
          <a:p>
            <a:pPr algn="r"/>
            <a:r>
              <a:rPr lang="en-US" sz="3600" dirty="0">
                <a:solidFill>
                  <a:schemeClr val="bg1"/>
                </a:solidFill>
              </a:rPr>
              <a:t>Textbook Transformation Grants</a:t>
            </a:r>
          </a:p>
        </p:txBody>
      </p:sp>
      <p:sp>
        <p:nvSpPr>
          <p:cNvPr id="5" name="Content Placeholder 4"/>
          <p:cNvSpPr>
            <a:spLocks noGrp="1"/>
          </p:cNvSpPr>
          <p:nvPr>
            <p:ph idx="1"/>
          </p:nvPr>
        </p:nvSpPr>
        <p:spPr>
          <a:xfrm>
            <a:off x="1828800" y="1096737"/>
            <a:ext cx="9029700" cy="5377542"/>
          </a:xfrm>
        </p:spPr>
        <p:txBody>
          <a:bodyPr>
            <a:normAutofit/>
          </a:bodyPr>
          <a:lstStyle/>
          <a:p>
            <a:pPr marL="0" indent="0">
              <a:buNone/>
            </a:pPr>
            <a:r>
              <a:rPr lang="en-US" b="1" dirty="0" smtClean="0"/>
              <a:t>Round 1</a:t>
            </a:r>
          </a:p>
          <a:p>
            <a:r>
              <a:rPr lang="en-US" sz="2400" dirty="0"/>
              <a:t>Fall 2014:  30 proposals from 19 USG institutions were awarded grants to transform individual courses in Spring 2015 </a:t>
            </a:r>
          </a:p>
          <a:p>
            <a:pPr marL="0" indent="0">
              <a:buNone/>
            </a:pPr>
            <a:r>
              <a:rPr lang="en-US" b="1" dirty="0" smtClean="0"/>
              <a:t>Round </a:t>
            </a:r>
            <a:r>
              <a:rPr lang="en-US" b="1" dirty="0"/>
              <a:t>2</a:t>
            </a:r>
            <a:endParaRPr lang="en-US" sz="3600" b="1" dirty="0">
              <a:solidFill>
                <a:srgbClr val="00B050"/>
              </a:solidFill>
            </a:endParaRPr>
          </a:p>
          <a:p>
            <a:r>
              <a:rPr lang="en-US" sz="2400" dirty="0"/>
              <a:t>Spring 2015: 27 proposals from 16 USG institutions were awarded grants, 10 to transform individual courses and 17 for at-scale transformations (multi-course, section, department-wide, etc.) in Summer 2015-Spring 2016</a:t>
            </a:r>
          </a:p>
          <a:p>
            <a:pPr marL="0" indent="0">
              <a:buNone/>
            </a:pPr>
            <a:r>
              <a:rPr lang="en-US" sz="3100" b="1" dirty="0"/>
              <a:t>Total:</a:t>
            </a:r>
          </a:p>
          <a:p>
            <a:r>
              <a:rPr lang="en-US" sz="2000" dirty="0"/>
              <a:t>58 grants to faculty to transform their use of the textbook to no-or-low-cost materials, with more to come if funding continued in FY16.  </a:t>
            </a:r>
          </a:p>
          <a:p>
            <a:r>
              <a:rPr lang="en-US" sz="2400" b="1" dirty="0">
                <a:solidFill>
                  <a:srgbClr val="31CE43"/>
                </a:solidFill>
              </a:rPr>
              <a:t>Total projected enrollments FY15-16: 61,996 </a:t>
            </a:r>
          </a:p>
          <a:p>
            <a:r>
              <a:rPr lang="en-US" sz="2400" b="1" dirty="0">
                <a:solidFill>
                  <a:srgbClr val="31CE43"/>
                </a:solidFill>
              </a:rPr>
              <a:t>Total Projected Savings FY15-16:  $6,450,612</a:t>
            </a:r>
            <a:endParaRPr lang="en-US" b="1" dirty="0">
              <a:solidFill>
                <a:srgbClr val="31CE43"/>
              </a:solidFill>
            </a:endParaRPr>
          </a:p>
        </p:txBody>
      </p:sp>
      <p:sp>
        <p:nvSpPr>
          <p:cNvPr id="6" name="TextBox 5"/>
          <p:cNvSpPr txBox="1"/>
          <p:nvPr/>
        </p:nvSpPr>
        <p:spPr>
          <a:xfrm>
            <a:off x="4367893" y="388851"/>
            <a:ext cx="7102929" cy="707886"/>
          </a:xfrm>
          <a:prstGeom prst="rect">
            <a:avLst/>
          </a:prstGeom>
          <a:noFill/>
        </p:spPr>
        <p:txBody>
          <a:bodyPr wrap="square" rtlCol="0" anchor="ctr">
            <a:spAutoFit/>
          </a:bodyPr>
          <a:lstStyle/>
          <a:p>
            <a:r>
              <a:rPr lang="en-US" sz="4000" dirty="0" smtClean="0">
                <a:latin typeface="+mj-lt"/>
              </a:rPr>
              <a:t>Textbook Transformation Grants</a:t>
            </a:r>
            <a:endParaRPr lang="en-US" sz="4000" dirty="0">
              <a:latin typeface="+mj-lt"/>
            </a:endParaRPr>
          </a:p>
        </p:txBody>
      </p:sp>
    </p:spTree>
    <p:extLst>
      <p:ext uri="{BB962C8B-B14F-4D97-AF65-F5344CB8AC3E}">
        <p14:creationId xmlns:p14="http://schemas.microsoft.com/office/powerpoint/2010/main" val="67558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8378" y="1225889"/>
            <a:ext cx="8382000" cy="2819400"/>
          </a:xfrm>
        </p:spPr>
        <p:txBody>
          <a:bodyPr/>
          <a:lstStyle/>
          <a:p>
            <a:r>
              <a:rPr lang="en-US" b="1" dirty="0" smtClean="0"/>
              <a:t>Projected Totals for </a:t>
            </a:r>
            <a:r>
              <a:rPr lang="en-US" b="1" dirty="0" err="1" smtClean="0"/>
              <a:t>eCore</a:t>
            </a:r>
            <a:r>
              <a:rPr lang="en-US" b="1" dirty="0" smtClean="0"/>
              <a:t> and Grants funded in FY 15 for FY15-16</a:t>
            </a:r>
          </a:p>
          <a:p>
            <a:r>
              <a:rPr lang="en-US" b="1" dirty="0" smtClean="0">
                <a:solidFill>
                  <a:srgbClr val="31CE43"/>
                </a:solidFill>
              </a:rPr>
              <a:t>ENROLLMENTS: </a:t>
            </a:r>
            <a:r>
              <a:rPr lang="en-US" dirty="0" smtClean="0">
                <a:solidFill>
                  <a:srgbClr val="31CE43"/>
                </a:solidFill>
              </a:rPr>
              <a:t> </a:t>
            </a:r>
            <a:r>
              <a:rPr lang="en-US" b="1" dirty="0" smtClean="0">
                <a:solidFill>
                  <a:srgbClr val="31CE43"/>
                </a:solidFill>
              </a:rPr>
              <a:t> 89,291</a:t>
            </a:r>
          </a:p>
          <a:p>
            <a:r>
              <a:rPr lang="en-US" b="1" dirty="0" smtClean="0">
                <a:solidFill>
                  <a:srgbClr val="31CE43"/>
                </a:solidFill>
              </a:rPr>
              <a:t>SAVINGS </a:t>
            </a:r>
            <a:r>
              <a:rPr lang="en-US" b="1" dirty="0">
                <a:solidFill>
                  <a:srgbClr val="31CE43"/>
                </a:solidFill>
              </a:rPr>
              <a:t>FY15-</a:t>
            </a:r>
            <a:r>
              <a:rPr lang="en-US" b="1" dirty="0" smtClean="0">
                <a:solidFill>
                  <a:srgbClr val="31CE43"/>
                </a:solidFill>
              </a:rPr>
              <a:t>16: </a:t>
            </a:r>
            <a:r>
              <a:rPr lang="en-US" dirty="0" smtClean="0">
                <a:solidFill>
                  <a:srgbClr val="31CE43"/>
                </a:solidFill>
              </a:rPr>
              <a:t> </a:t>
            </a:r>
            <a:r>
              <a:rPr lang="en-US" b="1" dirty="0" smtClean="0">
                <a:solidFill>
                  <a:srgbClr val="31CE43"/>
                </a:solidFill>
              </a:rPr>
              <a:t> </a:t>
            </a:r>
            <a:r>
              <a:rPr lang="en-US" b="1" dirty="0">
                <a:solidFill>
                  <a:srgbClr val="31CE43"/>
                </a:solidFill>
              </a:rPr>
              <a:t>$9,180,112 </a:t>
            </a:r>
            <a:endParaRPr lang="en-US" dirty="0">
              <a:solidFill>
                <a:srgbClr val="31CE43"/>
              </a:solidFill>
            </a:endParaRPr>
          </a:p>
        </p:txBody>
      </p:sp>
      <p:sp>
        <p:nvSpPr>
          <p:cNvPr id="3" name="Title 1"/>
          <p:cNvSpPr txBox="1">
            <a:spLocks/>
          </p:cNvSpPr>
          <p:nvPr/>
        </p:nvSpPr>
        <p:spPr>
          <a:xfrm>
            <a:off x="2362200" y="5486400"/>
            <a:ext cx="8229600" cy="1143000"/>
          </a:xfrm>
          <a:prstGeom prst="rect">
            <a:avLst/>
          </a:prstGeom>
        </p:spPr>
        <p:txBody>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a:solidFill>
                  <a:schemeClr val="bg1"/>
                </a:solidFill>
              </a:rPr>
              <a:t>Combined Totals for </a:t>
            </a:r>
          </a:p>
          <a:p>
            <a:pPr algn="r"/>
            <a:r>
              <a:rPr lang="en-US" sz="4000" dirty="0" err="1">
                <a:solidFill>
                  <a:schemeClr val="bg1"/>
                </a:solidFill>
              </a:rPr>
              <a:t>eCore</a:t>
            </a:r>
            <a:r>
              <a:rPr lang="en-US" sz="4000" dirty="0">
                <a:solidFill>
                  <a:schemeClr val="bg1"/>
                </a:solidFill>
              </a:rPr>
              <a:t> and Grants</a:t>
            </a:r>
          </a:p>
        </p:txBody>
      </p:sp>
      <p:pic>
        <p:nvPicPr>
          <p:cNvPr id="12" name="Picture 11"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1751" y="5260522"/>
            <a:ext cx="804439" cy="1003978"/>
          </a:xfrm>
          <a:prstGeom prst="rect">
            <a:avLst/>
          </a:prstGeom>
        </p:spPr>
      </p:pic>
      <p:pic>
        <p:nvPicPr>
          <p:cNvPr id="13" name="Picture 12"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951" y="5260522"/>
            <a:ext cx="804439" cy="1003978"/>
          </a:xfrm>
          <a:prstGeom prst="rect">
            <a:avLst/>
          </a:prstGeom>
        </p:spPr>
      </p:pic>
      <p:pic>
        <p:nvPicPr>
          <p:cNvPr id="14" name="Picture 13"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8151" y="5260522"/>
            <a:ext cx="804439" cy="1003978"/>
          </a:xfrm>
          <a:prstGeom prst="rect">
            <a:avLst/>
          </a:prstGeom>
        </p:spPr>
      </p:pic>
      <p:pic>
        <p:nvPicPr>
          <p:cNvPr id="15" name="Picture 14"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351" y="5260522"/>
            <a:ext cx="804439" cy="1003978"/>
          </a:xfrm>
          <a:prstGeom prst="rect">
            <a:avLst/>
          </a:prstGeom>
        </p:spPr>
      </p:pic>
      <p:pic>
        <p:nvPicPr>
          <p:cNvPr id="16" name="Picture 15"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4551" y="5260522"/>
            <a:ext cx="804439" cy="1003978"/>
          </a:xfrm>
          <a:prstGeom prst="rect">
            <a:avLst/>
          </a:prstGeom>
        </p:spPr>
      </p:pic>
      <p:pic>
        <p:nvPicPr>
          <p:cNvPr id="17" name="Picture 16"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2751" y="5260522"/>
            <a:ext cx="804439" cy="1003978"/>
          </a:xfrm>
          <a:prstGeom prst="rect">
            <a:avLst/>
          </a:prstGeom>
        </p:spPr>
      </p:pic>
      <p:pic>
        <p:nvPicPr>
          <p:cNvPr id="18" name="Picture 17"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0951" y="5260522"/>
            <a:ext cx="804439" cy="1003978"/>
          </a:xfrm>
          <a:prstGeom prst="rect">
            <a:avLst/>
          </a:prstGeom>
        </p:spPr>
      </p:pic>
      <p:pic>
        <p:nvPicPr>
          <p:cNvPr id="19" name="Picture 18"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9151" y="5260522"/>
            <a:ext cx="804439" cy="1003978"/>
          </a:xfrm>
          <a:prstGeom prst="rect">
            <a:avLst/>
          </a:prstGeom>
        </p:spPr>
      </p:pic>
      <p:pic>
        <p:nvPicPr>
          <p:cNvPr id="20" name="Picture 19" descr="academi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7351" y="5260522"/>
            <a:ext cx="804439" cy="1003978"/>
          </a:xfrm>
          <a:prstGeom prst="rect">
            <a:avLst/>
          </a:prstGeom>
        </p:spPr>
      </p:pic>
      <p:pic>
        <p:nvPicPr>
          <p:cNvPr id="21" name="Picture 20" descr="educational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7190" y="2772314"/>
            <a:ext cx="1981200" cy="1880592"/>
          </a:xfrm>
          <a:prstGeom prst="rect">
            <a:avLst/>
          </a:prstGeom>
        </p:spPr>
      </p:pic>
    </p:spTree>
    <p:extLst>
      <p:ext uri="{BB962C8B-B14F-4D97-AF65-F5344CB8AC3E}">
        <p14:creationId xmlns:p14="http://schemas.microsoft.com/office/powerpoint/2010/main" val="3072697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807085"/>
            <a:ext cx="10515600" cy="1325563"/>
          </a:xfrm>
        </p:spPr>
        <p:txBody>
          <a:bodyPr/>
          <a:lstStyle/>
          <a:p>
            <a:pPr algn="ctr"/>
            <a:r>
              <a:rPr lang="en-US" dirty="0" smtClean="0"/>
              <a:t>What are </a:t>
            </a:r>
            <a:r>
              <a:rPr lang="en-US" b="1" dirty="0" smtClean="0"/>
              <a:t>OER</a:t>
            </a:r>
            <a:r>
              <a:rPr lang="en-US" dirty="0" smtClean="0"/>
              <a:t>? But First… What is </a:t>
            </a:r>
            <a:r>
              <a:rPr lang="en-US" b="1" dirty="0" smtClean="0"/>
              <a:t>Open? </a:t>
            </a:r>
            <a:endParaRPr lang="en-US" b="1" dirty="0"/>
          </a:p>
        </p:txBody>
      </p:sp>
      <p:sp>
        <p:nvSpPr>
          <p:cNvPr id="5" name="Text Placeholder 4"/>
          <p:cNvSpPr>
            <a:spLocks noGrp="1"/>
          </p:cNvSpPr>
          <p:nvPr>
            <p:ph type="body" idx="1"/>
          </p:nvPr>
        </p:nvSpPr>
        <p:spPr>
          <a:xfrm>
            <a:off x="839788" y="1925003"/>
            <a:ext cx="5157787" cy="823912"/>
          </a:xfrm>
        </p:spPr>
        <p:txBody>
          <a:bodyPr>
            <a:normAutofit/>
          </a:bodyPr>
          <a:lstStyle/>
          <a:p>
            <a:r>
              <a:rPr lang="en-US" sz="3200" dirty="0" smtClean="0"/>
              <a:t>Open if: </a:t>
            </a:r>
            <a:endParaRPr lang="en-US" sz="3200" dirty="0"/>
          </a:p>
        </p:txBody>
      </p:sp>
      <p:sp>
        <p:nvSpPr>
          <p:cNvPr id="6" name="Content Placeholder 5"/>
          <p:cNvSpPr>
            <a:spLocks noGrp="1"/>
          </p:cNvSpPr>
          <p:nvPr>
            <p:ph sz="half" idx="2"/>
          </p:nvPr>
        </p:nvSpPr>
        <p:spPr>
          <a:xfrm>
            <a:off x="839788" y="2336959"/>
            <a:ext cx="9251270" cy="3684588"/>
          </a:xfrm>
        </p:spPr>
        <p:txBody>
          <a:bodyPr/>
          <a:lstStyle/>
          <a:p>
            <a:r>
              <a:rPr lang="en-US" dirty="0" smtClean="0"/>
              <a:t>You can </a:t>
            </a:r>
            <a:r>
              <a:rPr lang="en-US" b="1" dirty="0" smtClean="0"/>
              <a:t>access it at no cost</a:t>
            </a:r>
          </a:p>
          <a:p>
            <a:r>
              <a:rPr lang="en-US" dirty="0" smtClean="0"/>
              <a:t>You can </a:t>
            </a:r>
            <a:r>
              <a:rPr lang="en-US" b="1" dirty="0" smtClean="0"/>
              <a:t>share it with no restrictions</a:t>
            </a:r>
          </a:p>
          <a:p>
            <a:r>
              <a:rPr lang="en-US" dirty="0" smtClean="0"/>
              <a:t>You can </a:t>
            </a:r>
            <a:r>
              <a:rPr lang="en-US" b="1" dirty="0" smtClean="0"/>
              <a:t>transform it into something new</a:t>
            </a:r>
          </a:p>
          <a:p>
            <a:r>
              <a:rPr lang="en-US" dirty="0" smtClean="0"/>
              <a:t>You can </a:t>
            </a:r>
            <a:r>
              <a:rPr lang="en-US" b="1" dirty="0" smtClean="0"/>
              <a:t>adapt and modify it for your students’ needs</a:t>
            </a:r>
            <a:endParaRPr lang="en-US" dirty="0"/>
          </a:p>
        </p:txBody>
      </p:sp>
    </p:spTree>
    <p:extLst>
      <p:ext uri="{BB962C8B-B14F-4D97-AF65-F5344CB8AC3E}">
        <p14:creationId xmlns:p14="http://schemas.microsoft.com/office/powerpoint/2010/main" val="20609958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Textbooks and </a:t>
            </a:r>
            <a:br>
              <a:rPr lang="en-US" dirty="0" smtClean="0"/>
            </a:br>
            <a:r>
              <a:rPr lang="en-US" dirty="0" smtClean="0"/>
              <a:t>Student Success</a:t>
            </a:r>
            <a:endParaRPr lang="en-US" dirty="0"/>
          </a:p>
        </p:txBody>
      </p:sp>
      <p:sp>
        <p:nvSpPr>
          <p:cNvPr id="3" name="Content Placeholder 2"/>
          <p:cNvSpPr>
            <a:spLocks noGrp="1"/>
          </p:cNvSpPr>
          <p:nvPr>
            <p:ph idx="1"/>
          </p:nvPr>
        </p:nvSpPr>
        <p:spPr>
          <a:xfrm>
            <a:off x="643467" y="1421814"/>
            <a:ext cx="11108979" cy="1457015"/>
          </a:xfrm>
        </p:spPr>
        <p:txBody>
          <a:bodyPr>
            <a:normAutofit fontScale="77500" lnSpcReduction="20000"/>
          </a:bodyPr>
          <a:lstStyle/>
          <a:p>
            <a:pPr marL="0" indent="0">
              <a:buNone/>
            </a:pPr>
            <a:r>
              <a:rPr lang="en-US" dirty="0" smtClean="0"/>
              <a:t>David Wiley on the Mercy College Developmental Math OER Project:</a:t>
            </a:r>
          </a:p>
          <a:p>
            <a:pPr marL="0" indent="0">
              <a:buNone/>
            </a:pPr>
            <a:r>
              <a:rPr lang="en-US" dirty="0">
                <a:hlinkClick r:id="rId2"/>
              </a:rPr>
              <a:t>https://</a:t>
            </a:r>
            <a:r>
              <a:rPr lang="en-US" dirty="0" smtClean="0">
                <a:hlinkClick r:id="rId2"/>
              </a:rPr>
              <a:t>youtu.be/fpFPP9m_nug?t=1h43s</a:t>
            </a:r>
            <a:r>
              <a:rPr lang="en-US" dirty="0" smtClean="0"/>
              <a:t> </a:t>
            </a:r>
          </a:p>
          <a:p>
            <a:pPr marL="0" indent="0">
              <a:buNone/>
            </a:pPr>
            <a:endParaRPr lang="en-US" dirty="0"/>
          </a:p>
          <a:p>
            <a:pPr marL="0" indent="0">
              <a:buNone/>
            </a:pPr>
            <a:r>
              <a:rPr lang="en-US" dirty="0" smtClean="0"/>
              <a:t>From the ALG </a:t>
            </a:r>
            <a:r>
              <a:rPr lang="en-US" i="1" dirty="0" smtClean="0"/>
              <a:t>Symposium on the Future of the Textbook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997" y="2948931"/>
            <a:ext cx="5944870" cy="3648813"/>
          </a:xfrm>
          <a:prstGeom prst="rect">
            <a:avLst/>
          </a:prstGeom>
        </p:spPr>
      </p:pic>
    </p:spTree>
    <p:extLst>
      <p:ext uri="{BB962C8B-B14F-4D97-AF65-F5344CB8AC3E}">
        <p14:creationId xmlns:p14="http://schemas.microsoft.com/office/powerpoint/2010/main" val="2937877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617" y="-150889"/>
            <a:ext cx="7478829" cy="1325563"/>
          </a:xfrm>
        </p:spPr>
        <p:txBody>
          <a:bodyPr/>
          <a:lstStyle/>
          <a:p>
            <a:r>
              <a:rPr lang="en-US" dirty="0" smtClean="0"/>
              <a:t>Creative Commons</a:t>
            </a:r>
            <a:endParaRPr lang="en-US" dirty="0"/>
          </a:p>
        </p:txBody>
      </p:sp>
      <p:sp>
        <p:nvSpPr>
          <p:cNvPr id="3" name="Content Placeholder 2"/>
          <p:cNvSpPr>
            <a:spLocks noGrp="1"/>
          </p:cNvSpPr>
          <p:nvPr>
            <p:ph idx="1"/>
          </p:nvPr>
        </p:nvSpPr>
        <p:spPr>
          <a:xfrm>
            <a:off x="798391" y="1408079"/>
            <a:ext cx="3969834" cy="4950655"/>
          </a:xfrm>
        </p:spPr>
        <p:txBody>
          <a:bodyPr>
            <a:normAutofit/>
          </a:bodyPr>
          <a:lstStyle/>
          <a:p>
            <a:pPr marL="0" indent="0">
              <a:buNone/>
            </a:pPr>
            <a:r>
              <a:rPr lang="en-US" dirty="0" smtClean="0"/>
              <a:t>Creative Commons licenses work within copyright law</a:t>
            </a:r>
            <a:r>
              <a:rPr lang="en-US" dirty="0"/>
              <a:t> </a:t>
            </a:r>
            <a:r>
              <a:rPr lang="en-US" dirty="0" smtClean="0"/>
              <a:t>as </a:t>
            </a:r>
            <a:r>
              <a:rPr lang="en-US" b="1" dirty="0" smtClean="0"/>
              <a:t>permissions</a:t>
            </a:r>
            <a:r>
              <a:rPr lang="en-US" dirty="0" smtClean="0"/>
              <a:t> given by the creator of a work.</a:t>
            </a:r>
          </a:p>
          <a:p>
            <a:pPr marL="0" indent="0">
              <a:buNone/>
            </a:pPr>
            <a:endParaRPr lang="en-US" dirty="0"/>
          </a:p>
        </p:txBody>
      </p:sp>
      <p:pic>
        <p:nvPicPr>
          <p:cNvPr id="1026" name="Picture 2" descr="Image source: http://education-copyright.org/creative-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928" y="999852"/>
            <a:ext cx="5781471" cy="49734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9928" y="6158753"/>
            <a:ext cx="5551584" cy="523220"/>
          </a:xfrm>
          <a:prstGeom prst="rect">
            <a:avLst/>
          </a:prstGeom>
          <a:noFill/>
        </p:spPr>
        <p:txBody>
          <a:bodyPr wrap="none" rtlCol="0">
            <a:spAutoFit/>
          </a:bodyPr>
          <a:lstStyle/>
          <a:p>
            <a:r>
              <a:rPr lang="en-US" sz="1400" dirty="0" smtClean="0"/>
              <a:t>Image originally from </a:t>
            </a:r>
            <a:r>
              <a:rPr lang="en-US" sz="1400" dirty="0">
                <a:hlinkClick r:id="rId3"/>
              </a:rPr>
              <a:t>http://education-copyright.org/creative-commons</a:t>
            </a:r>
            <a:r>
              <a:rPr lang="en-US" sz="1400" dirty="0" smtClean="0">
                <a:hlinkClick r:id="rId3"/>
              </a:rPr>
              <a:t>/</a:t>
            </a:r>
            <a:r>
              <a:rPr lang="en-US" sz="1400" dirty="0" smtClean="0"/>
              <a:t> </a:t>
            </a:r>
            <a:br>
              <a:rPr lang="en-US" sz="1400" dirty="0" smtClean="0"/>
            </a:br>
            <a:r>
              <a:rPr lang="en-US" sz="1400" dirty="0" smtClean="0"/>
              <a:t>Site discontinued</a:t>
            </a:r>
            <a:endParaRPr lang="en-US" sz="1400" dirty="0"/>
          </a:p>
        </p:txBody>
      </p:sp>
    </p:spTree>
    <p:extLst>
      <p:ext uri="{BB962C8B-B14F-4D97-AF65-F5344CB8AC3E}">
        <p14:creationId xmlns:p14="http://schemas.microsoft.com/office/powerpoint/2010/main" val="314568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advTm="1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ALG Video</a:t>
            </a:r>
            <a:endParaRPr lang="en-US" dirty="0"/>
          </a:p>
        </p:txBody>
      </p:sp>
      <p:sp>
        <p:nvSpPr>
          <p:cNvPr id="3" name="Content Placeholder 2"/>
          <p:cNvSpPr>
            <a:spLocks noGrp="1"/>
          </p:cNvSpPr>
          <p:nvPr>
            <p:ph idx="1"/>
          </p:nvPr>
        </p:nvSpPr>
        <p:spPr>
          <a:xfrm>
            <a:off x="350253" y="5909727"/>
            <a:ext cx="10741793" cy="582600"/>
          </a:xfrm>
        </p:spPr>
        <p:txBody>
          <a:bodyPr/>
          <a:lstStyle/>
          <a:p>
            <a:pPr marL="0" indent="0" algn="ctr">
              <a:buNone/>
            </a:pPr>
            <a:r>
              <a:rPr lang="en-US" dirty="0">
                <a:hlinkClick r:id="rId2"/>
              </a:rPr>
              <a:t>https://</a:t>
            </a:r>
            <a:r>
              <a:rPr lang="en-US" dirty="0" smtClean="0">
                <a:hlinkClick r:id="rId2"/>
              </a:rPr>
              <a:t>www.youtube.com/watch?v=ix2WvkHPkVs</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4120" y="1303281"/>
            <a:ext cx="8251880" cy="4543388"/>
          </a:xfrm>
          <a:prstGeom prst="rect">
            <a:avLst/>
          </a:prstGeom>
        </p:spPr>
      </p:pic>
    </p:spTree>
    <p:extLst>
      <p:ext uri="{BB962C8B-B14F-4D97-AF65-F5344CB8AC3E}">
        <p14:creationId xmlns:p14="http://schemas.microsoft.com/office/powerpoint/2010/main" val="3447922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3" name="Content Placeholder 2"/>
          <p:cNvSpPr>
            <a:spLocks noGrp="1"/>
          </p:cNvSpPr>
          <p:nvPr>
            <p:ph idx="1"/>
          </p:nvPr>
        </p:nvSpPr>
        <p:spPr>
          <a:xfrm>
            <a:off x="920037" y="1714342"/>
            <a:ext cx="10741793" cy="4610951"/>
          </a:xfrm>
        </p:spPr>
        <p:txBody>
          <a:bodyPr/>
          <a:lstStyle/>
          <a:p>
            <a:pPr marL="0" indent="0" algn="ctr">
              <a:buNone/>
            </a:pPr>
            <a:r>
              <a:rPr lang="en-US" dirty="0" smtClean="0"/>
              <a:t>The easiest way to pick a license is to use this website: </a:t>
            </a:r>
          </a:p>
          <a:p>
            <a:pPr marL="0" indent="0" algn="ctr">
              <a:buNone/>
            </a:pPr>
            <a:r>
              <a:rPr lang="en-US" sz="4000" dirty="0" smtClean="0">
                <a:hlinkClick r:id="rId2"/>
              </a:rPr>
              <a:t>http://www.creativecommons.org/choose/</a:t>
            </a:r>
            <a:r>
              <a:rPr lang="en-US" sz="4000"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411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drape"/>
      </p:transition>
    </mc:Choice>
    <mc:Fallback xmlns="">
      <p:transition spd="slow" advTm="1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to Our Definition…</a:t>
            </a:r>
            <a:endParaRPr lang="en-US" dirty="0"/>
          </a:p>
        </p:txBody>
      </p:sp>
      <p:sp>
        <p:nvSpPr>
          <p:cNvPr id="3" name="Content Placeholder 2"/>
          <p:cNvSpPr>
            <a:spLocks noGrp="1"/>
          </p:cNvSpPr>
          <p:nvPr>
            <p:ph idx="1"/>
          </p:nvPr>
        </p:nvSpPr>
        <p:spPr>
          <a:xfrm>
            <a:off x="962513" y="1200545"/>
            <a:ext cx="6507147" cy="5121090"/>
          </a:xfrm>
        </p:spPr>
        <p:txBody>
          <a:bodyPr>
            <a:noAutofit/>
          </a:bodyPr>
          <a:lstStyle/>
          <a:p>
            <a:pPr marL="0" indent="0">
              <a:buNone/>
            </a:pPr>
            <a:r>
              <a:rPr lang="en-US" dirty="0"/>
              <a:t>A</a:t>
            </a:r>
            <a:r>
              <a:rPr lang="en-US" dirty="0" smtClean="0"/>
              <a:t>n </a:t>
            </a:r>
            <a:r>
              <a:rPr lang="en-US" b="1" dirty="0" smtClean="0"/>
              <a:t>open educational resource (OER)</a:t>
            </a:r>
            <a:r>
              <a:rPr lang="en-US" dirty="0" smtClean="0"/>
              <a:t> is any educational resource that is </a:t>
            </a:r>
            <a:r>
              <a:rPr lang="en-US" b="1" dirty="0" smtClean="0"/>
              <a:t>accessible, modifiable, adaptable, and shareable.</a:t>
            </a:r>
          </a:p>
          <a:p>
            <a:pPr marL="0" indent="0">
              <a:buNone/>
            </a:pPr>
            <a:endParaRPr lang="en-US" b="1" dirty="0" smtClean="0"/>
          </a:p>
          <a:p>
            <a:pPr marL="0" indent="0">
              <a:buNone/>
            </a:pPr>
            <a:r>
              <a:rPr lang="en-US" sz="3600" b="1" dirty="0" smtClean="0">
                <a:solidFill>
                  <a:srgbClr val="C00000"/>
                </a:solidFill>
              </a:rPr>
              <a:t>Open = Free + Legal Permissions</a:t>
            </a:r>
          </a:p>
          <a:p>
            <a:pPr marL="0" indent="0">
              <a:buNone/>
            </a:pPr>
            <a:endParaRPr lang="en-US" b="1" dirty="0"/>
          </a:p>
          <a:p>
            <a:pPr marL="0" indent="0">
              <a:buNone/>
            </a:pPr>
            <a:r>
              <a:rPr lang="en-US" b="1" dirty="0" smtClean="0"/>
              <a:t>OER </a:t>
            </a:r>
            <a:r>
              <a:rPr lang="en-US" dirty="0" smtClean="0"/>
              <a:t>are</a:t>
            </a:r>
            <a:r>
              <a:rPr lang="en-US" dirty="0"/>
              <a:t> </a:t>
            </a:r>
            <a:r>
              <a:rPr lang="en-US" dirty="0" smtClean="0"/>
              <a:t>largely made open through </a:t>
            </a:r>
            <a:r>
              <a:rPr lang="en-US" b="1" dirty="0" smtClean="0"/>
              <a:t>Creative Commons</a:t>
            </a:r>
            <a:r>
              <a:rPr lang="en-US" dirty="0"/>
              <a:t> </a:t>
            </a:r>
            <a:r>
              <a:rPr lang="en-US" dirty="0" smtClean="0"/>
              <a:t>licenses or are in the Public Domain.</a:t>
            </a:r>
            <a:endParaRPr lang="en-US" sz="3200" b="1" dirty="0"/>
          </a:p>
        </p:txBody>
      </p:sp>
      <p:pic>
        <p:nvPicPr>
          <p:cNvPr id="4" name="Picture 3"/>
          <p:cNvPicPr>
            <a:picLocks noChangeAspect="1"/>
          </p:cNvPicPr>
          <p:nvPr/>
        </p:nvPicPr>
        <p:blipFill>
          <a:blip r:embed="rId2">
            <a:duotone>
              <a:schemeClr val="accent6">
                <a:shade val="45000"/>
                <a:satMod val="135000"/>
              </a:schemeClr>
              <a:prstClr val="white"/>
            </a:duotone>
            <a:extLst/>
          </a:blip>
          <a:stretch>
            <a:fillRect/>
          </a:stretch>
        </p:blipFill>
        <p:spPr>
          <a:xfrm>
            <a:off x="7469660" y="1772002"/>
            <a:ext cx="3429000" cy="3978176"/>
          </a:xfrm>
          <a:prstGeom prst="rect">
            <a:avLst/>
          </a:prstGeom>
        </p:spPr>
      </p:pic>
    </p:spTree>
    <p:extLst>
      <p:ext uri="{BB962C8B-B14F-4D97-AF65-F5344CB8AC3E}">
        <p14:creationId xmlns:p14="http://schemas.microsoft.com/office/powerpoint/2010/main" val="365806416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OER</a:t>
            </a:r>
            <a:endParaRPr lang="en-US" dirty="0"/>
          </a:p>
        </p:txBody>
      </p:sp>
      <p:sp>
        <p:nvSpPr>
          <p:cNvPr id="3" name="Content Placeholder 2"/>
          <p:cNvSpPr>
            <a:spLocks noGrp="1"/>
          </p:cNvSpPr>
          <p:nvPr>
            <p:ph idx="1"/>
          </p:nvPr>
        </p:nvSpPr>
        <p:spPr>
          <a:xfrm>
            <a:off x="809110" y="1184743"/>
            <a:ext cx="6929014" cy="4931186"/>
          </a:xfrm>
        </p:spPr>
        <p:txBody>
          <a:bodyPr>
            <a:normAutofit/>
          </a:bodyPr>
          <a:lstStyle/>
          <a:p>
            <a:pPr marL="0" indent="0">
              <a:buNone/>
            </a:pPr>
            <a:r>
              <a:rPr lang="en-US" dirty="0" smtClean="0"/>
              <a:t>OER give you the opportunity to evaluate resources and </a:t>
            </a:r>
            <a:r>
              <a:rPr lang="en-US" b="1" dirty="0" smtClean="0"/>
              <a:t>modify them</a:t>
            </a:r>
            <a:r>
              <a:rPr lang="en-US" dirty="0"/>
              <a:t> </a:t>
            </a:r>
            <a:r>
              <a:rPr lang="en-US" dirty="0" smtClean="0"/>
              <a:t>if you find there is a need. This differs from most commercial textbooks, where “what you see is what you get” without permissions to modify materials. </a:t>
            </a:r>
          </a:p>
          <a:p>
            <a:pPr marL="0" indent="0">
              <a:buNone/>
            </a:pPr>
            <a:endParaRPr lang="en-US" dirty="0" smtClean="0"/>
          </a:p>
          <a:p>
            <a:pPr marL="0" indent="0">
              <a:buNone/>
            </a:pPr>
            <a:r>
              <a:rPr lang="en-US" dirty="0" smtClean="0"/>
              <a:t>ALG has an evaluation criteria list on our site: </a:t>
            </a:r>
          </a:p>
          <a:p>
            <a:pPr marL="0" indent="0">
              <a:buNone/>
            </a:pPr>
            <a:r>
              <a:rPr lang="en-US" sz="2400" dirty="0">
                <a:hlinkClick r:id="rId2"/>
              </a:rPr>
              <a:t>http://</a:t>
            </a:r>
            <a:r>
              <a:rPr lang="en-US" sz="2400" dirty="0" smtClean="0">
                <a:hlinkClick r:id="rId2"/>
              </a:rPr>
              <a:t>www.affordablelearninggeorgia.org/find_textbooks/selecting_textbooks</a:t>
            </a:r>
            <a:r>
              <a:rPr lang="en-US" sz="2400" dirty="0" smtClean="0"/>
              <a:t> </a:t>
            </a:r>
            <a:endParaRPr lang="en-US" sz="2400" dirty="0"/>
          </a:p>
        </p:txBody>
      </p:sp>
      <p:pic>
        <p:nvPicPr>
          <p:cNvPr id="4" name="Picture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308337" y="1877006"/>
            <a:ext cx="3444109" cy="3074136"/>
          </a:xfrm>
          <a:prstGeom prst="rect">
            <a:avLst/>
          </a:prstGeom>
        </p:spPr>
      </p:pic>
    </p:spTree>
    <p:extLst>
      <p:ext uri="{BB962C8B-B14F-4D97-AF65-F5344CB8AC3E}">
        <p14:creationId xmlns:p14="http://schemas.microsoft.com/office/powerpoint/2010/main" val="3379094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OpenStax</a:t>
            </a:r>
            <a:r>
              <a:rPr lang="en-US" dirty="0" smtClean="0"/>
              <a:t> College – Original, High-Quality </a:t>
            </a:r>
            <a:endParaRPr lang="en-US" dirty="0"/>
          </a:p>
        </p:txBody>
      </p:sp>
      <p:sp>
        <p:nvSpPr>
          <p:cNvPr id="3" name="Content Placeholder 2"/>
          <p:cNvSpPr>
            <a:spLocks noGrp="1"/>
          </p:cNvSpPr>
          <p:nvPr>
            <p:ph idx="1"/>
          </p:nvPr>
        </p:nvSpPr>
        <p:spPr>
          <a:xfrm>
            <a:off x="1010653" y="1491916"/>
            <a:ext cx="10741793" cy="4610951"/>
          </a:xfrm>
        </p:spPr>
        <p:txBody>
          <a:bodyPr>
            <a:normAutofit/>
          </a:bodyPr>
          <a:lstStyle/>
          <a:p>
            <a:pPr marL="0" indent="0">
              <a:buNone/>
            </a:pPr>
            <a:r>
              <a:rPr lang="en-US" sz="4400" dirty="0" smtClean="0">
                <a:hlinkClick r:id="rId2"/>
              </a:rPr>
              <a:t>http://www.openstaxcollege.org/</a:t>
            </a:r>
            <a:r>
              <a:rPr lang="en-US" sz="4400" dirty="0" smtClean="0"/>
              <a:t> </a:t>
            </a:r>
          </a:p>
          <a:p>
            <a:pPr marL="0" indent="0">
              <a:buNone/>
            </a:pPr>
            <a:endParaRPr lang="en-US" sz="3200" dirty="0" smtClean="0"/>
          </a:p>
          <a:p>
            <a:r>
              <a:rPr lang="en-US" sz="3200" dirty="0" smtClean="0"/>
              <a:t>Focused collection by Rice University’s </a:t>
            </a:r>
            <a:r>
              <a:rPr lang="en-US" sz="3200" dirty="0" err="1" smtClean="0"/>
              <a:t>OpenStax</a:t>
            </a:r>
            <a:r>
              <a:rPr lang="en-US" sz="3200" dirty="0" smtClean="0"/>
              <a:t> College</a:t>
            </a:r>
            <a:endParaRPr lang="en-US" sz="3200" dirty="0"/>
          </a:p>
          <a:p>
            <a:r>
              <a:rPr lang="en-US" sz="3200" dirty="0" smtClean="0"/>
              <a:t>Double-Blind Peer Review for each textbook</a:t>
            </a:r>
          </a:p>
          <a:p>
            <a:r>
              <a:rPr lang="en-US" sz="3200" dirty="0" smtClean="0"/>
              <a:t>Options for ordering print textbooks</a:t>
            </a:r>
          </a:p>
          <a:p>
            <a:r>
              <a:rPr lang="en-US" sz="3200" dirty="0" err="1" smtClean="0"/>
              <a:t>Powerpoints</a:t>
            </a:r>
            <a:r>
              <a:rPr lang="en-US" sz="3200" dirty="0" smtClean="0"/>
              <a:t> and evaluations included, partnerships with homework providers (Sapling, </a:t>
            </a:r>
            <a:r>
              <a:rPr lang="en-US" sz="3200" dirty="0" err="1" smtClean="0"/>
              <a:t>WebAssign</a:t>
            </a:r>
            <a:r>
              <a:rPr lang="en-US" sz="3200" dirty="0" smtClean="0"/>
              <a:t>, etc.)</a:t>
            </a:r>
          </a:p>
        </p:txBody>
      </p:sp>
    </p:spTree>
    <p:extLst>
      <p:ext uri="{BB962C8B-B14F-4D97-AF65-F5344CB8AC3E}">
        <p14:creationId xmlns:p14="http://schemas.microsoft.com/office/powerpoint/2010/main" val="3042639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UMN Open Textbook Library – Mid-Size, Faculty-Reviewed</a:t>
            </a:r>
            <a:endParaRPr lang="en-US" dirty="0"/>
          </a:p>
        </p:txBody>
      </p:sp>
      <p:sp>
        <p:nvSpPr>
          <p:cNvPr id="3" name="Content Placeholder 2"/>
          <p:cNvSpPr>
            <a:spLocks noGrp="1"/>
          </p:cNvSpPr>
          <p:nvPr>
            <p:ph idx="1"/>
          </p:nvPr>
        </p:nvSpPr>
        <p:spPr>
          <a:xfrm>
            <a:off x="1010653" y="2099733"/>
            <a:ext cx="10741793" cy="4003134"/>
          </a:xfrm>
        </p:spPr>
        <p:txBody>
          <a:bodyPr>
            <a:normAutofit/>
          </a:bodyPr>
          <a:lstStyle/>
          <a:p>
            <a:pPr marL="0" indent="0">
              <a:buNone/>
            </a:pPr>
            <a:r>
              <a:rPr lang="en-US" sz="4400" dirty="0" smtClean="0">
                <a:hlinkClick r:id="rId2"/>
              </a:rPr>
              <a:t>http://open.umn.edu/</a:t>
            </a:r>
            <a:r>
              <a:rPr lang="en-US" sz="4400" dirty="0" smtClean="0"/>
              <a:t> </a:t>
            </a:r>
          </a:p>
          <a:p>
            <a:pPr marL="0" indent="0">
              <a:buNone/>
            </a:pPr>
            <a:endParaRPr lang="en-US" dirty="0" smtClean="0"/>
          </a:p>
          <a:p>
            <a:r>
              <a:rPr lang="en-US" sz="3600" dirty="0" smtClean="0"/>
              <a:t>Focused collection</a:t>
            </a:r>
          </a:p>
          <a:p>
            <a:r>
              <a:rPr lang="en-US" sz="3600" dirty="0" smtClean="0"/>
              <a:t>Some peer reviews</a:t>
            </a:r>
          </a:p>
          <a:p>
            <a:r>
              <a:rPr lang="en-US" sz="3600" dirty="0" smtClean="0"/>
              <a:t>Browsing by subject is much easier</a:t>
            </a:r>
          </a:p>
          <a:p>
            <a:pPr marL="0" indent="0">
              <a:buNone/>
            </a:pPr>
            <a:endParaRPr lang="en-US" dirty="0"/>
          </a:p>
        </p:txBody>
      </p:sp>
    </p:spTree>
    <p:extLst>
      <p:ext uri="{BB962C8B-B14F-4D97-AF65-F5344CB8AC3E}">
        <p14:creationId xmlns:p14="http://schemas.microsoft.com/office/powerpoint/2010/main" val="837987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084" y="29135"/>
            <a:ext cx="7478829" cy="1325563"/>
          </a:xfrm>
        </p:spPr>
        <p:txBody>
          <a:bodyPr/>
          <a:lstStyle/>
          <a:p>
            <a:r>
              <a:rPr lang="en-US" dirty="0" smtClean="0"/>
              <a:t>MERLOT – Large, Diverse</a:t>
            </a:r>
            <a:endParaRPr lang="en-US" dirty="0"/>
          </a:p>
        </p:txBody>
      </p:sp>
      <p:sp>
        <p:nvSpPr>
          <p:cNvPr id="3" name="Content Placeholder 2"/>
          <p:cNvSpPr>
            <a:spLocks noGrp="1"/>
          </p:cNvSpPr>
          <p:nvPr>
            <p:ph idx="1"/>
          </p:nvPr>
        </p:nvSpPr>
        <p:spPr>
          <a:xfrm>
            <a:off x="1010653" y="1189416"/>
            <a:ext cx="10741793" cy="4767191"/>
          </a:xfrm>
        </p:spPr>
        <p:txBody>
          <a:bodyPr>
            <a:normAutofit/>
          </a:bodyPr>
          <a:lstStyle/>
          <a:p>
            <a:pPr marL="0" indent="0">
              <a:buNone/>
            </a:pPr>
            <a:r>
              <a:rPr lang="en-US" sz="4000" dirty="0" smtClean="0">
                <a:hlinkClick r:id="rId2"/>
              </a:rPr>
              <a:t>http://www.merlot.org/</a:t>
            </a:r>
            <a:r>
              <a:rPr lang="en-US" sz="4000" dirty="0" smtClean="0"/>
              <a:t> </a:t>
            </a:r>
          </a:p>
          <a:p>
            <a:pPr marL="0" indent="0">
              <a:buNone/>
            </a:pPr>
            <a:endParaRPr lang="en-US" dirty="0" smtClean="0"/>
          </a:p>
          <a:p>
            <a:r>
              <a:rPr lang="en-US" sz="3200" dirty="0"/>
              <a:t>M</a:t>
            </a:r>
            <a:r>
              <a:rPr lang="en-US" sz="3200" dirty="0" smtClean="0"/>
              <a:t>any resources, a bit of “information overload”</a:t>
            </a:r>
          </a:p>
          <a:p>
            <a:r>
              <a:rPr lang="en-US" sz="3200" dirty="0" smtClean="0"/>
              <a:t>Use the left column’s </a:t>
            </a:r>
            <a:r>
              <a:rPr lang="en-US" sz="3200" b="1" dirty="0" smtClean="0"/>
              <a:t>categories</a:t>
            </a:r>
            <a:r>
              <a:rPr lang="en-US" sz="3200" dirty="0"/>
              <a:t> </a:t>
            </a:r>
            <a:r>
              <a:rPr lang="en-US" sz="3200" dirty="0" smtClean="0"/>
              <a:t>to filter your search</a:t>
            </a:r>
          </a:p>
          <a:p>
            <a:r>
              <a:rPr lang="en-US" sz="3200" dirty="0" smtClean="0"/>
              <a:t>Sort your results by date</a:t>
            </a:r>
          </a:p>
        </p:txBody>
      </p:sp>
    </p:spTree>
    <p:extLst>
      <p:ext uri="{BB962C8B-B14F-4D97-AF65-F5344CB8AC3E}">
        <p14:creationId xmlns:p14="http://schemas.microsoft.com/office/powerpoint/2010/main" val="764350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Just OER…</a:t>
            </a:r>
            <a:endParaRPr lang="en-US" dirty="0"/>
          </a:p>
        </p:txBody>
      </p:sp>
      <p:sp>
        <p:nvSpPr>
          <p:cNvPr id="3" name="Content Placeholder 2"/>
          <p:cNvSpPr>
            <a:spLocks noGrp="1"/>
          </p:cNvSpPr>
          <p:nvPr>
            <p:ph idx="1"/>
          </p:nvPr>
        </p:nvSpPr>
        <p:spPr>
          <a:xfrm>
            <a:off x="1479002" y="1265487"/>
            <a:ext cx="10741793" cy="4610951"/>
          </a:xfrm>
        </p:spPr>
        <p:txBody>
          <a:bodyPr>
            <a:normAutofit/>
          </a:bodyPr>
          <a:lstStyle/>
          <a:p>
            <a:r>
              <a:rPr lang="en-US" sz="4800" dirty="0" smtClean="0"/>
              <a:t>Library and GALILEO Resources</a:t>
            </a:r>
          </a:p>
          <a:p>
            <a:r>
              <a:rPr lang="en-US" sz="4800" dirty="0"/>
              <a:t>No-Cost-to-Students </a:t>
            </a:r>
            <a:r>
              <a:rPr lang="en-US" sz="4800" dirty="0" smtClean="0"/>
              <a:t>Materials</a:t>
            </a:r>
          </a:p>
          <a:p>
            <a:pPr lvl="1"/>
            <a:r>
              <a:rPr lang="en-US" sz="4400" dirty="0" smtClean="0"/>
              <a:t>Not open, but at least free</a:t>
            </a:r>
            <a:endParaRPr lang="en-US" sz="4400" dirty="0"/>
          </a:p>
          <a:p>
            <a:r>
              <a:rPr lang="en-US" sz="4800" dirty="0" smtClean="0"/>
              <a:t>Low-Cost Alternatives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18" y="5363272"/>
            <a:ext cx="4148328" cy="966216"/>
          </a:xfrm>
          <a:prstGeom prst="rect">
            <a:avLst/>
          </a:prstGeom>
        </p:spPr>
      </p:pic>
    </p:spTree>
    <p:extLst>
      <p:ext uri="{BB962C8B-B14F-4D97-AF65-F5344CB8AC3E}">
        <p14:creationId xmlns:p14="http://schemas.microsoft.com/office/powerpoint/2010/main" val="209400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a Librarian! </a:t>
            </a:r>
            <a:endParaRPr lang="en-US" dirty="0"/>
          </a:p>
        </p:txBody>
      </p:sp>
      <p:sp>
        <p:nvSpPr>
          <p:cNvPr id="3" name="Content Placeholder 2"/>
          <p:cNvSpPr>
            <a:spLocks noGrp="1"/>
          </p:cNvSpPr>
          <p:nvPr>
            <p:ph idx="1"/>
          </p:nvPr>
        </p:nvSpPr>
        <p:spPr>
          <a:xfrm>
            <a:off x="1010653" y="1491916"/>
            <a:ext cx="5077109" cy="4610951"/>
          </a:xfrm>
        </p:spPr>
        <p:txBody>
          <a:bodyPr/>
          <a:lstStyle/>
          <a:p>
            <a:pPr marL="0" indent="0">
              <a:buNone/>
            </a:pPr>
            <a:r>
              <a:rPr lang="en-US" dirty="0" smtClean="0"/>
              <a:t>Librarians are professionals at finding, providing access to, evaluating, and acquiring research and educational resources. </a:t>
            </a:r>
          </a:p>
          <a:p>
            <a:pPr marL="0" indent="0">
              <a:buNone/>
            </a:pPr>
            <a:endParaRPr lang="en-US" dirty="0"/>
          </a:p>
          <a:p>
            <a:pPr marL="0" indent="0">
              <a:buNone/>
            </a:pPr>
            <a:r>
              <a:rPr lang="en-US" dirty="0" smtClean="0"/>
              <a:t>Many librarians have been at the forefront of Open Access and OER, and ready to help you transform your course!</a:t>
            </a:r>
            <a:endParaRPr lang="en-US" dirty="0"/>
          </a:p>
        </p:txBody>
      </p:sp>
      <p:pic>
        <p:nvPicPr>
          <p:cNvPr id="5" name="Picture 4"/>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0966" y="3956526"/>
            <a:ext cx="1807276" cy="2668556"/>
          </a:xfrm>
          <a:prstGeom prst="rect">
            <a:avLst/>
          </a:prstGeom>
        </p:spPr>
      </p:pic>
      <p:pic>
        <p:nvPicPr>
          <p:cNvPr id="8" name="Picture 7"/>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79659" y="1491916"/>
            <a:ext cx="2559474" cy="2394508"/>
          </a:xfrm>
          <a:prstGeom prst="rect">
            <a:avLst/>
          </a:prstGeom>
          <a:effectLst>
            <a:glow rad="723900">
              <a:schemeClr val="accent4">
                <a:satMod val="175000"/>
                <a:alpha val="40000"/>
              </a:schemeClr>
            </a:glow>
          </a:effectLst>
        </p:spPr>
      </p:pic>
      <p:pic>
        <p:nvPicPr>
          <p:cNvPr id="9" name="Picture 8"/>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84632" y="1491916"/>
            <a:ext cx="2675110" cy="2257124"/>
          </a:xfrm>
          <a:prstGeom prst="rect">
            <a:avLst/>
          </a:prstGeom>
          <a:effectLst>
            <a:glow rad="508000">
              <a:schemeClr val="accent4">
                <a:satMod val="175000"/>
                <a:alpha val="40000"/>
              </a:schemeClr>
            </a:glow>
          </a:effectLst>
        </p:spPr>
      </p:pic>
    </p:spTree>
    <p:extLst>
      <p:ext uri="{BB962C8B-B14F-4D97-AF65-F5344CB8AC3E}">
        <p14:creationId xmlns:p14="http://schemas.microsoft.com/office/powerpoint/2010/main" val="2307510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0654" y="1195577"/>
            <a:ext cx="10402414" cy="1412155"/>
          </a:xfrm>
        </p:spPr>
        <p:txBody>
          <a:bodyPr>
            <a:normAutofit fontScale="70000" lnSpcReduction="20000"/>
          </a:bodyPr>
          <a:lstStyle/>
          <a:p>
            <a:pPr marL="0" indent="0">
              <a:buNone/>
            </a:pPr>
            <a:r>
              <a:rPr lang="en-US" sz="3200" dirty="0" err="1" smtClean="0"/>
              <a:t>Azell</a:t>
            </a:r>
            <a:r>
              <a:rPr lang="en-US" sz="3200" dirty="0" smtClean="0"/>
              <a:t> Francis, SGA President, Georgia Southern University: </a:t>
            </a:r>
          </a:p>
          <a:p>
            <a:pPr marL="0" indent="0">
              <a:buNone/>
            </a:pPr>
            <a:r>
              <a:rPr lang="en-US" sz="3200" dirty="0">
                <a:hlinkClick r:id="rId2"/>
              </a:rPr>
              <a:t>https://</a:t>
            </a:r>
            <a:r>
              <a:rPr lang="en-US" sz="3200" dirty="0" smtClean="0">
                <a:hlinkClick r:id="rId2"/>
              </a:rPr>
              <a:t>youtu.be/fpFPP9m_nug?t=22m54s</a:t>
            </a:r>
            <a:r>
              <a:rPr lang="en-US" sz="3200" dirty="0" smtClean="0"/>
              <a:t>  </a:t>
            </a:r>
          </a:p>
          <a:p>
            <a:pPr marL="0" indent="0">
              <a:buNone/>
            </a:pPr>
            <a:endParaRPr lang="en-US" sz="3200" dirty="0"/>
          </a:p>
          <a:p>
            <a:pPr marL="0" indent="0">
              <a:buNone/>
            </a:pPr>
            <a:r>
              <a:rPr lang="en-US" sz="3200" dirty="0"/>
              <a:t>From the ALG </a:t>
            </a:r>
            <a:r>
              <a:rPr lang="en-US" sz="3200" i="1" dirty="0"/>
              <a:t>Symposium on the Future of the </a:t>
            </a:r>
            <a:r>
              <a:rPr lang="en-US" sz="3200" i="1" dirty="0" smtClean="0"/>
              <a:t>Textbook</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667" y="2829814"/>
            <a:ext cx="6451600" cy="3774186"/>
          </a:xfrm>
          <a:prstGeom prst="rect">
            <a:avLst/>
          </a:prstGeom>
        </p:spPr>
      </p:pic>
    </p:spTree>
    <p:extLst>
      <p:ext uri="{BB962C8B-B14F-4D97-AF65-F5344CB8AC3E}">
        <p14:creationId xmlns:p14="http://schemas.microsoft.com/office/powerpoint/2010/main" val="1725538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145" y="1087185"/>
            <a:ext cx="10741793" cy="4610951"/>
          </a:xfrm>
        </p:spPr>
        <p:txBody>
          <a:bodyPr>
            <a:normAutofit/>
          </a:bodyPr>
          <a:lstStyle/>
          <a:p>
            <a:pPr marL="0" indent="0" algn="ctr">
              <a:buNone/>
            </a:pPr>
            <a:r>
              <a:rPr lang="en-US" sz="8800" dirty="0" smtClean="0">
                <a:latin typeface="+mj-lt"/>
              </a:rPr>
              <a:t>Questions? </a:t>
            </a:r>
            <a:endParaRPr lang="en-US" sz="8800" dirty="0">
              <a:latin typeface="+mj-lt"/>
            </a:endParaRPr>
          </a:p>
        </p:txBody>
      </p:sp>
    </p:spTree>
    <p:extLst>
      <p:ext uri="{BB962C8B-B14F-4D97-AF65-F5344CB8AC3E}">
        <p14:creationId xmlns:p14="http://schemas.microsoft.com/office/powerpoint/2010/main" val="1248847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in the Day…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When books were only able to be printed on paper, textbook publishing had quite a bit of overhead costs – materials, machines, staff, etc. </a:t>
            </a:r>
          </a:p>
          <a:p>
            <a:pPr marL="0" indent="0">
              <a:buNone/>
            </a:pPr>
            <a:endParaRPr lang="en-US" dirty="0"/>
          </a:p>
          <a:p>
            <a:pPr marL="0" indent="0">
              <a:buNone/>
            </a:pPr>
            <a:r>
              <a:rPr lang="en-US" dirty="0" smtClean="0"/>
              <a:t>With digital publishing, you can distribute copies of learning materials at </a:t>
            </a:r>
            <a:r>
              <a:rPr lang="en-US" b="1" dirty="0" smtClean="0"/>
              <a:t>the effective cost of $0.</a:t>
            </a:r>
            <a:r>
              <a:rPr lang="en-US" dirty="0" smtClean="0"/>
              <a:t> </a:t>
            </a:r>
          </a:p>
          <a:p>
            <a:r>
              <a:rPr lang="en-US" dirty="0" smtClean="0"/>
              <a:t>You can make changes in an instant </a:t>
            </a:r>
          </a:p>
          <a:p>
            <a:r>
              <a:rPr lang="en-US" dirty="0" smtClean="0"/>
              <a:t>Customize to meet the needs of </a:t>
            </a:r>
            <a:r>
              <a:rPr lang="en-US" b="1" dirty="0" smtClean="0"/>
              <a:t>your</a:t>
            </a:r>
            <a:r>
              <a:rPr lang="en-US" dirty="0"/>
              <a:t> </a:t>
            </a:r>
            <a:r>
              <a:rPr lang="en-US" dirty="0" smtClean="0"/>
              <a:t>students </a:t>
            </a:r>
          </a:p>
          <a:p>
            <a:r>
              <a:rPr lang="en-US" dirty="0" smtClean="0"/>
              <a:t>You can share them as many times as you want</a:t>
            </a:r>
            <a:endParaRPr lang="en-US" dirty="0"/>
          </a:p>
          <a:p>
            <a:pPr marL="0" indent="0">
              <a:buNone/>
            </a:pPr>
            <a:endParaRPr lang="en-US" dirty="0" smtClean="0"/>
          </a:p>
          <a:p>
            <a:pPr marL="0" indent="0">
              <a:buNone/>
            </a:pPr>
            <a:r>
              <a:rPr lang="en-US" b="1" dirty="0" smtClean="0"/>
              <a:t>This should be wonderful for education! </a:t>
            </a:r>
            <a:r>
              <a:rPr lang="en-US" dirty="0"/>
              <a:t>H</a:t>
            </a:r>
            <a:r>
              <a:rPr lang="en-US" dirty="0" smtClean="0"/>
              <a:t>owever…</a:t>
            </a:r>
            <a:endParaRPr lang="en-US" dirty="0"/>
          </a:p>
        </p:txBody>
      </p:sp>
    </p:spTree>
    <p:extLst>
      <p:ext uri="{BB962C8B-B14F-4D97-AF65-F5344CB8AC3E}">
        <p14:creationId xmlns:p14="http://schemas.microsoft.com/office/powerpoint/2010/main" val="364179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145" y="1087185"/>
            <a:ext cx="10741793" cy="4610951"/>
          </a:xfrm>
        </p:spPr>
        <p:txBody>
          <a:bodyPr>
            <a:normAutofit/>
          </a:bodyPr>
          <a:lstStyle/>
          <a:p>
            <a:pPr marL="0" indent="0" algn="ctr">
              <a:buNone/>
            </a:pPr>
            <a:r>
              <a:rPr lang="en-US" sz="8800" dirty="0" smtClean="0">
                <a:latin typeface="+mj-lt"/>
              </a:rPr>
              <a:t>Thank You!</a:t>
            </a:r>
            <a:endParaRPr lang="en-US" sz="8000" dirty="0">
              <a:latin typeface="+mj-lt"/>
            </a:endParaRPr>
          </a:p>
          <a:p>
            <a:pPr marL="0" indent="0" algn="ctr">
              <a:buNone/>
            </a:pPr>
            <a:r>
              <a:rPr lang="en-US" sz="3600" dirty="0" smtClean="0">
                <a:latin typeface="+mj-lt"/>
              </a:rPr>
              <a:t>For more information:</a:t>
            </a:r>
            <a:endParaRPr lang="en-US" sz="3600" dirty="0" smtClean="0">
              <a:latin typeface="+mj-lt"/>
              <a:hlinkClick r:id="rId2"/>
            </a:endParaRPr>
          </a:p>
          <a:p>
            <a:pPr marL="0" indent="0" algn="ctr">
              <a:buNone/>
            </a:pPr>
            <a:r>
              <a:rPr lang="en-US" sz="3600" dirty="0" smtClean="0">
                <a:latin typeface="+mj-lt"/>
                <a:hlinkClick r:id="rId2"/>
              </a:rPr>
              <a:t>http://www.affordablelearninggeorgia.org/</a:t>
            </a:r>
            <a:r>
              <a:rPr lang="en-US" sz="3600" dirty="0" smtClean="0">
                <a:latin typeface="+mj-lt"/>
              </a:rPr>
              <a:t> </a:t>
            </a:r>
          </a:p>
        </p:txBody>
      </p:sp>
    </p:spTree>
    <p:extLst>
      <p:ext uri="{BB962C8B-B14F-4D97-AF65-F5344CB8AC3E}">
        <p14:creationId xmlns:p14="http://schemas.microsoft.com/office/powerpoint/2010/main" val="2921073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Gets in the Way</a:t>
            </a:r>
            <a:endParaRPr lang="en-US" dirty="0"/>
          </a:p>
        </p:txBody>
      </p:sp>
      <p:sp>
        <p:nvSpPr>
          <p:cNvPr id="3" name="Content Placeholder 2"/>
          <p:cNvSpPr>
            <a:spLocks noGrp="1"/>
          </p:cNvSpPr>
          <p:nvPr>
            <p:ph idx="1"/>
          </p:nvPr>
        </p:nvSpPr>
        <p:spPr>
          <a:xfrm>
            <a:off x="808305" y="1491916"/>
            <a:ext cx="7376690" cy="4610951"/>
          </a:xfrm>
        </p:spPr>
        <p:txBody>
          <a:bodyPr>
            <a:normAutofit/>
          </a:bodyPr>
          <a:lstStyle/>
          <a:p>
            <a:r>
              <a:rPr lang="en-US" b="1" dirty="0" smtClean="0"/>
              <a:t>All rights reserved </a:t>
            </a:r>
            <a:r>
              <a:rPr lang="en-US" dirty="0" smtClean="0"/>
              <a:t>as soon as anything is created in a “tangible” form</a:t>
            </a:r>
          </a:p>
          <a:p>
            <a:r>
              <a:rPr lang="en-US" dirty="0" smtClean="0"/>
              <a:t>Unless you get legal permission from the rights holder: </a:t>
            </a:r>
          </a:p>
          <a:p>
            <a:pPr lvl="1"/>
            <a:r>
              <a:rPr lang="en-US" dirty="0" smtClean="0"/>
              <a:t>No distribution</a:t>
            </a:r>
          </a:p>
          <a:p>
            <a:pPr lvl="1"/>
            <a:r>
              <a:rPr lang="en-US" dirty="0" smtClean="0"/>
              <a:t>No changes</a:t>
            </a:r>
          </a:p>
          <a:p>
            <a:pPr lvl="1"/>
            <a:r>
              <a:rPr lang="en-US" dirty="0" smtClean="0"/>
              <a:t>No remixes</a:t>
            </a:r>
          </a:p>
          <a:p>
            <a:pPr lvl="1"/>
            <a:r>
              <a:rPr lang="en-US" dirty="0" smtClean="0"/>
              <a:t>No </a:t>
            </a:r>
            <a:r>
              <a:rPr lang="en-US" b="1" dirty="0" smtClean="0"/>
              <a:t>sharing</a:t>
            </a:r>
          </a:p>
          <a:p>
            <a:r>
              <a:rPr lang="en-US" dirty="0" smtClean="0"/>
              <a:t>This would still work if the market was working in the best interests of students, but…</a:t>
            </a:r>
          </a:p>
          <a:p>
            <a:pPr marL="0" indent="0">
              <a:buNone/>
            </a:pPr>
            <a:endParaRPr lang="en-US" dirty="0"/>
          </a:p>
        </p:txBody>
      </p:sp>
      <p:sp>
        <p:nvSpPr>
          <p:cNvPr id="4" name="TextBox 3"/>
          <p:cNvSpPr txBox="1"/>
          <p:nvPr/>
        </p:nvSpPr>
        <p:spPr>
          <a:xfrm>
            <a:off x="8013031" y="536329"/>
            <a:ext cx="2726725" cy="5386090"/>
          </a:xfrm>
          <a:prstGeom prst="rect">
            <a:avLst/>
          </a:prstGeom>
          <a:noFill/>
        </p:spPr>
        <p:txBody>
          <a:bodyPr wrap="square" rtlCol="0">
            <a:spAutoFit/>
          </a:bodyPr>
          <a:lstStyle/>
          <a:p>
            <a:r>
              <a:rPr lang="en-US" sz="34400" dirty="0" smtClean="0">
                <a:ln w="0"/>
                <a:solidFill>
                  <a:srgbClr val="FF0000"/>
                </a:solidFill>
                <a:effectLst>
                  <a:outerShdw blurRad="38100" dist="19050" dir="2700000" algn="tl" rotWithShape="0">
                    <a:schemeClr val="dk1">
                      <a:alpha val="40000"/>
                    </a:schemeClr>
                  </a:outerShdw>
                </a:effectLst>
              </a:rPr>
              <a:t>©</a:t>
            </a:r>
            <a:endParaRPr lang="en-US" sz="344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24415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9483" y="155518"/>
            <a:ext cx="7791384" cy="1325563"/>
          </a:xfrm>
        </p:spPr>
        <p:txBody>
          <a:bodyPr/>
          <a:lstStyle/>
          <a:p>
            <a:r>
              <a:rPr lang="en-US" dirty="0" smtClean="0"/>
              <a:t>Textbook Costs Have Skyrocketed</a:t>
            </a:r>
            <a:endParaRPr lang="en-US" dirty="0"/>
          </a:p>
        </p:txBody>
      </p:sp>
      <p:sp>
        <p:nvSpPr>
          <p:cNvPr id="3" name="Content Placeholder 2"/>
          <p:cNvSpPr>
            <a:spLocks noGrp="1"/>
          </p:cNvSpPr>
          <p:nvPr>
            <p:ph idx="1"/>
          </p:nvPr>
        </p:nvSpPr>
        <p:spPr>
          <a:xfrm>
            <a:off x="984276" y="1533833"/>
            <a:ext cx="10741793" cy="4169484"/>
          </a:xfrm>
        </p:spPr>
        <p:txBody>
          <a:bodyPr>
            <a:normAutofit fontScale="92500" lnSpcReduction="20000"/>
          </a:bodyPr>
          <a:lstStyle/>
          <a:p>
            <a:r>
              <a:rPr lang="en-US" sz="2600" dirty="0" smtClean="0"/>
              <a:t>According to The College Board, the average estimated course materials budget for a college student is over </a:t>
            </a:r>
            <a:r>
              <a:rPr lang="en-US" sz="2600" b="1" dirty="0" smtClean="0"/>
              <a:t>$1200 </a:t>
            </a:r>
            <a:r>
              <a:rPr lang="en-US" sz="2600" dirty="0" smtClean="0"/>
              <a:t>per year.</a:t>
            </a:r>
          </a:p>
          <a:p>
            <a:pPr lvl="1"/>
            <a:r>
              <a:rPr lang="en-US" sz="2600" dirty="0" smtClean="0"/>
              <a:t>Average in-state tuition in a public 4-year, in-state, on-campus institution: </a:t>
            </a:r>
            <a:r>
              <a:rPr lang="en-US" sz="2600" b="1" dirty="0" smtClean="0"/>
              <a:t>$9139</a:t>
            </a:r>
            <a:r>
              <a:rPr lang="en-US" sz="2600" dirty="0" smtClean="0"/>
              <a:t>.</a:t>
            </a:r>
          </a:p>
          <a:p>
            <a:r>
              <a:rPr lang="en-US" sz="2600" dirty="0" smtClean="0"/>
              <a:t>2012 Florida Textbook Survey: Students reported that due to textbook costs: </a:t>
            </a:r>
          </a:p>
          <a:p>
            <a:pPr lvl="1"/>
            <a:r>
              <a:rPr lang="en-US" sz="2600" dirty="0" smtClean="0"/>
              <a:t>64% </a:t>
            </a:r>
            <a:r>
              <a:rPr lang="en-US" sz="2600" b="1" dirty="0" smtClean="0"/>
              <a:t>did not purchase </a:t>
            </a:r>
            <a:r>
              <a:rPr lang="en-US" sz="2600" dirty="0" smtClean="0"/>
              <a:t>the required textbook for a course. </a:t>
            </a:r>
          </a:p>
          <a:p>
            <a:pPr lvl="1"/>
            <a:r>
              <a:rPr lang="en-US" sz="2600" dirty="0" smtClean="0"/>
              <a:t>45% </a:t>
            </a:r>
            <a:r>
              <a:rPr lang="en-US" sz="2600" b="1" dirty="0" smtClean="0"/>
              <a:t>did not register </a:t>
            </a:r>
            <a:r>
              <a:rPr lang="en-US" sz="2600" dirty="0" smtClean="0"/>
              <a:t>for a course. </a:t>
            </a:r>
          </a:p>
          <a:p>
            <a:pPr lvl="1"/>
            <a:r>
              <a:rPr lang="en-US" sz="2600" dirty="0" smtClean="0"/>
              <a:t>27% </a:t>
            </a:r>
            <a:r>
              <a:rPr lang="en-US" sz="2600" b="1" dirty="0" smtClean="0"/>
              <a:t>dropped </a:t>
            </a:r>
            <a:r>
              <a:rPr lang="en-US" sz="2600" dirty="0" smtClean="0"/>
              <a:t>a course. </a:t>
            </a:r>
          </a:p>
          <a:p>
            <a:pPr lvl="1"/>
            <a:r>
              <a:rPr lang="en-US" sz="2600" dirty="0" smtClean="0"/>
              <a:t>21% </a:t>
            </a:r>
            <a:r>
              <a:rPr lang="en-US" sz="2600" b="1" dirty="0" smtClean="0"/>
              <a:t>withdrew</a:t>
            </a:r>
            <a:r>
              <a:rPr lang="en-US" sz="2600" dirty="0" smtClean="0"/>
              <a:t> from a course. </a:t>
            </a:r>
          </a:p>
          <a:p>
            <a:pPr lvl="1"/>
            <a:r>
              <a:rPr lang="en-US" sz="2600" dirty="0" smtClean="0"/>
              <a:t>17% </a:t>
            </a:r>
            <a:r>
              <a:rPr lang="en-US" sz="2600" b="1" dirty="0" smtClean="0"/>
              <a:t>failed </a:t>
            </a:r>
            <a:r>
              <a:rPr lang="en-US" sz="2600" dirty="0" smtClean="0"/>
              <a:t>a course.</a:t>
            </a:r>
          </a:p>
          <a:p>
            <a:pPr lvl="1"/>
            <a:r>
              <a:rPr lang="en-US" sz="2600" dirty="0" smtClean="0"/>
              <a:t>70% indicated that having </a:t>
            </a:r>
            <a:r>
              <a:rPr lang="en-US" sz="2600" b="1" dirty="0" smtClean="0"/>
              <a:t>lifetime access</a:t>
            </a:r>
            <a:r>
              <a:rPr lang="en-US" sz="2600" dirty="0" smtClean="0"/>
              <a:t> to the digital textbook in their major area of study was important or very important.</a:t>
            </a:r>
          </a:p>
          <a:p>
            <a:endParaRPr lang="en-US" dirty="0" smtClean="0"/>
          </a:p>
          <a:p>
            <a:endParaRPr lang="en-US" dirty="0"/>
          </a:p>
        </p:txBody>
      </p:sp>
      <p:sp>
        <p:nvSpPr>
          <p:cNvPr id="4" name="Rectangle 3"/>
          <p:cNvSpPr/>
          <p:nvPr/>
        </p:nvSpPr>
        <p:spPr>
          <a:xfrm>
            <a:off x="1222132" y="5312704"/>
            <a:ext cx="11488614" cy="1169551"/>
          </a:xfrm>
          <a:prstGeom prst="rect">
            <a:avLst/>
          </a:prstGeom>
        </p:spPr>
        <p:txBody>
          <a:bodyPr wrap="square">
            <a:spAutoFit/>
          </a:bodyPr>
          <a:lstStyle/>
          <a:p>
            <a:r>
              <a:rPr lang="en-US" sz="1400" dirty="0" smtClean="0"/>
              <a:t>The College Board: </a:t>
            </a:r>
            <a:r>
              <a:rPr lang="en-US" sz="1400" i="1" dirty="0" smtClean="0"/>
              <a:t>Trends in Higher Education 2014-15:</a:t>
            </a:r>
            <a:r>
              <a:rPr lang="en-US" sz="1400" dirty="0" smtClean="0"/>
              <a:t/>
            </a:r>
            <a:br>
              <a:rPr lang="en-US" sz="1400" dirty="0" smtClean="0"/>
            </a:br>
            <a:r>
              <a:rPr lang="en-US" sz="1400" dirty="0" smtClean="0">
                <a:hlinkClick r:id="rId2"/>
              </a:rPr>
              <a:t>http</a:t>
            </a:r>
            <a:r>
              <a:rPr lang="en-US" sz="1400" dirty="0">
                <a:hlinkClick r:id="rId2"/>
              </a:rPr>
              <a:t>://</a:t>
            </a:r>
            <a:r>
              <a:rPr lang="en-US" sz="1400" dirty="0" smtClean="0">
                <a:hlinkClick r:id="rId2"/>
              </a:rPr>
              <a:t>trends.collegeboard.org/college-pricing/figures-tables/average-estimated-undergraduate-budgets-2014-15</a:t>
            </a:r>
            <a:endParaRPr lang="en-US" sz="1400" dirty="0" smtClean="0"/>
          </a:p>
          <a:p>
            <a:r>
              <a:rPr lang="en-US" sz="1400" dirty="0" smtClean="0"/>
              <a:t>Florida Virtual Campus: 2012 Florida Student Textbook Survey: </a:t>
            </a:r>
          </a:p>
          <a:p>
            <a:r>
              <a:rPr lang="en-US" sz="1400" dirty="0">
                <a:hlinkClick r:id="rId3"/>
              </a:rPr>
              <a:t>http://www.openaccesstextbooks.org/%</a:t>
            </a:r>
            <a:r>
              <a:rPr lang="en-US" sz="1400" dirty="0" smtClean="0">
                <a:hlinkClick r:id="rId3"/>
              </a:rPr>
              <a:t>5Cpdf%5C2012_Florida_Student_Textbook_Survey.pdf</a:t>
            </a:r>
            <a:r>
              <a:rPr lang="en-US" sz="1400" dirty="0" smtClean="0"/>
              <a:t> </a:t>
            </a:r>
          </a:p>
          <a:p>
            <a:endParaRPr lang="en-US" sz="1400" dirty="0"/>
          </a:p>
        </p:txBody>
      </p:sp>
    </p:spTree>
    <p:extLst>
      <p:ext uri="{BB962C8B-B14F-4D97-AF65-F5344CB8AC3E}">
        <p14:creationId xmlns:p14="http://schemas.microsoft.com/office/powerpoint/2010/main" val="213913023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Happening? </a:t>
            </a:r>
            <a:endParaRPr lang="en-US" dirty="0"/>
          </a:p>
        </p:txBody>
      </p:sp>
      <p:sp>
        <p:nvSpPr>
          <p:cNvPr id="3" name="Content Placeholder 2"/>
          <p:cNvSpPr>
            <a:spLocks noGrp="1"/>
          </p:cNvSpPr>
          <p:nvPr>
            <p:ph idx="1"/>
          </p:nvPr>
        </p:nvSpPr>
        <p:spPr>
          <a:xfrm>
            <a:off x="804767" y="1144366"/>
            <a:ext cx="3328689" cy="4566810"/>
          </a:xfrm>
        </p:spPr>
        <p:txBody>
          <a:bodyPr>
            <a:noAutofit/>
          </a:bodyPr>
          <a:lstStyle/>
          <a:p>
            <a:pPr marL="0" indent="0">
              <a:buNone/>
            </a:pPr>
            <a:r>
              <a:rPr lang="en-US" dirty="0" smtClean="0"/>
              <a:t>  </a:t>
            </a:r>
          </a:p>
          <a:p>
            <a:endParaRPr lang="en-US" sz="3200" dirty="0" smtClean="0"/>
          </a:p>
          <a:p>
            <a:pPr marL="0" indent="0">
              <a:buNone/>
            </a:pPr>
            <a:r>
              <a:rPr lang="en-US" sz="3200" dirty="0" smtClean="0"/>
              <a:t>“The Cardinal Lesson  is that prices rise unchecked if the people who order the goods aren’t paying the prices.”</a:t>
            </a:r>
          </a:p>
          <a:p>
            <a:pPr marL="0" indent="0">
              <a:buNone/>
            </a:pPr>
            <a:r>
              <a:rPr lang="en-US" sz="2000" dirty="0" smtClean="0"/>
              <a:t>-Craig Richardson, Professor of Economics, Winston Salem State University</a:t>
            </a:r>
          </a:p>
          <a:p>
            <a:pPr marL="0" indent="0">
              <a:buNone/>
            </a:pPr>
            <a:r>
              <a:rPr lang="en-US" sz="1200" dirty="0">
                <a:hlinkClick r:id="rId2"/>
              </a:rPr>
              <a:t>http://</a:t>
            </a:r>
            <a:r>
              <a:rPr lang="en-US" sz="1200" dirty="0" smtClean="0">
                <a:hlinkClick r:id="rId2"/>
              </a:rPr>
              <a:t>www.wsj.com/articles/craig-richardson-the-250-econ-101-textbook-1421192341</a:t>
            </a:r>
            <a:r>
              <a:rPr lang="en-US" sz="1200" dirty="0" smtClean="0"/>
              <a:t> </a:t>
            </a:r>
          </a:p>
          <a:p>
            <a:pPr marL="0" indent="0">
              <a:buNone/>
            </a:pPr>
            <a:r>
              <a:rPr lang="en-US" sz="3200" dirty="0" smtClean="0"/>
              <a:t> </a:t>
            </a:r>
            <a:endParaRPr lang="en-US" sz="3200" dirty="0"/>
          </a:p>
        </p:txBody>
      </p:sp>
      <p:pic>
        <p:nvPicPr>
          <p:cNvPr id="4" name="Picture 3" descr="s-COLLEGE-TEXTBOOKS-PRICES-480x3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702" y="1136452"/>
            <a:ext cx="6547436" cy="4910576"/>
          </a:xfrm>
          <a:prstGeom prst="rect">
            <a:avLst/>
          </a:prstGeom>
        </p:spPr>
      </p:pic>
      <p:sp>
        <p:nvSpPr>
          <p:cNvPr id="5" name="TextBox 4"/>
          <p:cNvSpPr txBox="1"/>
          <p:nvPr/>
        </p:nvSpPr>
        <p:spPr>
          <a:xfrm>
            <a:off x="4495702" y="6137031"/>
            <a:ext cx="6688113" cy="646331"/>
          </a:xfrm>
          <a:prstGeom prst="rect">
            <a:avLst/>
          </a:prstGeom>
          <a:noFill/>
        </p:spPr>
        <p:txBody>
          <a:bodyPr wrap="square" rtlCol="0">
            <a:spAutoFit/>
          </a:bodyPr>
          <a:lstStyle/>
          <a:p>
            <a:r>
              <a:rPr lang="en-US" sz="1200" dirty="0" smtClean="0"/>
              <a:t>Graph from Mark Perry, Carpe Diem Blog, American Enterprise Institute:</a:t>
            </a:r>
          </a:p>
          <a:p>
            <a:r>
              <a:rPr lang="en-US" sz="1200" dirty="0">
                <a:hlinkClick r:id="rId4"/>
              </a:rPr>
              <a:t>https://www.aei.org/publication/the-college-textbook-bubble-and-how-the-open-educational-resources-movement-is-going-up-against-the-textbook-cartel</a:t>
            </a:r>
            <a:r>
              <a:rPr lang="en-US" sz="1200" dirty="0" smtClean="0">
                <a:hlinkClick r:id="rId4"/>
              </a:rPr>
              <a:t>/</a:t>
            </a:r>
            <a:r>
              <a:rPr lang="en-US" sz="1200" dirty="0" smtClean="0"/>
              <a:t> </a:t>
            </a:r>
            <a:endParaRPr lang="en-US" sz="1200" dirty="0"/>
          </a:p>
        </p:txBody>
      </p:sp>
    </p:spTree>
    <p:extLst>
      <p:ext uri="{BB962C8B-B14F-4D97-AF65-F5344CB8AC3E}">
        <p14:creationId xmlns:p14="http://schemas.microsoft.com/office/powerpoint/2010/main" val="42177819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253" y="1195577"/>
            <a:ext cx="10741793" cy="4610951"/>
          </a:xfrm>
        </p:spPr>
        <p:txBody>
          <a:bodyPr>
            <a:normAutofit/>
          </a:bodyPr>
          <a:lstStyle/>
          <a:p>
            <a:pPr marL="0" indent="0">
              <a:buNone/>
            </a:pPr>
            <a:r>
              <a:rPr lang="en-US" sz="3600" dirty="0" smtClean="0"/>
              <a:t>Have you had any students </a:t>
            </a:r>
            <a:r>
              <a:rPr lang="en-US" sz="3600" b="1" dirty="0" smtClean="0"/>
              <a:t>never buy the textbook</a:t>
            </a:r>
            <a:r>
              <a:rPr lang="en-US" sz="3600" dirty="0"/>
              <a:t> </a:t>
            </a:r>
            <a:r>
              <a:rPr lang="en-US" sz="3600" dirty="0" smtClean="0"/>
              <a:t>for a course?</a:t>
            </a:r>
          </a:p>
        </p:txBody>
      </p:sp>
    </p:spTree>
    <p:extLst>
      <p:ext uri="{BB962C8B-B14F-4D97-AF65-F5344CB8AC3E}">
        <p14:creationId xmlns:p14="http://schemas.microsoft.com/office/powerpoint/2010/main" val="321817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520" y="1187118"/>
            <a:ext cx="10741080" cy="1473201"/>
          </a:xfrm>
        </p:spPr>
        <p:txBody>
          <a:bodyPr>
            <a:normAutofit fontScale="70000" lnSpcReduction="20000"/>
          </a:bodyPr>
          <a:lstStyle/>
          <a:p>
            <a:pPr marL="0" indent="0">
              <a:buNone/>
            </a:pPr>
            <a:r>
              <a:rPr lang="en-US" sz="3200" dirty="0" smtClean="0"/>
              <a:t>University of Minnesota Students Share their Textbook Stories: </a:t>
            </a:r>
          </a:p>
          <a:p>
            <a:pPr marL="0" indent="0">
              <a:buNone/>
            </a:pPr>
            <a:r>
              <a:rPr lang="en-US" sz="3200" dirty="0">
                <a:hlinkClick r:id="rId2"/>
              </a:rPr>
              <a:t>https://</a:t>
            </a:r>
            <a:r>
              <a:rPr lang="en-US" sz="3200" dirty="0" smtClean="0">
                <a:hlinkClick r:id="rId2"/>
              </a:rPr>
              <a:t>youtu.be/fpFPP9m_nug?t=1h27m30s</a:t>
            </a:r>
            <a:r>
              <a:rPr lang="en-US" sz="3200" dirty="0" smtClean="0"/>
              <a:t> </a:t>
            </a:r>
          </a:p>
          <a:p>
            <a:pPr marL="0" indent="0">
              <a:buNone/>
            </a:pPr>
            <a:endParaRPr lang="en-US" sz="3200" dirty="0"/>
          </a:p>
          <a:p>
            <a:pPr marL="0" indent="0">
              <a:buNone/>
            </a:pPr>
            <a:r>
              <a:rPr lang="en-US" sz="3200" dirty="0" smtClean="0"/>
              <a:t>David Ernst, from </a:t>
            </a:r>
            <a:r>
              <a:rPr lang="en-US" sz="3200" dirty="0"/>
              <a:t>the ALG </a:t>
            </a:r>
            <a:r>
              <a:rPr lang="en-US" sz="3200" i="1" dirty="0"/>
              <a:t>Symposium on the Future of the </a:t>
            </a:r>
            <a:r>
              <a:rPr lang="en-US" sz="3200" i="1" dirty="0" smtClean="0"/>
              <a:t>Textbook</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327" y="2926639"/>
            <a:ext cx="6081607" cy="3558828"/>
          </a:xfrm>
          <a:prstGeom prst="rect">
            <a:avLst/>
          </a:prstGeom>
        </p:spPr>
      </p:pic>
    </p:spTree>
    <p:extLst>
      <p:ext uri="{BB962C8B-B14F-4D97-AF65-F5344CB8AC3E}">
        <p14:creationId xmlns:p14="http://schemas.microsoft.com/office/powerpoint/2010/main" val="79899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413" y="1559379"/>
            <a:ext cx="6281057" cy="3810000"/>
          </a:xfrm>
        </p:spPr>
        <p:txBody>
          <a:bodyPr>
            <a:normAutofit/>
          </a:bodyPr>
          <a:lstStyle/>
          <a:p>
            <a:pPr marL="0" indent="0">
              <a:buNone/>
            </a:pPr>
            <a:r>
              <a:rPr lang="en-US" dirty="0"/>
              <a:t>The State of Georgia’s FY </a:t>
            </a:r>
            <a:r>
              <a:rPr lang="en-US" dirty="0" smtClean="0"/>
              <a:t>2015 and FY 2016 budgets fund </a:t>
            </a:r>
            <a:r>
              <a:rPr lang="en-US" dirty="0" smtClean="0"/>
              <a:t>a new USG initiative, </a:t>
            </a:r>
            <a:r>
              <a:rPr lang="en-US" b="1" dirty="0" smtClean="0"/>
              <a:t>Affordable Learning Georgia</a:t>
            </a:r>
            <a:r>
              <a:rPr lang="en-US" dirty="0" smtClean="0"/>
              <a:t> (ALG), which focuses on reducing the cost of textbooks and the enhancement of GALILEO, Georgia’s Virtual Library and ALG’s parent initiative.</a:t>
            </a:r>
            <a:r>
              <a:rPr lang="en-US" dirty="0"/>
              <a:t> </a:t>
            </a:r>
            <a:endParaRPr lang="en-US" dirty="0" smtClean="0"/>
          </a:p>
          <a:p>
            <a:endParaRPr lang="en-US" dirty="0"/>
          </a:p>
        </p:txBody>
      </p:sp>
      <p:pic>
        <p:nvPicPr>
          <p:cNvPr id="6" name="Picture Placeholder 7" descr="ebook.jpg"/>
          <p:cNvPicPr>
            <a:picLocks noChangeAspect="1"/>
          </p:cNvPicPr>
          <p:nvPr/>
        </p:nvPicPr>
        <p:blipFill>
          <a:blip r:embed="rId3">
            <a:extLst>
              <a:ext uri="{28A0092B-C50C-407E-A947-70E740481C1C}">
                <a14:useLocalDpi xmlns:a14="http://schemas.microsoft.com/office/drawing/2010/main" val="0"/>
              </a:ext>
            </a:extLst>
          </a:blip>
          <a:srcRect l="10061" r="10061"/>
          <a:stretch>
            <a:fillRect/>
          </a:stretch>
        </p:blipFill>
        <p:spPr>
          <a:xfrm>
            <a:off x="8479971" y="3273879"/>
            <a:ext cx="2743200" cy="2718816"/>
          </a:xfrm>
          <a:prstGeom prst="rect">
            <a:avLst/>
          </a:prstGeom>
        </p:spPr>
      </p:pic>
      <p:pic>
        <p:nvPicPr>
          <p:cNvPr id="8" name="Picture 7" descr="vinyl-decal-sticker-719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087" y="432708"/>
            <a:ext cx="2484967" cy="2484967"/>
          </a:xfrm>
          <a:prstGeom prst="rect">
            <a:avLst/>
          </a:prstGeom>
        </p:spPr>
      </p:pic>
    </p:spTree>
    <p:extLst>
      <p:ext uri="{BB962C8B-B14F-4D97-AF65-F5344CB8AC3E}">
        <p14:creationId xmlns:p14="http://schemas.microsoft.com/office/powerpoint/2010/main" val="3593982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15000">
        <p15:prstTrans prst="drape"/>
      </p:transition>
    </mc:Choice>
    <mc:Fallback xmlns="">
      <p:transition spd="slow" advTm="1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E514352F014143A8A6B8DB3E405CD3" ma:contentTypeVersion="0" ma:contentTypeDescription="Create a new document." ma:contentTypeScope="" ma:versionID="70546f6757bfe83d5f55c3fba5091e1c">
  <xsd:schema xmlns:xsd="http://www.w3.org/2001/XMLSchema" xmlns:xs="http://www.w3.org/2001/XMLSchema" xmlns:p="http://schemas.microsoft.com/office/2006/metadata/properties" targetNamespace="http://schemas.microsoft.com/office/2006/metadata/properties" ma:root="true" ma:fieldsID="26e82fe23a177e46fa4c32deaeb4256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70CEAA-C61F-4822-91C1-2D270381A7C2}">
  <ds:schemaRefs>
    <ds:schemaRef ds:uri="http://schemas.microsoft.com/sharepoint/v3/contenttype/forms"/>
  </ds:schemaRefs>
</ds:datastoreItem>
</file>

<file path=customXml/itemProps2.xml><?xml version="1.0" encoding="utf-8"?>
<ds:datastoreItem xmlns:ds="http://schemas.openxmlformats.org/officeDocument/2006/customXml" ds:itemID="{5323724D-3FF0-412F-B965-25308380BF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0FA22D6-A837-4E33-AA0F-251A812EA540}">
  <ds:schemaRef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630</TotalTime>
  <Words>1393</Words>
  <Application>Microsoft Office PowerPoint</Application>
  <PresentationFormat>Widescreen</PresentationFormat>
  <Paragraphs>175</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 Math</vt:lpstr>
      <vt:lpstr>Office Theme</vt:lpstr>
      <vt:lpstr>An Introduction to Affordable Learning Georgia and OER    </vt:lpstr>
      <vt:lpstr>Introduction: ALG Video</vt:lpstr>
      <vt:lpstr>Back in the Day…</vt:lpstr>
      <vt:lpstr>Copyright Gets in the Way</vt:lpstr>
      <vt:lpstr>Textbook Costs Have Skyrocketed</vt:lpstr>
      <vt:lpstr>Why Is This Happening? </vt:lpstr>
      <vt:lpstr>PowerPoint Presentation</vt:lpstr>
      <vt:lpstr>PowerPoint Presentation</vt:lpstr>
      <vt:lpstr>PowerPoint Presentation</vt:lpstr>
      <vt:lpstr>USG Improving  Access and Affordability</vt:lpstr>
      <vt:lpstr>PowerPoint Presentation</vt:lpstr>
      <vt:lpstr>Affordable Learning Georgia Is…</vt:lpstr>
      <vt:lpstr>ACTIVITIES AND STRATEGIES</vt:lpstr>
      <vt:lpstr>Scale: eCore Partnership</vt:lpstr>
      <vt:lpstr>PowerPoint Presentation</vt:lpstr>
      <vt:lpstr>PowerPoint Presentation</vt:lpstr>
      <vt:lpstr>What are OER? But First… What is Open? </vt:lpstr>
      <vt:lpstr>Open Textbooks and  Student Success</vt:lpstr>
      <vt:lpstr>Creative Commons</vt:lpstr>
      <vt:lpstr>Creative Commons</vt:lpstr>
      <vt:lpstr>Leading to Our Definition…</vt:lpstr>
      <vt:lpstr>Evaluating OER</vt:lpstr>
      <vt:lpstr>OpenStax College – Original, High-Quality </vt:lpstr>
      <vt:lpstr>UMN Open Textbook Library – Mid-Size, Faculty-Reviewed</vt:lpstr>
      <vt:lpstr>MERLOT – Large, Diverse</vt:lpstr>
      <vt:lpstr>Not Just OER…</vt:lpstr>
      <vt:lpstr>Ask a Librarian! </vt:lpstr>
      <vt:lpstr>PowerPoint Presentation</vt:lpstr>
      <vt:lpstr>PowerPoint Presentation</vt:lpstr>
      <vt:lpstr>PowerPoint Presentation</vt:lpstr>
    </vt:vector>
  </TitlesOfParts>
  <Company>Valdosta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1 Grantees Check-In Meeting</dc:title>
  <dc:creator>Jeff Gallant</dc:creator>
  <cp:lastModifiedBy>Jeff Gallant</cp:lastModifiedBy>
  <cp:revision>82</cp:revision>
  <dcterms:created xsi:type="dcterms:W3CDTF">2014-12-03T20:49:36Z</dcterms:created>
  <dcterms:modified xsi:type="dcterms:W3CDTF">2015-08-19T14:56:27Z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0x0101008BE514352F014143A8A6B8DB3E405CD3</vt:lpwstr>
  </property>
</Properties>
</file>