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4" r:id="rId3"/>
    <p:sldId id="257" r:id="rId4"/>
    <p:sldId id="281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80" r:id="rId14"/>
    <p:sldId id="275" r:id="rId15"/>
    <p:sldId id="277" r:id="rId16"/>
    <p:sldId id="283" r:id="rId17"/>
    <p:sldId id="267" r:id="rId18"/>
    <p:sldId id="282" r:id="rId19"/>
    <p:sldId id="268" r:id="rId20"/>
    <p:sldId id="269" r:id="rId21"/>
    <p:sldId id="272" r:id="rId22"/>
    <p:sldId id="273" r:id="rId23"/>
    <p:sldId id="270" r:id="rId24"/>
    <p:sldId id="276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01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B890A-7598-4EDE-9AEF-C822972EE44B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455A2-BB10-4C18-B58B-3E7269387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6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92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r>
              <a:rPr lang="en-US" baseline="0" dirty="0" smtClean="0"/>
              <a:t> about how we (as instructors) often break copyright law in order to teach the way we want to teach, but a truly open resource would allow this use, not put us at risk for lawsuits.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3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4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2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12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66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455A2-BB10-4C18-B58B-3E72693878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7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3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1427355"/>
            <a:ext cx="3963476" cy="4289503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7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-386458" y="1260375"/>
            <a:ext cx="4397254" cy="4336451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2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8946292" y="0"/>
            <a:ext cx="324570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9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4703805" y="0"/>
            <a:ext cx="2784390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1790700" y="1"/>
            <a:ext cx="4305300" cy="237249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790700" y="4485504"/>
            <a:ext cx="4305300" cy="237249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0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36103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8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6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900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3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342900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6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78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546455" y="0"/>
            <a:ext cx="8999137" cy="4753614"/>
          </a:xfrm>
          <a:custGeom>
            <a:avLst/>
            <a:gdLst>
              <a:gd name="connsiteX0" fmla="*/ 160403 w 8999137"/>
              <a:gd name="connsiteY0" fmla="*/ 0 h 4753614"/>
              <a:gd name="connsiteX1" fmla="*/ 8778621 w 8999137"/>
              <a:gd name="connsiteY1" fmla="*/ 0 h 4753614"/>
              <a:gd name="connsiteX2" fmla="*/ 8830686 w 8999137"/>
              <a:gd name="connsiteY2" fmla="*/ 125692 h 4753614"/>
              <a:gd name="connsiteX3" fmla="*/ 8956500 w 8999137"/>
              <a:gd name="connsiteY3" fmla="*/ 566655 h 4753614"/>
              <a:gd name="connsiteX4" fmla="*/ 8817116 w 8999137"/>
              <a:gd name="connsiteY4" fmla="*/ 1831562 h 4753614"/>
              <a:gd name="connsiteX5" fmla="*/ 8552543 w 8999137"/>
              <a:gd name="connsiteY5" fmla="*/ 2275779 h 4753614"/>
              <a:gd name="connsiteX6" fmla="*/ 8491828 w 8999137"/>
              <a:gd name="connsiteY6" fmla="*/ 2368359 h 4753614"/>
              <a:gd name="connsiteX7" fmla="*/ 8376572 w 8999137"/>
              <a:gd name="connsiteY7" fmla="*/ 2502201 h 4753614"/>
              <a:gd name="connsiteX8" fmla="*/ 8321049 w 8999137"/>
              <a:gd name="connsiteY8" fmla="*/ 2549147 h 4753614"/>
              <a:gd name="connsiteX9" fmla="*/ 7682953 w 8999137"/>
              <a:gd name="connsiteY9" fmla="*/ 3088875 h 4753614"/>
              <a:gd name="connsiteX10" fmla="*/ 6696654 w 8999137"/>
              <a:gd name="connsiteY10" fmla="*/ 3657691 h 4753614"/>
              <a:gd name="connsiteX11" fmla="*/ 5156343 w 8999137"/>
              <a:gd name="connsiteY11" fmla="*/ 4270617 h 4753614"/>
              <a:gd name="connsiteX12" fmla="*/ 3602413 w 8999137"/>
              <a:gd name="connsiteY12" fmla="*/ 4667581 h 4753614"/>
              <a:gd name="connsiteX13" fmla="*/ 2520156 w 8999137"/>
              <a:gd name="connsiteY13" fmla="*/ 4751840 h 4753614"/>
              <a:gd name="connsiteX14" fmla="*/ 1660932 w 8999137"/>
              <a:gd name="connsiteY14" fmla="*/ 4621890 h 4753614"/>
              <a:gd name="connsiteX15" fmla="*/ 1020188 w 8999137"/>
              <a:gd name="connsiteY15" fmla="*/ 4313553 h 4753614"/>
              <a:gd name="connsiteX16" fmla="*/ 922325 w 8999137"/>
              <a:gd name="connsiteY16" fmla="*/ 4246711 h 4753614"/>
              <a:gd name="connsiteX17" fmla="*/ 817674 w 8999137"/>
              <a:gd name="connsiteY17" fmla="*/ 4156590 h 4753614"/>
              <a:gd name="connsiteX18" fmla="*/ 796031 w 8999137"/>
              <a:gd name="connsiteY18" fmla="*/ 4129779 h 4753614"/>
              <a:gd name="connsiteX19" fmla="*/ 657178 w 8999137"/>
              <a:gd name="connsiteY19" fmla="*/ 3981342 h 4753614"/>
              <a:gd name="connsiteX20" fmla="*/ 254230 w 8999137"/>
              <a:gd name="connsiteY20" fmla="*/ 3292333 h 4753614"/>
              <a:gd name="connsiteX21" fmla="*/ 29210 w 8999137"/>
              <a:gd name="connsiteY21" fmla="*/ 2287638 h 4753614"/>
              <a:gd name="connsiteX22" fmla="*/ 18702 w 8999137"/>
              <a:gd name="connsiteY22" fmla="*/ 1167583 h 4753614"/>
              <a:gd name="connsiteX23" fmla="*/ 81464 w 8999137"/>
              <a:gd name="connsiteY23" fmla="*/ 522993 h 475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99137" h="4753614">
                <a:moveTo>
                  <a:pt x="160403" y="0"/>
                </a:moveTo>
                <a:lnTo>
                  <a:pt x="8778621" y="0"/>
                </a:lnTo>
                <a:lnTo>
                  <a:pt x="8830686" y="125692"/>
                </a:lnTo>
                <a:cubicBezTo>
                  <a:pt x="8884022" y="268426"/>
                  <a:pt x="8926868" y="415063"/>
                  <a:pt x="8956500" y="566655"/>
                </a:cubicBezTo>
                <a:cubicBezTo>
                  <a:pt x="9041356" y="1002437"/>
                  <a:pt x="9001882" y="1424828"/>
                  <a:pt x="8817116" y="1831562"/>
                </a:cubicBezTo>
                <a:cubicBezTo>
                  <a:pt x="8745505" y="1989377"/>
                  <a:pt x="8656388" y="2137016"/>
                  <a:pt x="8552543" y="2275779"/>
                </a:cubicBezTo>
                <a:cubicBezTo>
                  <a:pt x="8530503" y="2305272"/>
                  <a:pt x="8511944" y="2337209"/>
                  <a:pt x="8491828" y="2368359"/>
                </a:cubicBezTo>
                <a:lnTo>
                  <a:pt x="8376572" y="2502201"/>
                </a:lnTo>
                <a:cubicBezTo>
                  <a:pt x="8358065" y="2517851"/>
                  <a:pt x="8337899" y="2531525"/>
                  <a:pt x="8321049" y="2549147"/>
                </a:cubicBezTo>
                <a:cubicBezTo>
                  <a:pt x="8127505" y="2751181"/>
                  <a:pt x="7912204" y="2928481"/>
                  <a:pt x="7682953" y="3088875"/>
                </a:cubicBezTo>
                <a:cubicBezTo>
                  <a:pt x="7370941" y="3307068"/>
                  <a:pt x="7039450" y="3492693"/>
                  <a:pt x="6696654" y="3657691"/>
                </a:cubicBezTo>
                <a:cubicBezTo>
                  <a:pt x="6197909" y="3898611"/>
                  <a:pt x="5682077" y="4097043"/>
                  <a:pt x="5156343" y="4270617"/>
                </a:cubicBezTo>
                <a:cubicBezTo>
                  <a:pt x="4647318" y="4438419"/>
                  <a:pt x="4131460" y="4579103"/>
                  <a:pt x="3602413" y="4667581"/>
                </a:cubicBezTo>
                <a:cubicBezTo>
                  <a:pt x="3244135" y="4727203"/>
                  <a:pt x="2883679" y="4762083"/>
                  <a:pt x="2520156" y="4751840"/>
                </a:cubicBezTo>
                <a:cubicBezTo>
                  <a:pt x="2228356" y="4744000"/>
                  <a:pt x="1940786" y="4706579"/>
                  <a:pt x="1660932" y="4621890"/>
                </a:cubicBezTo>
                <a:cubicBezTo>
                  <a:pt x="1431364" y="4552181"/>
                  <a:pt x="1216374" y="4452545"/>
                  <a:pt x="1020188" y="4313553"/>
                </a:cubicBezTo>
                <a:cubicBezTo>
                  <a:pt x="987911" y="4290659"/>
                  <a:pt x="955143" y="4268980"/>
                  <a:pt x="922325" y="4246711"/>
                </a:cubicBezTo>
                <a:lnTo>
                  <a:pt x="817674" y="4156590"/>
                </a:lnTo>
                <a:cubicBezTo>
                  <a:pt x="810350" y="4147558"/>
                  <a:pt x="804158" y="4137871"/>
                  <a:pt x="796031" y="4129779"/>
                </a:cubicBezTo>
                <a:cubicBezTo>
                  <a:pt x="749835" y="4080201"/>
                  <a:pt x="701165" y="4032838"/>
                  <a:pt x="657178" y="3981342"/>
                </a:cubicBezTo>
                <a:cubicBezTo>
                  <a:pt x="480734" y="3776574"/>
                  <a:pt x="351112" y="3544049"/>
                  <a:pt x="254230" y="3292333"/>
                </a:cubicBezTo>
                <a:cubicBezTo>
                  <a:pt x="129680" y="2968869"/>
                  <a:pt x="63284" y="2631766"/>
                  <a:pt x="29210" y="2287638"/>
                </a:cubicBezTo>
                <a:cubicBezTo>
                  <a:pt x="-7988" y="1914676"/>
                  <a:pt x="-7577" y="1540890"/>
                  <a:pt x="18702" y="1167583"/>
                </a:cubicBezTo>
                <a:cubicBezTo>
                  <a:pt x="33799" y="951712"/>
                  <a:pt x="54828" y="736866"/>
                  <a:pt x="81464" y="522993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3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-1166474" y="-880532"/>
            <a:ext cx="14709214" cy="871757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2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419600" y="1614703"/>
            <a:ext cx="3352800" cy="362859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2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889157" y="2122885"/>
            <a:ext cx="2413686" cy="261223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7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246712" y="762000"/>
            <a:ext cx="3698684" cy="369868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0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4150471" y="3677974"/>
            <a:ext cx="1664796" cy="166479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729533" y="2062480"/>
            <a:ext cx="2733042" cy="273304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7819563" y="1546995"/>
            <a:ext cx="1531486" cy="153148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50253" y="2679727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3082385" y="2062480"/>
            <a:ext cx="1120114" cy="1120113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127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3082385" y="602811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6126801" y="4953054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2206002" y="3263819"/>
            <a:ext cx="1557048" cy="1557047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6327753" y="898626"/>
            <a:ext cx="1313316" cy="131331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127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11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897929" y="685910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495501" y="-932683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3321378" y="-932683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3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2666997" y="-1397285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2492336" y="4643919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1166969" y="4330199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1228614" y="659614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6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794983" y="506117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8707417" y="2446008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4882548" y="-1433774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10625427" y="506117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8707417" y="-1433774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4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325281" y="-1"/>
            <a:ext cx="5195129" cy="4674887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6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2562590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5335603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8108616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5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5295441" y="1373274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1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474029" y="1151096"/>
            <a:ext cx="3243942" cy="351078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1" y="0"/>
            <a:ext cx="551111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710555" y="2562589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9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1219148"/>
            <a:ext cx="4305300" cy="4419704"/>
          </a:xfrm>
          <a:custGeom>
            <a:avLst/>
            <a:gdLst>
              <a:gd name="connsiteX0" fmla="*/ 0 w 8116779"/>
              <a:gd name="connsiteY0" fmla="*/ 1301629 h 4419704"/>
              <a:gd name="connsiteX1" fmla="*/ 1864712 w 8116779"/>
              <a:gd name="connsiteY1" fmla="*/ 1301629 h 4419704"/>
              <a:gd name="connsiteX2" fmla="*/ 1864712 w 8116779"/>
              <a:gd name="connsiteY2" fmla="*/ 3118073 h 4419704"/>
              <a:gd name="connsiteX3" fmla="*/ 0 w 8116779"/>
              <a:gd name="connsiteY3" fmla="*/ 3118073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1301629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0 w 8116779"/>
              <a:gd name="connsiteY3" fmla="*/ 1301629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3118073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6799278 w 8116779"/>
              <a:gd name="connsiteY3" fmla="*/ 0 h 4419704"/>
              <a:gd name="connsiteX4" fmla="*/ 6880799 w 8116779"/>
              <a:gd name="connsiteY4" fmla="*/ 0 h 4419704"/>
              <a:gd name="connsiteX5" fmla="*/ 6908107 w 8116779"/>
              <a:gd name="connsiteY5" fmla="*/ 3274 h 4419704"/>
              <a:gd name="connsiteX6" fmla="*/ 7102842 w 8116779"/>
              <a:gd name="connsiteY6" fmla="*/ 26396 h 4419704"/>
              <a:gd name="connsiteX7" fmla="*/ 7597553 w 8116779"/>
              <a:gd name="connsiteY7" fmla="*/ 291168 h 4419704"/>
              <a:gd name="connsiteX8" fmla="*/ 7837931 w 8116779"/>
              <a:gd name="connsiteY8" fmla="*/ 629807 h 4419704"/>
              <a:gd name="connsiteX9" fmla="*/ 8005359 w 8116779"/>
              <a:gd name="connsiteY9" fmla="*/ 1103903 h 4419704"/>
              <a:gd name="connsiteX10" fmla="*/ 8076516 w 8116779"/>
              <a:gd name="connsiteY10" fmla="*/ 1510680 h 4419704"/>
              <a:gd name="connsiteX11" fmla="*/ 8104819 w 8116779"/>
              <a:gd name="connsiteY11" fmla="*/ 1839293 h 4419704"/>
              <a:gd name="connsiteX12" fmla="*/ 8114786 w 8116779"/>
              <a:gd name="connsiteY12" fmla="*/ 2165449 h 4419704"/>
              <a:gd name="connsiteX13" fmla="*/ 8116779 w 8116779"/>
              <a:gd name="connsiteY13" fmla="*/ 2182025 h 4419704"/>
              <a:gd name="connsiteX14" fmla="*/ 8116779 w 8116779"/>
              <a:gd name="connsiteY14" fmla="*/ 2237680 h 4419704"/>
              <a:gd name="connsiteX15" fmla="*/ 8114786 w 8116779"/>
              <a:gd name="connsiteY15" fmla="*/ 2261619 h 4419704"/>
              <a:gd name="connsiteX16" fmla="*/ 8098840 w 8116779"/>
              <a:gd name="connsiteY16" fmla="*/ 2676581 h 4419704"/>
              <a:gd name="connsiteX17" fmla="*/ 8035059 w 8116779"/>
              <a:gd name="connsiteY17" fmla="*/ 3176458 h 4419704"/>
              <a:gd name="connsiteX18" fmla="*/ 7905501 w 8116779"/>
              <a:gd name="connsiteY18" fmla="*/ 3636229 h 4419704"/>
              <a:gd name="connsiteX19" fmla="*/ 7690435 w 8116779"/>
              <a:gd name="connsiteY19" fmla="*/ 4021930 h 4419704"/>
              <a:gd name="connsiteX20" fmla="*/ 7183567 w 8116779"/>
              <a:gd name="connsiteY20" fmla="*/ 4369574 h 4419704"/>
              <a:gd name="connsiteX21" fmla="*/ 6937605 w 8116779"/>
              <a:gd name="connsiteY21" fmla="*/ 4412746 h 4419704"/>
              <a:gd name="connsiteX22" fmla="*/ 6884587 w 8116779"/>
              <a:gd name="connsiteY22" fmla="*/ 4419704 h 4419704"/>
              <a:gd name="connsiteX23" fmla="*/ 6799278 w 8116779"/>
              <a:gd name="connsiteY23" fmla="*/ 4419704 h 4419704"/>
              <a:gd name="connsiteX24" fmla="*/ 6764597 w 8116779"/>
              <a:gd name="connsiteY24" fmla="*/ 4414180 h 4419704"/>
              <a:gd name="connsiteX25" fmla="*/ 6365957 w 8116779"/>
              <a:gd name="connsiteY25" fmla="*/ 4350749 h 4419704"/>
              <a:gd name="connsiteX26" fmla="*/ 5846930 w 8116779"/>
              <a:gd name="connsiteY26" fmla="*/ 4169049 h 4419704"/>
              <a:gd name="connsiteX27" fmla="*/ 5137152 w 8116779"/>
              <a:gd name="connsiteY27" fmla="*/ 3798490 h 4419704"/>
              <a:gd name="connsiteX28" fmla="*/ 4502121 w 8116779"/>
              <a:gd name="connsiteY28" fmla="*/ 3354883 h 4419704"/>
              <a:gd name="connsiteX29" fmla="*/ 4130192 w 8116779"/>
              <a:gd name="connsiteY29" fmla="*/ 2985347 h 4419704"/>
              <a:gd name="connsiteX30" fmla="*/ 3906953 w 8116779"/>
              <a:gd name="connsiteY30" fmla="*/ 2629927 h 4419704"/>
              <a:gd name="connsiteX31" fmla="*/ 3817859 w 8116779"/>
              <a:gd name="connsiteY31" fmla="*/ 2298246 h 4419704"/>
              <a:gd name="connsiteX32" fmla="*/ 3811479 w 8116779"/>
              <a:gd name="connsiteY32" fmla="*/ 2241363 h 4419704"/>
              <a:gd name="connsiteX33" fmla="*/ 3811479 w 8116779"/>
              <a:gd name="connsiteY33" fmla="*/ 2174659 h 4419704"/>
              <a:gd name="connsiteX34" fmla="*/ 3814470 w 8116779"/>
              <a:gd name="connsiteY34" fmla="*/ 2158288 h 4419704"/>
              <a:gd name="connsiteX35" fmla="*/ 3825034 w 8116779"/>
              <a:gd name="connsiteY35" fmla="*/ 2060687 h 4419704"/>
              <a:gd name="connsiteX36" fmla="*/ 3950207 w 8116779"/>
              <a:gd name="connsiteY36" fmla="*/ 1696061 h 4419704"/>
              <a:gd name="connsiteX37" fmla="*/ 4246992 w 8116779"/>
              <a:gd name="connsiteY37" fmla="*/ 1297060 h 4419704"/>
              <a:gd name="connsiteX38" fmla="*/ 4653605 w 8116779"/>
              <a:gd name="connsiteY38" fmla="*/ 940210 h 4419704"/>
              <a:gd name="connsiteX39" fmla="*/ 5725146 w 8116779"/>
              <a:gd name="connsiteY39" fmla="*/ 301195 h 4419704"/>
              <a:gd name="connsiteX40" fmla="*/ 6351607 w 8116779"/>
              <a:gd name="connsiteY40" fmla="*/ 68750 h 4419704"/>
              <a:gd name="connsiteX41" fmla="*/ 6777552 w 8116779"/>
              <a:gd name="connsiteY41" fmla="*/ 3069 h 4419704"/>
              <a:gd name="connsiteX42" fmla="*/ 6799278 w 8116779"/>
              <a:gd name="connsiteY42" fmla="*/ 0 h 4419704"/>
              <a:gd name="connsiteX0" fmla="*/ 2987799 w 4305300"/>
              <a:gd name="connsiteY0" fmla="*/ 0 h 4419704"/>
              <a:gd name="connsiteX1" fmla="*/ 3069320 w 4305300"/>
              <a:gd name="connsiteY1" fmla="*/ 0 h 4419704"/>
              <a:gd name="connsiteX2" fmla="*/ 3096628 w 4305300"/>
              <a:gd name="connsiteY2" fmla="*/ 3274 h 4419704"/>
              <a:gd name="connsiteX3" fmla="*/ 3291363 w 4305300"/>
              <a:gd name="connsiteY3" fmla="*/ 26396 h 4419704"/>
              <a:gd name="connsiteX4" fmla="*/ 3786074 w 4305300"/>
              <a:gd name="connsiteY4" fmla="*/ 291168 h 4419704"/>
              <a:gd name="connsiteX5" fmla="*/ 4026452 w 4305300"/>
              <a:gd name="connsiteY5" fmla="*/ 629807 h 4419704"/>
              <a:gd name="connsiteX6" fmla="*/ 4193880 w 4305300"/>
              <a:gd name="connsiteY6" fmla="*/ 1103903 h 4419704"/>
              <a:gd name="connsiteX7" fmla="*/ 4265037 w 4305300"/>
              <a:gd name="connsiteY7" fmla="*/ 1510680 h 4419704"/>
              <a:gd name="connsiteX8" fmla="*/ 4293340 w 4305300"/>
              <a:gd name="connsiteY8" fmla="*/ 1839293 h 4419704"/>
              <a:gd name="connsiteX9" fmla="*/ 4303307 w 4305300"/>
              <a:gd name="connsiteY9" fmla="*/ 2165449 h 4419704"/>
              <a:gd name="connsiteX10" fmla="*/ 4305300 w 4305300"/>
              <a:gd name="connsiteY10" fmla="*/ 2182025 h 4419704"/>
              <a:gd name="connsiteX11" fmla="*/ 4305300 w 4305300"/>
              <a:gd name="connsiteY11" fmla="*/ 2237680 h 4419704"/>
              <a:gd name="connsiteX12" fmla="*/ 4303307 w 4305300"/>
              <a:gd name="connsiteY12" fmla="*/ 2261619 h 4419704"/>
              <a:gd name="connsiteX13" fmla="*/ 4287361 w 4305300"/>
              <a:gd name="connsiteY13" fmla="*/ 2676581 h 4419704"/>
              <a:gd name="connsiteX14" fmla="*/ 4223580 w 4305300"/>
              <a:gd name="connsiteY14" fmla="*/ 3176458 h 4419704"/>
              <a:gd name="connsiteX15" fmla="*/ 4094022 w 4305300"/>
              <a:gd name="connsiteY15" fmla="*/ 3636229 h 4419704"/>
              <a:gd name="connsiteX16" fmla="*/ 3878956 w 4305300"/>
              <a:gd name="connsiteY16" fmla="*/ 4021930 h 4419704"/>
              <a:gd name="connsiteX17" fmla="*/ 3372088 w 4305300"/>
              <a:gd name="connsiteY17" fmla="*/ 4369574 h 4419704"/>
              <a:gd name="connsiteX18" fmla="*/ 3126126 w 4305300"/>
              <a:gd name="connsiteY18" fmla="*/ 4412746 h 4419704"/>
              <a:gd name="connsiteX19" fmla="*/ 3073108 w 4305300"/>
              <a:gd name="connsiteY19" fmla="*/ 4419704 h 4419704"/>
              <a:gd name="connsiteX20" fmla="*/ 2987799 w 4305300"/>
              <a:gd name="connsiteY20" fmla="*/ 4419704 h 4419704"/>
              <a:gd name="connsiteX21" fmla="*/ 2953118 w 4305300"/>
              <a:gd name="connsiteY21" fmla="*/ 4414180 h 4419704"/>
              <a:gd name="connsiteX22" fmla="*/ 2554478 w 4305300"/>
              <a:gd name="connsiteY22" fmla="*/ 4350749 h 4419704"/>
              <a:gd name="connsiteX23" fmla="*/ 2035451 w 4305300"/>
              <a:gd name="connsiteY23" fmla="*/ 4169049 h 4419704"/>
              <a:gd name="connsiteX24" fmla="*/ 1325673 w 4305300"/>
              <a:gd name="connsiteY24" fmla="*/ 3798490 h 4419704"/>
              <a:gd name="connsiteX25" fmla="*/ 690642 w 4305300"/>
              <a:gd name="connsiteY25" fmla="*/ 3354883 h 4419704"/>
              <a:gd name="connsiteX26" fmla="*/ 318713 w 4305300"/>
              <a:gd name="connsiteY26" fmla="*/ 2985347 h 4419704"/>
              <a:gd name="connsiteX27" fmla="*/ 95474 w 4305300"/>
              <a:gd name="connsiteY27" fmla="*/ 2629927 h 4419704"/>
              <a:gd name="connsiteX28" fmla="*/ 6380 w 4305300"/>
              <a:gd name="connsiteY28" fmla="*/ 2298246 h 4419704"/>
              <a:gd name="connsiteX29" fmla="*/ 0 w 4305300"/>
              <a:gd name="connsiteY29" fmla="*/ 2241363 h 4419704"/>
              <a:gd name="connsiteX30" fmla="*/ 0 w 4305300"/>
              <a:gd name="connsiteY30" fmla="*/ 2174659 h 4419704"/>
              <a:gd name="connsiteX31" fmla="*/ 2991 w 4305300"/>
              <a:gd name="connsiteY31" fmla="*/ 2158288 h 4419704"/>
              <a:gd name="connsiteX32" fmla="*/ 13555 w 4305300"/>
              <a:gd name="connsiteY32" fmla="*/ 2060687 h 4419704"/>
              <a:gd name="connsiteX33" fmla="*/ 138728 w 4305300"/>
              <a:gd name="connsiteY33" fmla="*/ 1696061 h 4419704"/>
              <a:gd name="connsiteX34" fmla="*/ 435513 w 4305300"/>
              <a:gd name="connsiteY34" fmla="*/ 1297060 h 4419704"/>
              <a:gd name="connsiteX35" fmla="*/ 842126 w 4305300"/>
              <a:gd name="connsiteY35" fmla="*/ 940210 h 4419704"/>
              <a:gd name="connsiteX36" fmla="*/ 1913667 w 4305300"/>
              <a:gd name="connsiteY36" fmla="*/ 301195 h 4419704"/>
              <a:gd name="connsiteX37" fmla="*/ 2540128 w 4305300"/>
              <a:gd name="connsiteY37" fmla="*/ 68750 h 4419704"/>
              <a:gd name="connsiteX38" fmla="*/ 2966073 w 4305300"/>
              <a:gd name="connsiteY38" fmla="*/ 3069 h 4419704"/>
              <a:gd name="connsiteX39" fmla="*/ 2987799 w 4305300"/>
              <a:gd name="connsiteY39" fmla="*/ 0 h 44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5300" h="4419704">
                <a:moveTo>
                  <a:pt x="2987799" y="0"/>
                </a:moveTo>
                <a:lnTo>
                  <a:pt x="3069320" y="0"/>
                </a:lnTo>
                <a:cubicBezTo>
                  <a:pt x="3078490" y="1227"/>
                  <a:pt x="3087458" y="3274"/>
                  <a:pt x="3096628" y="3274"/>
                </a:cubicBezTo>
                <a:cubicBezTo>
                  <a:pt x="3162402" y="3478"/>
                  <a:pt x="3227182" y="12686"/>
                  <a:pt x="3291363" y="26396"/>
                </a:cubicBezTo>
                <a:cubicBezTo>
                  <a:pt x="3481912" y="66704"/>
                  <a:pt x="3647346" y="154076"/>
                  <a:pt x="3786074" y="291168"/>
                </a:cubicBezTo>
                <a:cubicBezTo>
                  <a:pt x="3885932" y="389999"/>
                  <a:pt x="3963466" y="504786"/>
                  <a:pt x="4026452" y="629807"/>
                </a:cubicBezTo>
                <a:cubicBezTo>
                  <a:pt x="4102393" y="780815"/>
                  <a:pt x="4154615" y="940005"/>
                  <a:pt x="4193880" y="1103903"/>
                </a:cubicBezTo>
                <a:cubicBezTo>
                  <a:pt x="4225772" y="1238130"/>
                  <a:pt x="4248494" y="1373790"/>
                  <a:pt x="4265037" y="1510680"/>
                </a:cubicBezTo>
                <a:cubicBezTo>
                  <a:pt x="4278392" y="1619943"/>
                  <a:pt x="4288558" y="1729618"/>
                  <a:pt x="4293340" y="1839293"/>
                </a:cubicBezTo>
                <a:cubicBezTo>
                  <a:pt x="4298324" y="1948148"/>
                  <a:pt x="4300119" y="2056799"/>
                  <a:pt x="4303307" y="2165449"/>
                </a:cubicBezTo>
                <a:cubicBezTo>
                  <a:pt x="4303506" y="2170974"/>
                  <a:pt x="4304702" y="2176500"/>
                  <a:pt x="4305300" y="2182025"/>
                </a:cubicBezTo>
                <a:lnTo>
                  <a:pt x="4305300" y="2237680"/>
                </a:lnTo>
                <a:cubicBezTo>
                  <a:pt x="4304702" y="2245660"/>
                  <a:pt x="4303506" y="2253640"/>
                  <a:pt x="4303307" y="2261619"/>
                </a:cubicBezTo>
                <a:cubicBezTo>
                  <a:pt x="4301911" y="2399940"/>
                  <a:pt x="4297327" y="2538465"/>
                  <a:pt x="4287361" y="2676581"/>
                </a:cubicBezTo>
                <a:cubicBezTo>
                  <a:pt x="4275004" y="2844365"/>
                  <a:pt x="4255270" y="3011333"/>
                  <a:pt x="4223580" y="3176458"/>
                </a:cubicBezTo>
                <a:cubicBezTo>
                  <a:pt x="4193283" y="3333397"/>
                  <a:pt x="4152622" y="3487270"/>
                  <a:pt x="4094022" y="3636229"/>
                </a:cubicBezTo>
                <a:cubicBezTo>
                  <a:pt x="4039608" y="3774345"/>
                  <a:pt x="3971240" y="3904686"/>
                  <a:pt x="3878956" y="4021930"/>
                </a:cubicBezTo>
                <a:cubicBezTo>
                  <a:pt x="3746209" y="4190330"/>
                  <a:pt x="3579180" y="4309007"/>
                  <a:pt x="3372088" y="4369574"/>
                </a:cubicBezTo>
                <a:cubicBezTo>
                  <a:pt x="3291761" y="4393104"/>
                  <a:pt x="3209640" y="4407019"/>
                  <a:pt x="3126126" y="4412746"/>
                </a:cubicBezTo>
                <a:cubicBezTo>
                  <a:pt x="3108386" y="4413975"/>
                  <a:pt x="3090848" y="4417248"/>
                  <a:pt x="3073108" y="4419704"/>
                </a:cubicBezTo>
                <a:lnTo>
                  <a:pt x="2987799" y="4419704"/>
                </a:lnTo>
                <a:cubicBezTo>
                  <a:pt x="2976238" y="4417863"/>
                  <a:pt x="2964878" y="4414792"/>
                  <a:pt x="2953118" y="4414180"/>
                </a:cubicBezTo>
                <a:cubicBezTo>
                  <a:pt x="2818178" y="4407019"/>
                  <a:pt x="2685432" y="4384101"/>
                  <a:pt x="2554478" y="4350749"/>
                </a:cubicBezTo>
                <a:cubicBezTo>
                  <a:pt x="2376287" y="4305324"/>
                  <a:pt x="2203876" y="4242506"/>
                  <a:pt x="2035451" y="4169049"/>
                </a:cubicBezTo>
                <a:cubicBezTo>
                  <a:pt x="1790089" y="4062445"/>
                  <a:pt x="1554892" y="3936197"/>
                  <a:pt x="1325673" y="3798490"/>
                </a:cubicBezTo>
                <a:cubicBezTo>
                  <a:pt x="1103832" y="3665080"/>
                  <a:pt x="889762" y="3520622"/>
                  <a:pt x="690642" y="3354883"/>
                </a:cubicBezTo>
                <a:cubicBezTo>
                  <a:pt x="555903" y="3242549"/>
                  <a:pt x="429534" y="3121620"/>
                  <a:pt x="318713" y="2985347"/>
                </a:cubicBezTo>
                <a:cubicBezTo>
                  <a:pt x="229616" y="2876082"/>
                  <a:pt x="152680" y="2759041"/>
                  <a:pt x="95474" y="2629927"/>
                </a:cubicBezTo>
                <a:cubicBezTo>
                  <a:pt x="48634" y="2523938"/>
                  <a:pt x="17342" y="2413853"/>
                  <a:pt x="6380" y="2298246"/>
                </a:cubicBezTo>
                <a:cubicBezTo>
                  <a:pt x="4586" y="2279217"/>
                  <a:pt x="2193" y="2260392"/>
                  <a:pt x="0" y="2241363"/>
                </a:cubicBezTo>
                <a:lnTo>
                  <a:pt x="0" y="2174659"/>
                </a:lnTo>
                <a:cubicBezTo>
                  <a:pt x="998" y="2169132"/>
                  <a:pt x="2591" y="2163813"/>
                  <a:pt x="2991" y="2158288"/>
                </a:cubicBezTo>
                <a:cubicBezTo>
                  <a:pt x="6577" y="2125756"/>
                  <a:pt x="8572" y="2093016"/>
                  <a:pt x="13555" y="2060687"/>
                </a:cubicBezTo>
                <a:cubicBezTo>
                  <a:pt x="32888" y="1931575"/>
                  <a:pt x="77137" y="1810851"/>
                  <a:pt x="138728" y="1696061"/>
                </a:cubicBezTo>
                <a:cubicBezTo>
                  <a:pt x="217857" y="1548532"/>
                  <a:pt x="320306" y="1417988"/>
                  <a:pt x="435513" y="1297060"/>
                </a:cubicBezTo>
                <a:cubicBezTo>
                  <a:pt x="560288" y="1165901"/>
                  <a:pt x="697219" y="1048246"/>
                  <a:pt x="842126" y="940210"/>
                </a:cubicBezTo>
                <a:cubicBezTo>
                  <a:pt x="1177181" y="690170"/>
                  <a:pt x="1536155" y="480029"/>
                  <a:pt x="1913667" y="301195"/>
                </a:cubicBezTo>
                <a:cubicBezTo>
                  <a:pt x="2115775" y="205435"/>
                  <a:pt x="2323467" y="124611"/>
                  <a:pt x="2540128" y="68750"/>
                </a:cubicBezTo>
                <a:cubicBezTo>
                  <a:pt x="2679850" y="32534"/>
                  <a:pt x="2821168" y="5525"/>
                  <a:pt x="2966073" y="3069"/>
                </a:cubicBezTo>
                <a:cubicBezTo>
                  <a:pt x="2973448" y="2863"/>
                  <a:pt x="2980623" y="1022"/>
                  <a:pt x="298779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9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2993546" y="762000"/>
            <a:ext cx="1627058" cy="1627057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-1410814" y="0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7743460" y="-1410813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10711065" y="3784102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2038326" y="4613098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8901464" y="4052142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10711065" y="1410812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4" hasCustomPrompt="1"/>
          </p:nvPr>
        </p:nvSpPr>
        <p:spPr>
          <a:xfrm>
            <a:off x="5221817" y="193433"/>
            <a:ext cx="5043285" cy="504328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0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8042767" y="2520777"/>
            <a:ext cx="1864712" cy="1816444"/>
          </a:xfrm>
          <a:custGeom>
            <a:avLst/>
            <a:gdLst>
              <a:gd name="connsiteX0" fmla="*/ 920615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5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8 w 1864712"/>
              <a:gd name="connsiteY13" fmla="*/ 957670 h 1816444"/>
              <a:gd name="connsiteX14" fmla="*/ 1602616 w 1864712"/>
              <a:gd name="connsiteY14" fmla="*/ 1257131 h 1816444"/>
              <a:gd name="connsiteX15" fmla="*/ 1415454 w 1864712"/>
              <a:gd name="connsiteY15" fmla="*/ 1525056 h 1816444"/>
              <a:gd name="connsiteX16" fmla="*/ 1259544 w 1864712"/>
              <a:gd name="connsiteY16" fmla="*/ 1681976 h 1816444"/>
              <a:gd name="connsiteX17" fmla="*/ 1109589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6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5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5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5" y="34479"/>
                </a:cubicBezTo>
                <a:cubicBezTo>
                  <a:pt x="1406389" y="47261"/>
                  <a:pt x="1471310" y="64416"/>
                  <a:pt x="1534157" y="89140"/>
                </a:cubicBezTo>
                <a:cubicBezTo>
                  <a:pt x="1592429" y="112098"/>
                  <a:pt x="1647421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8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29" y="1350728"/>
                  <a:pt x="1485381" y="1441046"/>
                  <a:pt x="1415454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89" y="1776163"/>
                </a:cubicBezTo>
                <a:cubicBezTo>
                  <a:pt x="1064871" y="1795925"/>
                  <a:pt x="1018426" y="1809128"/>
                  <a:pt x="969650" y="1813753"/>
                </a:cubicBezTo>
                <a:cubicBezTo>
                  <a:pt x="961621" y="1814509"/>
                  <a:pt x="953679" y="1815519"/>
                  <a:pt x="945651" y="1816444"/>
                </a:cubicBezTo>
                <a:cubicBezTo>
                  <a:pt x="936241" y="1816444"/>
                  <a:pt x="926917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39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6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1" y="2186"/>
                  <a:pt x="913622" y="841"/>
                </a:cubicBezTo>
                <a:cubicBezTo>
                  <a:pt x="915953" y="757"/>
                  <a:pt x="918285" y="252"/>
                  <a:pt x="920615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930775" y="2293937"/>
            <a:ext cx="2330450" cy="2270125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2284521" y="2520777"/>
            <a:ext cx="1864712" cy="1816444"/>
          </a:xfrm>
          <a:custGeom>
            <a:avLst/>
            <a:gdLst>
              <a:gd name="connsiteX0" fmla="*/ 920616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6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9 w 1864712"/>
              <a:gd name="connsiteY13" fmla="*/ 957670 h 1816444"/>
              <a:gd name="connsiteX14" fmla="*/ 1602616 w 1864712"/>
              <a:gd name="connsiteY14" fmla="*/ 1257131 h 1816444"/>
              <a:gd name="connsiteX15" fmla="*/ 1415455 w 1864712"/>
              <a:gd name="connsiteY15" fmla="*/ 1525056 h 1816444"/>
              <a:gd name="connsiteX16" fmla="*/ 1259544 w 1864712"/>
              <a:gd name="connsiteY16" fmla="*/ 1681976 h 1816444"/>
              <a:gd name="connsiteX17" fmla="*/ 1109590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7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6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6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6" y="34479"/>
                </a:cubicBezTo>
                <a:cubicBezTo>
                  <a:pt x="1406390" y="47261"/>
                  <a:pt x="1471310" y="64416"/>
                  <a:pt x="1534157" y="89140"/>
                </a:cubicBezTo>
                <a:cubicBezTo>
                  <a:pt x="1592430" y="112098"/>
                  <a:pt x="1647422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9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30" y="1350728"/>
                  <a:pt x="1485381" y="1441046"/>
                  <a:pt x="1415455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90" y="1776163"/>
                </a:cubicBezTo>
                <a:cubicBezTo>
                  <a:pt x="1064872" y="1795925"/>
                  <a:pt x="1018426" y="1809128"/>
                  <a:pt x="969650" y="1813753"/>
                </a:cubicBezTo>
                <a:cubicBezTo>
                  <a:pt x="961622" y="1814509"/>
                  <a:pt x="953679" y="1815519"/>
                  <a:pt x="945651" y="1816444"/>
                </a:cubicBezTo>
                <a:cubicBezTo>
                  <a:pt x="936241" y="1816444"/>
                  <a:pt x="926918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40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7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2" y="2186"/>
                  <a:pt x="913622" y="841"/>
                </a:cubicBezTo>
                <a:cubicBezTo>
                  <a:pt x="915953" y="757"/>
                  <a:pt x="918285" y="252"/>
                  <a:pt x="920616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5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6185204" y="2603343"/>
            <a:ext cx="1695193" cy="1651313"/>
          </a:xfrm>
          <a:custGeom>
            <a:avLst/>
            <a:gdLst>
              <a:gd name="connsiteX0" fmla="*/ 920615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5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8 w 1864712"/>
              <a:gd name="connsiteY13" fmla="*/ 957670 h 1816444"/>
              <a:gd name="connsiteX14" fmla="*/ 1602616 w 1864712"/>
              <a:gd name="connsiteY14" fmla="*/ 1257131 h 1816444"/>
              <a:gd name="connsiteX15" fmla="*/ 1415454 w 1864712"/>
              <a:gd name="connsiteY15" fmla="*/ 1525056 h 1816444"/>
              <a:gd name="connsiteX16" fmla="*/ 1259544 w 1864712"/>
              <a:gd name="connsiteY16" fmla="*/ 1681976 h 1816444"/>
              <a:gd name="connsiteX17" fmla="*/ 1109589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6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5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5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5" y="34479"/>
                </a:cubicBezTo>
                <a:cubicBezTo>
                  <a:pt x="1406389" y="47261"/>
                  <a:pt x="1471310" y="64416"/>
                  <a:pt x="1534157" y="89140"/>
                </a:cubicBezTo>
                <a:cubicBezTo>
                  <a:pt x="1592429" y="112098"/>
                  <a:pt x="1647421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8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29" y="1350728"/>
                  <a:pt x="1485381" y="1441046"/>
                  <a:pt x="1415454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89" y="1776163"/>
                </a:cubicBezTo>
                <a:cubicBezTo>
                  <a:pt x="1064871" y="1795925"/>
                  <a:pt x="1018426" y="1809128"/>
                  <a:pt x="969650" y="1813753"/>
                </a:cubicBezTo>
                <a:cubicBezTo>
                  <a:pt x="961621" y="1814509"/>
                  <a:pt x="953679" y="1815519"/>
                  <a:pt x="945651" y="1816444"/>
                </a:cubicBezTo>
                <a:cubicBezTo>
                  <a:pt x="936241" y="1816444"/>
                  <a:pt x="926917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39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6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1" y="2186"/>
                  <a:pt x="913622" y="841"/>
                </a:cubicBezTo>
                <a:cubicBezTo>
                  <a:pt x="915953" y="757"/>
                  <a:pt x="918285" y="252"/>
                  <a:pt x="920615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320491" y="2603343"/>
            <a:ext cx="1695194" cy="1651313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2455780" y="2603343"/>
            <a:ext cx="1695193" cy="1651313"/>
          </a:xfrm>
          <a:custGeom>
            <a:avLst/>
            <a:gdLst>
              <a:gd name="connsiteX0" fmla="*/ 920616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6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9 w 1864712"/>
              <a:gd name="connsiteY13" fmla="*/ 957670 h 1816444"/>
              <a:gd name="connsiteX14" fmla="*/ 1602616 w 1864712"/>
              <a:gd name="connsiteY14" fmla="*/ 1257131 h 1816444"/>
              <a:gd name="connsiteX15" fmla="*/ 1415455 w 1864712"/>
              <a:gd name="connsiteY15" fmla="*/ 1525056 h 1816444"/>
              <a:gd name="connsiteX16" fmla="*/ 1259544 w 1864712"/>
              <a:gd name="connsiteY16" fmla="*/ 1681976 h 1816444"/>
              <a:gd name="connsiteX17" fmla="*/ 1109590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7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6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6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6" y="34479"/>
                </a:cubicBezTo>
                <a:cubicBezTo>
                  <a:pt x="1406390" y="47261"/>
                  <a:pt x="1471310" y="64416"/>
                  <a:pt x="1534157" y="89140"/>
                </a:cubicBezTo>
                <a:cubicBezTo>
                  <a:pt x="1592430" y="112098"/>
                  <a:pt x="1647422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9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30" y="1350728"/>
                  <a:pt x="1485381" y="1441046"/>
                  <a:pt x="1415455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90" y="1776163"/>
                </a:cubicBezTo>
                <a:cubicBezTo>
                  <a:pt x="1064872" y="1795925"/>
                  <a:pt x="1018426" y="1809128"/>
                  <a:pt x="969650" y="1813753"/>
                </a:cubicBezTo>
                <a:cubicBezTo>
                  <a:pt x="961622" y="1814509"/>
                  <a:pt x="953679" y="1815519"/>
                  <a:pt x="945651" y="1816444"/>
                </a:cubicBezTo>
                <a:cubicBezTo>
                  <a:pt x="936241" y="1816444"/>
                  <a:pt x="926918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40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7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2" y="2186"/>
                  <a:pt x="913622" y="841"/>
                </a:cubicBezTo>
                <a:cubicBezTo>
                  <a:pt x="915953" y="757"/>
                  <a:pt x="918285" y="252"/>
                  <a:pt x="920616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8049916" y="2603344"/>
            <a:ext cx="1695194" cy="1651313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Shape 3937"/>
          <p:cNvSpPr/>
          <p:nvPr/>
        </p:nvSpPr>
        <p:spPr>
          <a:xfrm>
            <a:off x="1651183" y="3289483"/>
            <a:ext cx="279033" cy="279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2764" y="5400"/>
                </a:moveTo>
                <a:cubicBezTo>
                  <a:pt x="12764" y="5130"/>
                  <a:pt x="12544" y="4909"/>
                  <a:pt x="12273" y="4909"/>
                </a:cubicBezTo>
                <a:cubicBezTo>
                  <a:pt x="12138" y="4909"/>
                  <a:pt x="12015" y="4965"/>
                  <a:pt x="11926" y="5053"/>
                </a:cubicBezTo>
                <a:lnTo>
                  <a:pt x="7017" y="10453"/>
                </a:lnTo>
                <a:cubicBezTo>
                  <a:pt x="6927" y="10542"/>
                  <a:pt x="6873" y="10665"/>
                  <a:pt x="6873" y="10800"/>
                </a:cubicBezTo>
                <a:cubicBezTo>
                  <a:pt x="6873" y="10936"/>
                  <a:pt x="6927" y="11059"/>
                  <a:pt x="7017" y="11147"/>
                </a:cubicBezTo>
                <a:lnTo>
                  <a:pt x="11926" y="16547"/>
                </a:lnTo>
                <a:cubicBezTo>
                  <a:pt x="12015" y="16636"/>
                  <a:pt x="12138" y="16691"/>
                  <a:pt x="12273" y="16691"/>
                </a:cubicBezTo>
                <a:cubicBezTo>
                  <a:pt x="12544" y="16691"/>
                  <a:pt x="12764" y="16471"/>
                  <a:pt x="12764" y="16200"/>
                </a:cubicBezTo>
                <a:cubicBezTo>
                  <a:pt x="12764" y="16065"/>
                  <a:pt x="12709" y="15942"/>
                  <a:pt x="12620" y="15853"/>
                </a:cubicBezTo>
                <a:lnTo>
                  <a:pt x="8026" y="10800"/>
                </a:lnTo>
                <a:lnTo>
                  <a:pt x="12620" y="5747"/>
                </a:lnTo>
                <a:cubicBezTo>
                  <a:pt x="12709" y="5659"/>
                  <a:pt x="12764" y="5536"/>
                  <a:pt x="12764" y="5400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Shape 3937"/>
          <p:cNvSpPr/>
          <p:nvPr/>
        </p:nvSpPr>
        <p:spPr>
          <a:xfrm flipH="1">
            <a:off x="10261783" y="3289483"/>
            <a:ext cx="279033" cy="279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2764" y="5400"/>
                </a:moveTo>
                <a:cubicBezTo>
                  <a:pt x="12764" y="5130"/>
                  <a:pt x="12544" y="4909"/>
                  <a:pt x="12273" y="4909"/>
                </a:cubicBezTo>
                <a:cubicBezTo>
                  <a:pt x="12138" y="4909"/>
                  <a:pt x="12015" y="4965"/>
                  <a:pt x="11926" y="5053"/>
                </a:cubicBezTo>
                <a:lnTo>
                  <a:pt x="7017" y="10453"/>
                </a:lnTo>
                <a:cubicBezTo>
                  <a:pt x="6927" y="10542"/>
                  <a:pt x="6873" y="10665"/>
                  <a:pt x="6873" y="10800"/>
                </a:cubicBezTo>
                <a:cubicBezTo>
                  <a:pt x="6873" y="10936"/>
                  <a:pt x="6927" y="11059"/>
                  <a:pt x="7017" y="11147"/>
                </a:cubicBezTo>
                <a:lnTo>
                  <a:pt x="11926" y="16547"/>
                </a:lnTo>
                <a:cubicBezTo>
                  <a:pt x="12015" y="16636"/>
                  <a:pt x="12138" y="16691"/>
                  <a:pt x="12273" y="16691"/>
                </a:cubicBezTo>
                <a:cubicBezTo>
                  <a:pt x="12544" y="16691"/>
                  <a:pt x="12764" y="16471"/>
                  <a:pt x="12764" y="16200"/>
                </a:cubicBezTo>
                <a:cubicBezTo>
                  <a:pt x="12764" y="16065"/>
                  <a:pt x="12709" y="15942"/>
                  <a:pt x="12620" y="15853"/>
                </a:cubicBezTo>
                <a:lnTo>
                  <a:pt x="8026" y="10800"/>
                </a:lnTo>
                <a:lnTo>
                  <a:pt x="12620" y="5747"/>
                </a:lnTo>
                <a:cubicBezTo>
                  <a:pt x="12709" y="5659"/>
                  <a:pt x="12764" y="5536"/>
                  <a:pt x="12764" y="5400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8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77316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7763932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3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2626669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5295441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 hasCustomPrompt="1"/>
          </p:nvPr>
        </p:nvSpPr>
        <p:spPr>
          <a:xfrm>
            <a:off x="7964213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1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138298" y="1696178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7448091" y="1696178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9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967908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697692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5427477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7157262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8887046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1967908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3697692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24" hasCustomPrompt="1"/>
          </p:nvPr>
        </p:nvSpPr>
        <p:spPr>
          <a:xfrm>
            <a:off x="5427477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25" hasCustomPrompt="1"/>
          </p:nvPr>
        </p:nvSpPr>
        <p:spPr>
          <a:xfrm>
            <a:off x="7157262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6" hasCustomPrompt="1"/>
          </p:nvPr>
        </p:nvSpPr>
        <p:spPr>
          <a:xfrm>
            <a:off x="8887046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3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6944427" y="2264229"/>
            <a:ext cx="2152484" cy="232954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564003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928335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7461698" y="821256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7461698" y="4826844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564003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928335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8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790700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412671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5034642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4223657" y="1839684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2601686" y="1839684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5022273" y="2266951"/>
            <a:ext cx="2147454" cy="2324098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5448300" y="762000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5448300" y="2728022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5448300" y="4694044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6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5448300" y="762000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5022273" y="2734542"/>
            <a:ext cx="2147454" cy="2324098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4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664794" y="0"/>
            <a:ext cx="8527206" cy="6858000"/>
          </a:xfrm>
          <a:custGeom>
            <a:avLst/>
            <a:gdLst>
              <a:gd name="connsiteX0" fmla="*/ 2971144 w 8527206"/>
              <a:gd name="connsiteY0" fmla="*/ 0 h 6858000"/>
              <a:gd name="connsiteX1" fmla="*/ 7752484 w 8527206"/>
              <a:gd name="connsiteY1" fmla="*/ 0 h 6858000"/>
              <a:gd name="connsiteX2" fmla="*/ 7863964 w 8527206"/>
              <a:gd name="connsiteY2" fmla="*/ 173070 h 6858000"/>
              <a:gd name="connsiteX3" fmla="*/ 8367759 w 8527206"/>
              <a:gd name="connsiteY3" fmla="*/ 1196300 h 6858000"/>
              <a:gd name="connsiteX4" fmla="*/ 8527206 w 8527206"/>
              <a:gd name="connsiteY4" fmla="*/ 1631659 h 6858000"/>
              <a:gd name="connsiteX5" fmla="*/ 8527206 w 8527206"/>
              <a:gd name="connsiteY5" fmla="*/ 6858000 h 6858000"/>
              <a:gd name="connsiteX6" fmla="*/ 1968306 w 8527206"/>
              <a:gd name="connsiteY6" fmla="*/ 6858000 h 6858000"/>
              <a:gd name="connsiteX7" fmla="*/ 1963205 w 8527206"/>
              <a:gd name="connsiteY7" fmla="*/ 6855630 h 6858000"/>
              <a:gd name="connsiteX8" fmla="*/ 1098144 w 8527206"/>
              <a:gd name="connsiteY8" fmla="*/ 6340068 h 6858000"/>
              <a:gd name="connsiteX9" fmla="*/ 430707 w 8527206"/>
              <a:gd name="connsiteY9" fmla="*/ 5690993 h 6858000"/>
              <a:gd name="connsiteX10" fmla="*/ 561 w 8527206"/>
              <a:gd name="connsiteY10" fmla="*/ 4468699 h 6858000"/>
              <a:gd name="connsiteX11" fmla="*/ 47377 w 8527206"/>
              <a:gd name="connsiteY11" fmla="*/ 3944319 h 6858000"/>
              <a:gd name="connsiteX12" fmla="*/ 62248 w 8527206"/>
              <a:gd name="connsiteY12" fmla="*/ 3832572 h 6858000"/>
              <a:gd name="connsiteX13" fmla="*/ 108969 w 8527206"/>
              <a:gd name="connsiteY13" fmla="*/ 3658898 h 6858000"/>
              <a:gd name="connsiteX14" fmla="*/ 139210 w 8527206"/>
              <a:gd name="connsiteY14" fmla="*/ 3591318 h 6858000"/>
              <a:gd name="connsiteX15" fmla="*/ 486668 w 8527206"/>
              <a:gd name="connsiteY15" fmla="*/ 2814496 h 6858000"/>
              <a:gd name="connsiteX16" fmla="*/ 1140836 w 8527206"/>
              <a:gd name="connsiteY16" fmla="*/ 1857357 h 6858000"/>
              <a:gd name="connsiteX17" fmla="*/ 2283959 w 8527206"/>
              <a:gd name="connsiteY17" fmla="*/ 615316 h 6858000"/>
              <a:gd name="connsiteX18" fmla="*/ 2889393 w 8527206"/>
              <a:gd name="connsiteY18" fmla="*/ 66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27206" h="6858000">
                <a:moveTo>
                  <a:pt x="2971144" y="0"/>
                </a:moveTo>
                <a:lnTo>
                  <a:pt x="7752484" y="0"/>
                </a:lnTo>
                <a:lnTo>
                  <a:pt x="7863964" y="173070"/>
                </a:lnTo>
                <a:cubicBezTo>
                  <a:pt x="8062644" y="498922"/>
                  <a:pt x="8227177" y="842128"/>
                  <a:pt x="8367759" y="1196300"/>
                </a:cubicBezTo>
                <a:lnTo>
                  <a:pt x="8527206" y="1631659"/>
                </a:lnTo>
                <a:lnTo>
                  <a:pt x="8527206" y="6858000"/>
                </a:lnTo>
                <a:lnTo>
                  <a:pt x="1968306" y="6858000"/>
                </a:lnTo>
                <a:lnTo>
                  <a:pt x="1963205" y="6855630"/>
                </a:lnTo>
                <a:cubicBezTo>
                  <a:pt x="1660296" y="6708000"/>
                  <a:pt x="1369305" y="6540949"/>
                  <a:pt x="1098144" y="6340068"/>
                </a:cubicBezTo>
                <a:cubicBezTo>
                  <a:pt x="846763" y="6153646"/>
                  <a:pt x="618854" y="5943079"/>
                  <a:pt x="430707" y="5690993"/>
                </a:cubicBezTo>
                <a:cubicBezTo>
                  <a:pt x="160576" y="5328514"/>
                  <a:pt x="10446" y="4923475"/>
                  <a:pt x="561" y="4468699"/>
                </a:cubicBezTo>
                <a:cubicBezTo>
                  <a:pt x="-3349" y="4292282"/>
                  <a:pt x="13298" y="4117477"/>
                  <a:pt x="47377" y="3944319"/>
                </a:cubicBezTo>
                <a:cubicBezTo>
                  <a:pt x="54591" y="3907531"/>
                  <a:pt x="57532" y="3870032"/>
                  <a:pt x="62248" y="3832572"/>
                </a:cubicBezTo>
                <a:cubicBezTo>
                  <a:pt x="77858" y="3774545"/>
                  <a:pt x="93468" y="3716519"/>
                  <a:pt x="108969" y="3658898"/>
                </a:cubicBezTo>
                <a:cubicBezTo>
                  <a:pt x="119050" y="3636370"/>
                  <a:pt x="131522" y="3614925"/>
                  <a:pt x="139210" y="3591318"/>
                </a:cubicBezTo>
                <a:cubicBezTo>
                  <a:pt x="227692" y="3320526"/>
                  <a:pt x="347049" y="3062829"/>
                  <a:pt x="486668" y="2814496"/>
                </a:cubicBezTo>
                <a:cubicBezTo>
                  <a:pt x="676736" y="2476606"/>
                  <a:pt x="899048" y="2160010"/>
                  <a:pt x="1140836" y="1857357"/>
                </a:cubicBezTo>
                <a:cubicBezTo>
                  <a:pt x="1492243" y="1416226"/>
                  <a:pt x="1878074" y="1006548"/>
                  <a:pt x="2283959" y="615316"/>
                </a:cubicBezTo>
                <a:cubicBezTo>
                  <a:pt x="2480507" y="426033"/>
                  <a:pt x="2681614" y="242218"/>
                  <a:pt x="2889393" y="66398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9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35624" y="68580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35624" y="347472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790700" y="68580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790700" y="347472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3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2866768"/>
            <a:ext cx="8610600" cy="112446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2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981855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981855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026661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026661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071466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5071466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7116271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7116271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9161075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9161075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1205883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22" hasCustomPrompt="1"/>
          </p:nvPr>
        </p:nvSpPr>
        <p:spPr>
          <a:xfrm>
            <a:off x="11205883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23" hasCustomPrompt="1"/>
          </p:nvPr>
        </p:nvSpPr>
        <p:spPr>
          <a:xfrm>
            <a:off x="-1062952" y="-7496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24" hasCustomPrompt="1"/>
          </p:nvPr>
        </p:nvSpPr>
        <p:spPr>
          <a:xfrm>
            <a:off x="-1062952" y="1828799"/>
            <a:ext cx="2044805" cy="183629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3665093"/>
            <a:ext cx="12192000" cy="31929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3054096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6108192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9162288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9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46" y="3626068"/>
            <a:ext cx="2827708" cy="5764926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867207" y="4357948"/>
            <a:ext cx="2452498" cy="433560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1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7156610" y="2618414"/>
            <a:ext cx="1538402" cy="2730998"/>
          </a:xfrm>
          <a:prstGeom prst="roundRect">
            <a:avLst>
              <a:gd name="adj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496986" y="2618414"/>
            <a:ext cx="1538402" cy="2730998"/>
          </a:xfrm>
          <a:prstGeom prst="roundRect">
            <a:avLst>
              <a:gd name="adj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790700" y="2618414"/>
            <a:ext cx="1538402" cy="2730998"/>
          </a:xfrm>
          <a:prstGeom prst="roundRect">
            <a:avLst>
              <a:gd name="adj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8862898" y="2618414"/>
            <a:ext cx="1538402" cy="2730998"/>
          </a:xfrm>
          <a:prstGeom prst="roundRect">
            <a:avLst>
              <a:gd name="adj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5" y="2160820"/>
            <a:ext cx="1781850" cy="3632707"/>
          </a:xfrm>
          <a:prstGeom prst="rect">
            <a:avLst/>
          </a:prstGeom>
          <a:effectLst/>
        </p:spPr>
      </p:pic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27672" y="2618414"/>
            <a:ext cx="1538402" cy="273099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07" y="3536414"/>
            <a:ext cx="2179621" cy="4443652"/>
          </a:xfrm>
          <a:prstGeom prst="rect">
            <a:avLst/>
          </a:prstGeom>
          <a:effectLst/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50" y="3274540"/>
            <a:ext cx="2354068" cy="4679611"/>
          </a:xfrm>
          <a:prstGeom prst="rect">
            <a:avLst/>
          </a:prstGeom>
          <a:effectLst/>
        </p:spPr>
      </p:pic>
      <p:sp>
        <p:nvSpPr>
          <p:cNvPr id="17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318194" y="4080739"/>
            <a:ext cx="1898127" cy="336243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683638" y="3696393"/>
            <a:ext cx="2189830" cy="388771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53989" y="3502568"/>
            <a:ext cx="660400" cy="133927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42" y="-963827"/>
            <a:ext cx="5339879" cy="9127998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86" y="1512392"/>
            <a:ext cx="1942648" cy="3960529"/>
          </a:xfrm>
          <a:prstGeom prst="rect">
            <a:avLst/>
          </a:prstGeom>
          <a:effectLst/>
        </p:spPr>
      </p:pic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069988" y="1999166"/>
            <a:ext cx="1727361" cy="300795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1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300984" y="4215384"/>
            <a:ext cx="2093976" cy="37216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  <a:scene3d>
            <a:camera prst="orthographicFront">
              <a:rot lat="2400000" lon="2400000" rev="3600000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 smtClean="0"/>
              <a:t>Drag &amp; Drop Image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112553" y="3076055"/>
            <a:ext cx="2093976" cy="37216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  <a:scene3d>
            <a:camera prst="orthographicFront">
              <a:rot lat="2400000" lon="2400000" rev="3600000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 smtClean="0"/>
              <a:t>Drag &amp; Drop Image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85085" y="820709"/>
            <a:ext cx="2093976" cy="37216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  <a:scene3d>
            <a:camera prst="orthographicFront">
              <a:rot lat="2400000" lon="2400000" rev="3600000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 smtClean="0"/>
              <a:t>Drag &amp; Drop Image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0487042" y="-311247"/>
            <a:ext cx="2093976" cy="37216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  <a:scene3d>
            <a:camera prst="orthographicFront">
              <a:rot lat="2400000" lon="2400000" rev="3600000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 smtClean="0"/>
              <a:t>Drag &amp; Drop Image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61" y="2213356"/>
            <a:ext cx="5203862" cy="3360312"/>
          </a:xfrm>
          <a:prstGeom prst="rect">
            <a:avLst/>
          </a:prstGeom>
        </p:spPr>
      </p:pic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016275" y="1791063"/>
            <a:ext cx="1901952" cy="393192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  <a:scene3d>
            <a:camera prst="orthographicFront">
              <a:rot lat="2400000" lon="2400000" rev="363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 smtClean="0"/>
              <a:t>Drag &amp; Drop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41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</p:bld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53" y="-677528"/>
            <a:ext cx="2179780" cy="425827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323" y="1094122"/>
            <a:ext cx="2179780" cy="425827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977" y="-392322"/>
            <a:ext cx="2179780" cy="4258277"/>
          </a:xfrm>
          <a:prstGeom prst="rect">
            <a:avLst/>
          </a:prstGeom>
        </p:spPr>
      </p:pic>
      <p:sp>
        <p:nvSpPr>
          <p:cNvPr id="3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246988" y="-22859"/>
            <a:ext cx="1659300" cy="29489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299985" y="1748790"/>
            <a:ext cx="1659300" cy="29489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326256" y="262890"/>
            <a:ext cx="1659300" cy="29489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069616" y="628716"/>
            <a:ext cx="4939393" cy="6858000"/>
          </a:xfrm>
          <a:prstGeom prst="rect">
            <a:avLst/>
          </a:prstGeom>
          <a:effec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088" y="2191658"/>
            <a:ext cx="1998958" cy="4075330"/>
          </a:xfrm>
          <a:prstGeom prst="rect">
            <a:avLst/>
          </a:prstGeom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619" y="1941731"/>
            <a:ext cx="2175811" cy="4325257"/>
          </a:xfrm>
          <a:prstGeom prst="rect">
            <a:avLst/>
          </a:prstGeom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08" y="4040025"/>
            <a:ext cx="1243445" cy="2404317"/>
          </a:xfrm>
          <a:prstGeom prst="rect">
            <a:avLst/>
          </a:prstGeom>
          <a:effectLst/>
        </p:spPr>
      </p:pic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894174" y="2693775"/>
            <a:ext cx="1771047" cy="31133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265039" y="2323070"/>
            <a:ext cx="2001318" cy="357407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822122" y="4762702"/>
            <a:ext cx="774384" cy="96329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872151" y="2075937"/>
            <a:ext cx="5278351" cy="396553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904735" y="2154587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685" y="2603823"/>
            <a:ext cx="2042125" cy="3948638"/>
          </a:xfrm>
          <a:prstGeom prst="rect">
            <a:avLst/>
          </a:prstGeom>
          <a:effectLst/>
        </p:spPr>
      </p:pic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763248" y="3776732"/>
            <a:ext cx="1271780" cy="158203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73" y="2603823"/>
            <a:ext cx="2042125" cy="3948638"/>
          </a:xfrm>
          <a:prstGeom prst="rect">
            <a:avLst/>
          </a:prstGeom>
          <a:effectLst/>
        </p:spPr>
      </p:pic>
      <p:sp>
        <p:nvSpPr>
          <p:cNvPr id="19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198536" y="3776732"/>
            <a:ext cx="1271780" cy="158203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23" y="2406391"/>
            <a:ext cx="2246337" cy="4343502"/>
          </a:xfrm>
          <a:prstGeom prst="rect">
            <a:avLst/>
          </a:prstGeom>
          <a:effectLst/>
        </p:spPr>
      </p:pic>
      <p:sp>
        <p:nvSpPr>
          <p:cNvPr id="1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417303" y="3697630"/>
            <a:ext cx="1398958" cy="17402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0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075" y="98779"/>
            <a:ext cx="4939393" cy="6858000"/>
          </a:xfrm>
          <a:prstGeom prst="rect">
            <a:avLst/>
          </a:prstGeom>
          <a:effectLst/>
        </p:spPr>
      </p:pic>
      <p:sp>
        <p:nvSpPr>
          <p:cNvPr id="1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-396540" y="1546000"/>
            <a:ext cx="5278351" cy="396553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3416531"/>
            <a:ext cx="10058400" cy="6030254"/>
          </a:xfrm>
          <a:prstGeom prst="rect">
            <a:avLst/>
          </a:prstGeom>
          <a:effectLst/>
        </p:spPr>
      </p:pic>
      <p:sp>
        <p:nvSpPr>
          <p:cNvPr id="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235209" y="3875315"/>
            <a:ext cx="7725220" cy="479515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5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864842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124960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385078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8" hasCustomPrompt="1"/>
          </p:nvPr>
        </p:nvSpPr>
        <p:spPr>
          <a:xfrm>
            <a:off x="8645196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6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07" y="1887002"/>
            <a:ext cx="6641556" cy="3899528"/>
          </a:xfrm>
          <a:prstGeom prst="rect">
            <a:avLst/>
          </a:prstGeom>
          <a:effectLst/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666128" y="2131266"/>
            <a:ext cx="5026766" cy="316395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Drag &amp; Drop Image</a:t>
            </a: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849085" y="5426678"/>
            <a:ext cx="660400" cy="138910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1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360087" y="2099850"/>
            <a:ext cx="3471826" cy="347182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85800" y="2099850"/>
            <a:ext cx="3471826" cy="347182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34374" y="2099850"/>
            <a:ext cx="3471826" cy="347182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7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304184" y="1717589"/>
            <a:ext cx="3097116" cy="3422822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6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91665" y="694448"/>
            <a:ext cx="2108886" cy="239165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292414" y="3086100"/>
            <a:ext cx="2108886" cy="30861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6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292414" y="3086100"/>
            <a:ext cx="2108886" cy="30861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041557" y="685800"/>
            <a:ext cx="2108886" cy="30861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3086100"/>
            <a:ext cx="2108886" cy="30861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790699" y="3429000"/>
            <a:ext cx="2865738" cy="27432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663131" y="685800"/>
            <a:ext cx="2865738" cy="27432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7528869" y="3429000"/>
            <a:ext cx="2865738" cy="27432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6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7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C8D9E-B21D-4BC3-B3A6-DCC9AB4C4C8D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7AD45-B186-4D96-926D-709128B3AB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8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52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4767049" y="1415144"/>
            <a:ext cx="2657902" cy="2657900"/>
          </a:xfrm>
          <a:custGeom>
            <a:avLst/>
            <a:gdLst>
              <a:gd name="connsiteX0" fmla="*/ 1328951 w 2657902"/>
              <a:gd name="connsiteY0" fmla="*/ 2174679 h 2657900"/>
              <a:gd name="connsiteX1" fmla="*/ 1389369 w 2657902"/>
              <a:gd name="connsiteY1" fmla="*/ 2235097 h 2657900"/>
              <a:gd name="connsiteX2" fmla="*/ 1328951 w 2657902"/>
              <a:gd name="connsiteY2" fmla="*/ 2295515 h 2657900"/>
              <a:gd name="connsiteX3" fmla="*/ 1268533 w 2657902"/>
              <a:gd name="connsiteY3" fmla="*/ 2235097 h 2657900"/>
              <a:gd name="connsiteX4" fmla="*/ 1328951 w 2657902"/>
              <a:gd name="connsiteY4" fmla="*/ 2174679 h 2657900"/>
              <a:gd name="connsiteX5" fmla="*/ 1774553 w 2657902"/>
              <a:gd name="connsiteY5" fmla="*/ 2053735 h 2657900"/>
              <a:gd name="connsiteX6" fmla="*/ 1834322 w 2657902"/>
              <a:gd name="connsiteY6" fmla="*/ 2083498 h 2657900"/>
              <a:gd name="connsiteX7" fmla="*/ 1812173 w 2657902"/>
              <a:gd name="connsiteY7" fmla="*/ 2165943 h 2657900"/>
              <a:gd name="connsiteX8" fmla="*/ 1729728 w 2657902"/>
              <a:gd name="connsiteY8" fmla="*/ 2143793 h 2657900"/>
              <a:gd name="connsiteX9" fmla="*/ 1751754 w 2657902"/>
              <a:gd name="connsiteY9" fmla="*/ 2061349 h 2657900"/>
              <a:gd name="connsiteX10" fmla="*/ 1774553 w 2657902"/>
              <a:gd name="connsiteY10" fmla="*/ 2053735 h 2657900"/>
              <a:gd name="connsiteX11" fmla="*/ 883401 w 2657902"/>
              <a:gd name="connsiteY11" fmla="*/ 2053735 h 2657900"/>
              <a:gd name="connsiteX12" fmla="*/ 906148 w 2657902"/>
              <a:gd name="connsiteY12" fmla="*/ 2061349 h 2657900"/>
              <a:gd name="connsiteX13" fmla="*/ 928174 w 2657902"/>
              <a:gd name="connsiteY13" fmla="*/ 2143793 h 2657900"/>
              <a:gd name="connsiteX14" fmla="*/ 845730 w 2657902"/>
              <a:gd name="connsiteY14" fmla="*/ 2165943 h 2657900"/>
              <a:gd name="connsiteX15" fmla="*/ 823581 w 2657902"/>
              <a:gd name="connsiteY15" fmla="*/ 2083498 h 2657900"/>
              <a:gd name="connsiteX16" fmla="*/ 883401 w 2657902"/>
              <a:gd name="connsiteY16" fmla="*/ 2053735 h 2657900"/>
              <a:gd name="connsiteX17" fmla="*/ 2121102 w 2657902"/>
              <a:gd name="connsiteY17" fmla="*/ 1722042 h 2657900"/>
              <a:gd name="connsiteX18" fmla="*/ 2143795 w 2657902"/>
              <a:gd name="connsiteY18" fmla="*/ 1729727 h 2657900"/>
              <a:gd name="connsiteX19" fmla="*/ 2165944 w 2657902"/>
              <a:gd name="connsiteY19" fmla="*/ 1812171 h 2657900"/>
              <a:gd name="connsiteX20" fmla="*/ 2083500 w 2657902"/>
              <a:gd name="connsiteY20" fmla="*/ 1834320 h 2657900"/>
              <a:gd name="connsiteX21" fmla="*/ 2061351 w 2657902"/>
              <a:gd name="connsiteY21" fmla="*/ 1751753 h 2657900"/>
              <a:gd name="connsiteX22" fmla="*/ 2121102 w 2657902"/>
              <a:gd name="connsiteY22" fmla="*/ 1722042 h 2657900"/>
              <a:gd name="connsiteX23" fmla="*/ 536801 w 2657902"/>
              <a:gd name="connsiteY23" fmla="*/ 1722042 h 2657900"/>
              <a:gd name="connsiteX24" fmla="*/ 596552 w 2657902"/>
              <a:gd name="connsiteY24" fmla="*/ 1751753 h 2657900"/>
              <a:gd name="connsiteX25" fmla="*/ 574402 w 2657902"/>
              <a:gd name="connsiteY25" fmla="*/ 1834320 h 2657900"/>
              <a:gd name="connsiteX26" fmla="*/ 491958 w 2657902"/>
              <a:gd name="connsiteY26" fmla="*/ 1812171 h 2657900"/>
              <a:gd name="connsiteX27" fmla="*/ 514107 w 2657902"/>
              <a:gd name="connsiteY27" fmla="*/ 1729727 h 2657900"/>
              <a:gd name="connsiteX28" fmla="*/ 536801 w 2657902"/>
              <a:gd name="connsiteY28" fmla="*/ 1722042 h 2657900"/>
              <a:gd name="connsiteX29" fmla="*/ 2235099 w 2657902"/>
              <a:gd name="connsiteY29" fmla="*/ 1268532 h 2657900"/>
              <a:gd name="connsiteX30" fmla="*/ 2295517 w 2657902"/>
              <a:gd name="connsiteY30" fmla="*/ 1328950 h 2657900"/>
              <a:gd name="connsiteX31" fmla="*/ 2235099 w 2657902"/>
              <a:gd name="connsiteY31" fmla="*/ 1389368 h 2657900"/>
              <a:gd name="connsiteX32" fmla="*/ 2174681 w 2657902"/>
              <a:gd name="connsiteY32" fmla="*/ 1328950 h 2657900"/>
              <a:gd name="connsiteX33" fmla="*/ 2235099 w 2657902"/>
              <a:gd name="connsiteY33" fmla="*/ 1268532 h 2657900"/>
              <a:gd name="connsiteX34" fmla="*/ 422804 w 2657902"/>
              <a:gd name="connsiteY34" fmla="*/ 1268532 h 2657900"/>
              <a:gd name="connsiteX35" fmla="*/ 483222 w 2657902"/>
              <a:gd name="connsiteY35" fmla="*/ 1328950 h 2657900"/>
              <a:gd name="connsiteX36" fmla="*/ 422804 w 2657902"/>
              <a:gd name="connsiteY36" fmla="*/ 1389368 h 2657900"/>
              <a:gd name="connsiteX37" fmla="*/ 362385 w 2657902"/>
              <a:gd name="connsiteY37" fmla="*/ 1328950 h 2657900"/>
              <a:gd name="connsiteX38" fmla="*/ 422804 w 2657902"/>
              <a:gd name="connsiteY38" fmla="*/ 1268532 h 2657900"/>
              <a:gd name="connsiteX39" fmla="*/ 1328951 w 2657902"/>
              <a:gd name="connsiteY39" fmla="*/ 1208114 h 2657900"/>
              <a:gd name="connsiteX40" fmla="*/ 1208115 w 2657902"/>
              <a:gd name="connsiteY40" fmla="*/ 1328950 h 2657900"/>
              <a:gd name="connsiteX41" fmla="*/ 1328951 w 2657902"/>
              <a:gd name="connsiteY41" fmla="*/ 1449786 h 2657900"/>
              <a:gd name="connsiteX42" fmla="*/ 1449787 w 2657902"/>
              <a:gd name="connsiteY42" fmla="*/ 1328950 h 2657900"/>
              <a:gd name="connsiteX43" fmla="*/ 1328951 w 2657902"/>
              <a:gd name="connsiteY43" fmla="*/ 1208114 h 2657900"/>
              <a:gd name="connsiteX44" fmla="*/ 2106194 w 2657902"/>
              <a:gd name="connsiteY44" fmla="*/ 815914 h 2657900"/>
              <a:gd name="connsiteX45" fmla="*/ 2165944 w 2657902"/>
              <a:gd name="connsiteY45" fmla="*/ 845729 h 2657900"/>
              <a:gd name="connsiteX46" fmla="*/ 2143795 w 2657902"/>
              <a:gd name="connsiteY46" fmla="*/ 928173 h 2657900"/>
              <a:gd name="connsiteX47" fmla="*/ 2061351 w 2657902"/>
              <a:gd name="connsiteY47" fmla="*/ 906147 h 2657900"/>
              <a:gd name="connsiteX48" fmla="*/ 2083500 w 2657902"/>
              <a:gd name="connsiteY48" fmla="*/ 823580 h 2657900"/>
              <a:gd name="connsiteX49" fmla="*/ 2106194 w 2657902"/>
              <a:gd name="connsiteY49" fmla="*/ 815914 h 2657900"/>
              <a:gd name="connsiteX50" fmla="*/ 551657 w 2657902"/>
              <a:gd name="connsiteY50" fmla="*/ 815914 h 2657900"/>
              <a:gd name="connsiteX51" fmla="*/ 574402 w 2657902"/>
              <a:gd name="connsiteY51" fmla="*/ 823580 h 2657900"/>
              <a:gd name="connsiteX52" fmla="*/ 596552 w 2657902"/>
              <a:gd name="connsiteY52" fmla="*/ 906147 h 2657900"/>
              <a:gd name="connsiteX53" fmla="*/ 514107 w 2657902"/>
              <a:gd name="connsiteY53" fmla="*/ 928173 h 2657900"/>
              <a:gd name="connsiteX54" fmla="*/ 491958 w 2657902"/>
              <a:gd name="connsiteY54" fmla="*/ 845729 h 2657900"/>
              <a:gd name="connsiteX55" fmla="*/ 551657 w 2657902"/>
              <a:gd name="connsiteY55" fmla="*/ 815914 h 2657900"/>
              <a:gd name="connsiteX56" fmla="*/ 1789479 w 2657902"/>
              <a:gd name="connsiteY56" fmla="*/ 484344 h 2657900"/>
              <a:gd name="connsiteX57" fmla="*/ 1812173 w 2657902"/>
              <a:gd name="connsiteY57" fmla="*/ 491958 h 2657900"/>
              <a:gd name="connsiteX58" fmla="*/ 1834322 w 2657902"/>
              <a:gd name="connsiteY58" fmla="*/ 574525 h 2657900"/>
              <a:gd name="connsiteX59" fmla="*/ 1751754 w 2657902"/>
              <a:gd name="connsiteY59" fmla="*/ 596551 h 2657900"/>
              <a:gd name="connsiteX60" fmla="*/ 1729728 w 2657902"/>
              <a:gd name="connsiteY60" fmla="*/ 514107 h 2657900"/>
              <a:gd name="connsiteX61" fmla="*/ 1789479 w 2657902"/>
              <a:gd name="connsiteY61" fmla="*/ 484344 h 2657900"/>
              <a:gd name="connsiteX62" fmla="*/ 868475 w 2657902"/>
              <a:gd name="connsiteY62" fmla="*/ 484344 h 2657900"/>
              <a:gd name="connsiteX63" fmla="*/ 928174 w 2657902"/>
              <a:gd name="connsiteY63" fmla="*/ 514107 h 2657900"/>
              <a:gd name="connsiteX64" fmla="*/ 906148 w 2657902"/>
              <a:gd name="connsiteY64" fmla="*/ 596551 h 2657900"/>
              <a:gd name="connsiteX65" fmla="*/ 823581 w 2657902"/>
              <a:gd name="connsiteY65" fmla="*/ 574525 h 2657900"/>
              <a:gd name="connsiteX66" fmla="*/ 845730 w 2657902"/>
              <a:gd name="connsiteY66" fmla="*/ 491958 h 2657900"/>
              <a:gd name="connsiteX67" fmla="*/ 868475 w 2657902"/>
              <a:gd name="connsiteY67" fmla="*/ 484344 h 2657900"/>
              <a:gd name="connsiteX68" fmla="*/ 1328951 w 2657902"/>
              <a:gd name="connsiteY68" fmla="*/ 362385 h 2657900"/>
              <a:gd name="connsiteX69" fmla="*/ 1389369 w 2657902"/>
              <a:gd name="connsiteY69" fmla="*/ 422803 h 2657900"/>
              <a:gd name="connsiteX70" fmla="*/ 1389369 w 2657902"/>
              <a:gd name="connsiteY70" fmla="*/ 1095892 h 2657900"/>
              <a:gd name="connsiteX71" fmla="*/ 1562010 w 2657902"/>
              <a:gd name="connsiteY71" fmla="*/ 1268532 h 2657900"/>
              <a:gd name="connsiteX72" fmla="*/ 1872591 w 2657902"/>
              <a:gd name="connsiteY72" fmla="*/ 1268532 h 2657900"/>
              <a:gd name="connsiteX73" fmla="*/ 1933009 w 2657902"/>
              <a:gd name="connsiteY73" fmla="*/ 1328950 h 2657900"/>
              <a:gd name="connsiteX74" fmla="*/ 1872591 w 2657902"/>
              <a:gd name="connsiteY74" fmla="*/ 1389368 h 2657900"/>
              <a:gd name="connsiteX75" fmla="*/ 1562010 w 2657902"/>
              <a:gd name="connsiteY75" fmla="*/ 1389368 h 2657900"/>
              <a:gd name="connsiteX76" fmla="*/ 1328951 w 2657902"/>
              <a:gd name="connsiteY76" fmla="*/ 1570622 h 2657900"/>
              <a:gd name="connsiteX77" fmla="*/ 1087279 w 2657902"/>
              <a:gd name="connsiteY77" fmla="*/ 1328950 h 2657900"/>
              <a:gd name="connsiteX78" fmla="*/ 1268533 w 2657902"/>
              <a:gd name="connsiteY78" fmla="*/ 1095892 h 2657900"/>
              <a:gd name="connsiteX79" fmla="*/ 1268533 w 2657902"/>
              <a:gd name="connsiteY79" fmla="*/ 422803 h 2657900"/>
              <a:gd name="connsiteX80" fmla="*/ 1328951 w 2657902"/>
              <a:gd name="connsiteY80" fmla="*/ 362385 h 2657900"/>
              <a:gd name="connsiteX81" fmla="*/ 1328951 w 2657902"/>
              <a:gd name="connsiteY81" fmla="*/ 120836 h 2657900"/>
              <a:gd name="connsiteX82" fmla="*/ 120836 w 2657902"/>
              <a:gd name="connsiteY82" fmla="*/ 1328950 h 2657900"/>
              <a:gd name="connsiteX83" fmla="*/ 1328951 w 2657902"/>
              <a:gd name="connsiteY83" fmla="*/ 2537064 h 2657900"/>
              <a:gd name="connsiteX84" fmla="*/ 2537066 w 2657902"/>
              <a:gd name="connsiteY84" fmla="*/ 1328950 h 2657900"/>
              <a:gd name="connsiteX85" fmla="*/ 1328951 w 2657902"/>
              <a:gd name="connsiteY85" fmla="*/ 120836 h 2657900"/>
              <a:gd name="connsiteX86" fmla="*/ 1328951 w 2657902"/>
              <a:gd name="connsiteY86" fmla="*/ 0 h 2657900"/>
              <a:gd name="connsiteX87" fmla="*/ 2657902 w 2657902"/>
              <a:gd name="connsiteY87" fmla="*/ 1328950 h 2657900"/>
              <a:gd name="connsiteX88" fmla="*/ 1328951 w 2657902"/>
              <a:gd name="connsiteY88" fmla="*/ 2657900 h 2657900"/>
              <a:gd name="connsiteX89" fmla="*/ 0 w 2657902"/>
              <a:gd name="connsiteY89" fmla="*/ 1328950 h 2657900"/>
              <a:gd name="connsiteX90" fmla="*/ 1328951 w 2657902"/>
              <a:gd name="connsiteY90" fmla="*/ 0 h 265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2657902" h="2657900">
                <a:moveTo>
                  <a:pt x="1328951" y="2174679"/>
                </a:moveTo>
                <a:cubicBezTo>
                  <a:pt x="1362298" y="2174679"/>
                  <a:pt x="1389369" y="2201750"/>
                  <a:pt x="1389369" y="2235097"/>
                </a:cubicBezTo>
                <a:cubicBezTo>
                  <a:pt x="1389369" y="2268444"/>
                  <a:pt x="1362298" y="2295515"/>
                  <a:pt x="1328951" y="2295515"/>
                </a:cubicBezTo>
                <a:cubicBezTo>
                  <a:pt x="1295604" y="2295515"/>
                  <a:pt x="1268533" y="2268444"/>
                  <a:pt x="1268533" y="2235097"/>
                </a:cubicBezTo>
                <a:cubicBezTo>
                  <a:pt x="1268533" y="2201750"/>
                  <a:pt x="1295604" y="2174679"/>
                  <a:pt x="1328951" y="2174679"/>
                </a:cubicBezTo>
                <a:close/>
                <a:moveTo>
                  <a:pt x="1774553" y="2053735"/>
                </a:moveTo>
                <a:cubicBezTo>
                  <a:pt x="1797937" y="2050851"/>
                  <a:pt x="1821770" y="2061811"/>
                  <a:pt x="1834322" y="2083498"/>
                </a:cubicBezTo>
                <a:cubicBezTo>
                  <a:pt x="1850934" y="2112415"/>
                  <a:pt x="1841090" y="2149331"/>
                  <a:pt x="1812173" y="2165943"/>
                </a:cubicBezTo>
                <a:cubicBezTo>
                  <a:pt x="1783379" y="2182677"/>
                  <a:pt x="1746340" y="2172833"/>
                  <a:pt x="1729728" y="2143793"/>
                </a:cubicBezTo>
                <a:cubicBezTo>
                  <a:pt x="1712993" y="2114999"/>
                  <a:pt x="1722837" y="2077961"/>
                  <a:pt x="1751754" y="2061349"/>
                </a:cubicBezTo>
                <a:cubicBezTo>
                  <a:pt x="1759014" y="2057196"/>
                  <a:pt x="1766759" y="2054697"/>
                  <a:pt x="1774553" y="2053735"/>
                </a:cubicBezTo>
                <a:close/>
                <a:moveTo>
                  <a:pt x="883401" y="2053735"/>
                </a:moveTo>
                <a:cubicBezTo>
                  <a:pt x="891189" y="2054697"/>
                  <a:pt x="898919" y="2057196"/>
                  <a:pt x="906148" y="2061349"/>
                </a:cubicBezTo>
                <a:cubicBezTo>
                  <a:pt x="935065" y="2077961"/>
                  <a:pt x="944909" y="2114999"/>
                  <a:pt x="928174" y="2143793"/>
                </a:cubicBezTo>
                <a:cubicBezTo>
                  <a:pt x="911562" y="2172833"/>
                  <a:pt x="874647" y="2182677"/>
                  <a:pt x="845730" y="2165943"/>
                </a:cubicBezTo>
                <a:cubicBezTo>
                  <a:pt x="816813" y="2149331"/>
                  <a:pt x="806969" y="2112415"/>
                  <a:pt x="823581" y="2083498"/>
                </a:cubicBezTo>
                <a:cubicBezTo>
                  <a:pt x="836132" y="2061811"/>
                  <a:pt x="860035" y="2050851"/>
                  <a:pt x="883401" y="2053735"/>
                </a:cubicBezTo>
                <a:close/>
                <a:moveTo>
                  <a:pt x="2121102" y="1722042"/>
                </a:moveTo>
                <a:cubicBezTo>
                  <a:pt x="2128883" y="1723021"/>
                  <a:pt x="2136597" y="1725543"/>
                  <a:pt x="2143795" y="1729727"/>
                </a:cubicBezTo>
                <a:cubicBezTo>
                  <a:pt x="2172712" y="1746339"/>
                  <a:pt x="2182556" y="1783254"/>
                  <a:pt x="2165944" y="1812171"/>
                </a:cubicBezTo>
                <a:cubicBezTo>
                  <a:pt x="2149332" y="1841088"/>
                  <a:pt x="2112294" y="1851055"/>
                  <a:pt x="2083500" y="1834320"/>
                </a:cubicBezTo>
                <a:cubicBezTo>
                  <a:pt x="2054583" y="1817708"/>
                  <a:pt x="2044616" y="1780793"/>
                  <a:pt x="2061351" y="1751753"/>
                </a:cubicBezTo>
                <a:cubicBezTo>
                  <a:pt x="2073810" y="1730065"/>
                  <a:pt x="2097759" y="1719106"/>
                  <a:pt x="2121102" y="1722042"/>
                </a:cubicBezTo>
                <a:close/>
                <a:moveTo>
                  <a:pt x="536801" y="1722042"/>
                </a:moveTo>
                <a:cubicBezTo>
                  <a:pt x="560144" y="1719106"/>
                  <a:pt x="584093" y="1730065"/>
                  <a:pt x="596552" y="1751753"/>
                </a:cubicBezTo>
                <a:cubicBezTo>
                  <a:pt x="613286" y="1780793"/>
                  <a:pt x="603319" y="1817708"/>
                  <a:pt x="574402" y="1834320"/>
                </a:cubicBezTo>
                <a:cubicBezTo>
                  <a:pt x="545485" y="1851055"/>
                  <a:pt x="508570" y="1841088"/>
                  <a:pt x="491958" y="1812171"/>
                </a:cubicBezTo>
                <a:cubicBezTo>
                  <a:pt x="475346" y="1783254"/>
                  <a:pt x="485067" y="1746339"/>
                  <a:pt x="514107" y="1729727"/>
                </a:cubicBezTo>
                <a:cubicBezTo>
                  <a:pt x="521306" y="1725543"/>
                  <a:pt x="529020" y="1723021"/>
                  <a:pt x="536801" y="1722042"/>
                </a:cubicBezTo>
                <a:close/>
                <a:moveTo>
                  <a:pt x="2235099" y="1268532"/>
                </a:moveTo>
                <a:cubicBezTo>
                  <a:pt x="2268323" y="1268532"/>
                  <a:pt x="2295517" y="1295603"/>
                  <a:pt x="2295517" y="1328950"/>
                </a:cubicBezTo>
                <a:cubicBezTo>
                  <a:pt x="2295517" y="1362420"/>
                  <a:pt x="2268323" y="1389368"/>
                  <a:pt x="2235099" y="1389368"/>
                </a:cubicBezTo>
                <a:cubicBezTo>
                  <a:pt x="2201752" y="1389368"/>
                  <a:pt x="2174681" y="1362420"/>
                  <a:pt x="2174681" y="1328950"/>
                </a:cubicBezTo>
                <a:cubicBezTo>
                  <a:pt x="2174681" y="1295603"/>
                  <a:pt x="2201752" y="1268532"/>
                  <a:pt x="2235099" y="1268532"/>
                </a:cubicBezTo>
                <a:close/>
                <a:moveTo>
                  <a:pt x="422804" y="1268532"/>
                </a:moveTo>
                <a:cubicBezTo>
                  <a:pt x="456150" y="1268532"/>
                  <a:pt x="483222" y="1295603"/>
                  <a:pt x="483222" y="1328950"/>
                </a:cubicBezTo>
                <a:cubicBezTo>
                  <a:pt x="483222" y="1362420"/>
                  <a:pt x="456150" y="1389368"/>
                  <a:pt x="422804" y="1389368"/>
                </a:cubicBezTo>
                <a:cubicBezTo>
                  <a:pt x="389580" y="1389368"/>
                  <a:pt x="362385" y="1362420"/>
                  <a:pt x="362385" y="1328950"/>
                </a:cubicBezTo>
                <a:cubicBezTo>
                  <a:pt x="362385" y="1295603"/>
                  <a:pt x="389580" y="1268532"/>
                  <a:pt x="422804" y="1268532"/>
                </a:cubicBezTo>
                <a:close/>
                <a:moveTo>
                  <a:pt x="1328951" y="1208114"/>
                </a:moveTo>
                <a:cubicBezTo>
                  <a:pt x="1262258" y="1208114"/>
                  <a:pt x="1208115" y="1262257"/>
                  <a:pt x="1208115" y="1328950"/>
                </a:cubicBezTo>
                <a:cubicBezTo>
                  <a:pt x="1208115" y="1395644"/>
                  <a:pt x="1262258" y="1449786"/>
                  <a:pt x="1328951" y="1449786"/>
                </a:cubicBezTo>
                <a:cubicBezTo>
                  <a:pt x="1395645" y="1449786"/>
                  <a:pt x="1449787" y="1395644"/>
                  <a:pt x="1449787" y="1328950"/>
                </a:cubicBezTo>
                <a:cubicBezTo>
                  <a:pt x="1449787" y="1262257"/>
                  <a:pt x="1395645" y="1208114"/>
                  <a:pt x="1328951" y="1208114"/>
                </a:cubicBezTo>
                <a:close/>
                <a:moveTo>
                  <a:pt x="2106194" y="815914"/>
                </a:moveTo>
                <a:cubicBezTo>
                  <a:pt x="2129537" y="813013"/>
                  <a:pt x="2153485" y="824041"/>
                  <a:pt x="2165944" y="845729"/>
                </a:cubicBezTo>
                <a:cubicBezTo>
                  <a:pt x="2182556" y="874646"/>
                  <a:pt x="2172712" y="911561"/>
                  <a:pt x="2143795" y="928173"/>
                </a:cubicBezTo>
                <a:cubicBezTo>
                  <a:pt x="2115001" y="944908"/>
                  <a:pt x="2077963" y="935064"/>
                  <a:pt x="2061351" y="906147"/>
                </a:cubicBezTo>
                <a:cubicBezTo>
                  <a:pt x="2044616" y="877230"/>
                  <a:pt x="2054583" y="840315"/>
                  <a:pt x="2083500" y="823580"/>
                </a:cubicBezTo>
                <a:cubicBezTo>
                  <a:pt x="2090699" y="819396"/>
                  <a:pt x="2098412" y="816882"/>
                  <a:pt x="2106194" y="815914"/>
                </a:cubicBezTo>
                <a:close/>
                <a:moveTo>
                  <a:pt x="551657" y="815914"/>
                </a:moveTo>
                <a:cubicBezTo>
                  <a:pt x="559444" y="816882"/>
                  <a:pt x="567173" y="819396"/>
                  <a:pt x="574402" y="823580"/>
                </a:cubicBezTo>
                <a:cubicBezTo>
                  <a:pt x="603319" y="840315"/>
                  <a:pt x="613286" y="877230"/>
                  <a:pt x="596552" y="906147"/>
                </a:cubicBezTo>
                <a:cubicBezTo>
                  <a:pt x="579940" y="935064"/>
                  <a:pt x="542901" y="944908"/>
                  <a:pt x="514107" y="928173"/>
                </a:cubicBezTo>
                <a:cubicBezTo>
                  <a:pt x="485067" y="911561"/>
                  <a:pt x="475346" y="874646"/>
                  <a:pt x="491958" y="845729"/>
                </a:cubicBezTo>
                <a:cubicBezTo>
                  <a:pt x="504417" y="824041"/>
                  <a:pt x="528297" y="813013"/>
                  <a:pt x="551657" y="815914"/>
                </a:cubicBezTo>
                <a:close/>
                <a:moveTo>
                  <a:pt x="1789479" y="484344"/>
                </a:moveTo>
                <a:cubicBezTo>
                  <a:pt x="1797260" y="485305"/>
                  <a:pt x="1804974" y="487805"/>
                  <a:pt x="1812173" y="491958"/>
                </a:cubicBezTo>
                <a:cubicBezTo>
                  <a:pt x="1841090" y="508693"/>
                  <a:pt x="1850934" y="545608"/>
                  <a:pt x="1834322" y="574525"/>
                </a:cubicBezTo>
                <a:cubicBezTo>
                  <a:pt x="1817587" y="603319"/>
                  <a:pt x="1780795" y="613286"/>
                  <a:pt x="1751754" y="596551"/>
                </a:cubicBezTo>
                <a:cubicBezTo>
                  <a:pt x="1722837" y="579939"/>
                  <a:pt x="1712993" y="542901"/>
                  <a:pt x="1729728" y="514107"/>
                </a:cubicBezTo>
                <a:cubicBezTo>
                  <a:pt x="1742187" y="492419"/>
                  <a:pt x="1766136" y="481460"/>
                  <a:pt x="1789479" y="484344"/>
                </a:cubicBezTo>
                <a:close/>
                <a:moveTo>
                  <a:pt x="868475" y="484344"/>
                </a:moveTo>
                <a:cubicBezTo>
                  <a:pt x="891836" y="481460"/>
                  <a:pt x="915715" y="492419"/>
                  <a:pt x="928174" y="514107"/>
                </a:cubicBezTo>
                <a:cubicBezTo>
                  <a:pt x="944909" y="542901"/>
                  <a:pt x="935065" y="579939"/>
                  <a:pt x="906148" y="596551"/>
                </a:cubicBezTo>
                <a:cubicBezTo>
                  <a:pt x="877231" y="613286"/>
                  <a:pt x="840316" y="603319"/>
                  <a:pt x="823581" y="574525"/>
                </a:cubicBezTo>
                <a:cubicBezTo>
                  <a:pt x="806969" y="545608"/>
                  <a:pt x="816813" y="508693"/>
                  <a:pt x="845730" y="491958"/>
                </a:cubicBezTo>
                <a:cubicBezTo>
                  <a:pt x="852959" y="487805"/>
                  <a:pt x="860688" y="485305"/>
                  <a:pt x="868475" y="484344"/>
                </a:cubicBezTo>
                <a:close/>
                <a:moveTo>
                  <a:pt x="1328951" y="362385"/>
                </a:moveTo>
                <a:cubicBezTo>
                  <a:pt x="1362298" y="362385"/>
                  <a:pt x="1389369" y="389579"/>
                  <a:pt x="1389369" y="422803"/>
                </a:cubicBezTo>
                <a:lnTo>
                  <a:pt x="1389369" y="1095892"/>
                </a:lnTo>
                <a:cubicBezTo>
                  <a:pt x="1473905" y="1117795"/>
                  <a:pt x="1539984" y="1184242"/>
                  <a:pt x="1562010" y="1268532"/>
                </a:cubicBezTo>
                <a:lnTo>
                  <a:pt x="1872591" y="1268532"/>
                </a:lnTo>
                <a:cubicBezTo>
                  <a:pt x="1905937" y="1268532"/>
                  <a:pt x="1933009" y="1295603"/>
                  <a:pt x="1933009" y="1328950"/>
                </a:cubicBezTo>
                <a:cubicBezTo>
                  <a:pt x="1933009" y="1362420"/>
                  <a:pt x="1905937" y="1389368"/>
                  <a:pt x="1872591" y="1389368"/>
                </a:cubicBezTo>
                <a:lnTo>
                  <a:pt x="1562010" y="1389368"/>
                </a:lnTo>
                <a:cubicBezTo>
                  <a:pt x="1535185" y="1493469"/>
                  <a:pt x="1441420" y="1570622"/>
                  <a:pt x="1328951" y="1570622"/>
                </a:cubicBezTo>
                <a:cubicBezTo>
                  <a:pt x="1195564" y="1570622"/>
                  <a:pt x="1087279" y="1462460"/>
                  <a:pt x="1087279" y="1328950"/>
                </a:cubicBezTo>
                <a:cubicBezTo>
                  <a:pt x="1087279" y="1216482"/>
                  <a:pt x="1164555" y="1122840"/>
                  <a:pt x="1268533" y="1095892"/>
                </a:cubicBezTo>
                <a:lnTo>
                  <a:pt x="1268533" y="422803"/>
                </a:lnTo>
                <a:cubicBezTo>
                  <a:pt x="1268533" y="389579"/>
                  <a:pt x="1295604" y="362385"/>
                  <a:pt x="1328951" y="362385"/>
                </a:cubicBezTo>
                <a:close/>
                <a:moveTo>
                  <a:pt x="1328951" y="120836"/>
                </a:moveTo>
                <a:cubicBezTo>
                  <a:pt x="661646" y="120836"/>
                  <a:pt x="120836" y="661645"/>
                  <a:pt x="120836" y="1328950"/>
                </a:cubicBezTo>
                <a:cubicBezTo>
                  <a:pt x="120836" y="1996255"/>
                  <a:pt x="661646" y="2537064"/>
                  <a:pt x="1328951" y="2537064"/>
                </a:cubicBezTo>
                <a:cubicBezTo>
                  <a:pt x="1996257" y="2537064"/>
                  <a:pt x="2537066" y="1996255"/>
                  <a:pt x="2537066" y="1328950"/>
                </a:cubicBezTo>
                <a:cubicBezTo>
                  <a:pt x="2537066" y="661645"/>
                  <a:pt x="1996257" y="120836"/>
                  <a:pt x="1328951" y="120836"/>
                </a:cubicBezTo>
                <a:close/>
                <a:moveTo>
                  <a:pt x="1328951" y="0"/>
                </a:moveTo>
                <a:cubicBezTo>
                  <a:pt x="2062827" y="0"/>
                  <a:pt x="2657902" y="595074"/>
                  <a:pt x="2657902" y="1328950"/>
                </a:cubicBezTo>
                <a:cubicBezTo>
                  <a:pt x="2657902" y="2062949"/>
                  <a:pt x="2062827" y="2657900"/>
                  <a:pt x="1328951" y="2657900"/>
                </a:cubicBezTo>
                <a:cubicBezTo>
                  <a:pt x="595075" y="2657900"/>
                  <a:pt x="0" y="2062949"/>
                  <a:pt x="0" y="1328950"/>
                </a:cubicBezTo>
                <a:cubicBezTo>
                  <a:pt x="0" y="595074"/>
                  <a:pt x="595075" y="0"/>
                  <a:pt x="132895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4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1569308"/>
            <a:ext cx="2954295" cy="37193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85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7.png"/><Relationship Id="rId4" Type="http://schemas.openxmlformats.org/officeDocument/2006/relationships/hyperlink" Target="https://www.fontsquirrel.com/fonts/Titilliu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s://openstax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2.png"/><Relationship Id="rId5" Type="http://schemas.openxmlformats.org/officeDocument/2006/relationships/hyperlink" Target="https://oasis.geneseo.edu/" TargetMode="External"/><Relationship Id="rId4" Type="http://schemas.openxmlformats.org/officeDocument/2006/relationships/hyperlink" Target="https://oercommons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earofopen.org/april-open-perspective-what-is-open-pedagog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s_elliott/status/1086336782466199552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ontent.org/blog/archives/5463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about.me/davidwile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8.xml"/><Relationship Id="rId5" Type="http://schemas.openxmlformats.org/officeDocument/2006/relationships/hyperlink" Target="https://doi.org/10.1007/s12528-015-9101-x" TargetMode="Externa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29.png"/><Relationship Id="rId4" Type="http://schemas.openxmlformats.org/officeDocument/2006/relationships/hyperlink" Target="http://openedgroup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University of Georgia Indoor Athletic Facility | RATIO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" r="556"/>
          <a:stretch>
            <a:fillRect/>
          </a:stretch>
        </p:blipFill>
        <p:spPr/>
      </p:pic>
      <p:sp>
        <p:nvSpPr>
          <p:cNvPr id="7" name="AutoShape 1"/>
          <p:cNvSpPr>
            <a:spLocks/>
          </p:cNvSpPr>
          <p:nvPr/>
        </p:nvSpPr>
        <p:spPr bwMode="auto">
          <a:xfrm rot="8597967">
            <a:off x="5809138" y="1193376"/>
            <a:ext cx="3617253" cy="3618246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AutoShape 1"/>
          <p:cNvSpPr>
            <a:spLocks/>
          </p:cNvSpPr>
          <p:nvPr/>
        </p:nvSpPr>
        <p:spPr bwMode="auto">
          <a:xfrm rot="9013392">
            <a:off x="5798637" y="1240548"/>
            <a:ext cx="3578254" cy="3485632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chemeClr val="tx1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9517" y="1905173"/>
            <a:ext cx="355506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4000" dirty="0" smtClean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OPEN,</a:t>
            </a:r>
          </a:p>
          <a:p>
            <a:pPr algn="r">
              <a:lnSpc>
                <a:spcPct val="70000"/>
              </a:lnSpc>
            </a:pPr>
            <a:r>
              <a:rPr lang="en-US" sz="4000" dirty="0" smtClean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EMPOWERED</a:t>
            </a:r>
            <a:endParaRPr lang="en-US" sz="3200" dirty="0" smtClean="0">
              <a:solidFill>
                <a:schemeClr val="bg1"/>
              </a:solidFill>
              <a:latin typeface="Titillium Bd" panose="00000800000000000000" pitchFamily="50" charset="0"/>
              <a:ea typeface="Titillium Light" charset="0"/>
              <a:cs typeface="Titillium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51418" y="2794675"/>
            <a:ext cx="2663166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dirty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An Introduction to </a:t>
            </a:r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OER </a:t>
            </a:r>
            <a:r>
              <a:rPr lang="en-US" dirty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and </a:t>
            </a:r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Grant Opportunities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  <a:ea typeface="Titillium Light" charset="0"/>
              <a:cs typeface="Titillium Light" charset="0"/>
            </a:endParaRPr>
          </a:p>
          <a:p>
            <a:pPr algn="r">
              <a:lnSpc>
                <a:spcPct val="70000"/>
              </a:lnSpc>
            </a:pPr>
            <a:endParaRPr lang="en-US" dirty="0">
              <a:solidFill>
                <a:schemeClr val="bg1"/>
              </a:solidFill>
              <a:latin typeface="Titillium Bd" panose="00000800000000000000" pitchFamily="50" charset="0"/>
              <a:ea typeface="Titillium Light" charset="0"/>
              <a:cs typeface="Titillium Light" charset="0"/>
            </a:endParaRPr>
          </a:p>
          <a:p>
            <a:pPr algn="r">
              <a:lnSpc>
                <a:spcPct val="70000"/>
              </a:lnSpc>
            </a:pPr>
            <a:r>
              <a:rPr lang="en-US" dirty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Jeff Gallant, </a:t>
            </a:r>
          </a:p>
          <a:p>
            <a:pPr algn="r">
              <a:lnSpc>
                <a:spcPct val="70000"/>
              </a:lnSpc>
            </a:pPr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  <a:ea typeface="Titillium Light" charset="0"/>
                <a:cs typeface="Titillium Light" charset="0"/>
              </a:rPr>
              <a:t>Program Manager, Affordable Learning Georgia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  <a:ea typeface="Titillium Light" charset="0"/>
              <a:cs typeface="Titillium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561" y="154459"/>
            <a:ext cx="6116596" cy="923330"/>
          </a:xfrm>
          <a:prstGeom prst="rect">
            <a:avLst/>
          </a:prstGeom>
          <a:solidFill>
            <a:srgbClr val="FFFFFF">
              <a:alpha val="4902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Note: This presentation uses the free, open “</a:t>
            </a:r>
            <a:r>
              <a:rPr lang="en-US" dirty="0" err="1" smtClean="0"/>
              <a:t>Titillium</a:t>
            </a:r>
            <a:r>
              <a:rPr lang="en-US" dirty="0"/>
              <a:t>” font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www.fontsquirrel.com/fonts/Titillium</a:t>
            </a:r>
            <a:r>
              <a:rPr lang="en-US" dirty="0" smtClean="0"/>
              <a:t>. Please remove this text box when presenting.  </a:t>
            </a:r>
            <a:endParaRPr lang="en-US" dirty="0"/>
          </a:p>
        </p:txBody>
      </p:sp>
      <p:pic>
        <p:nvPicPr>
          <p:cNvPr id="5" name="Picture 4" descr="Creative Commons Licences Icônes · Images vectorielles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2" b="69605"/>
          <a:stretch/>
        </p:blipFill>
        <p:spPr>
          <a:xfrm>
            <a:off x="10670060" y="6117555"/>
            <a:ext cx="1217140" cy="41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1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ere Morehead firsday orientation-env-h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599" y="1409700"/>
            <a:ext cx="9511145" cy="114300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tillium" panose="00000500000000000000" pitchFamily="50" charset="0"/>
              </a:rPr>
              <a:t>OpenStax</a:t>
            </a:r>
            <a:r>
              <a:rPr lang="en-US" sz="2800" dirty="0">
                <a:solidFill>
                  <a:schemeClr val="bg1"/>
                </a:solidFill>
                <a:latin typeface="Titillium" panose="00000500000000000000" pitchFamily="50" charset="0"/>
              </a:rPr>
              <a:t>: </a:t>
            </a: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  <a:hlinkClick r:id="rId4"/>
              </a:rPr>
              <a:t>https://openstax.org/</a:t>
            </a: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 </a:t>
            </a:r>
            <a:endParaRPr lang="en-US" sz="2800" dirty="0">
              <a:solidFill>
                <a:schemeClr val="bg1"/>
              </a:solidFill>
              <a:latin typeface="Titillium" panose="00000500000000000000" pitchFamily="50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tillium" panose="00000500000000000000" pitchFamily="50" charset="0"/>
              </a:rPr>
              <a:t>Open Textbook </a:t>
            </a: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Library: https://open.umn.edu/opentextbooks</a:t>
            </a:r>
            <a:endParaRPr lang="en-US" sz="2800" dirty="0">
              <a:solidFill>
                <a:schemeClr val="bg1"/>
              </a:solidFill>
              <a:latin typeface="Titillium" panose="00000500000000000000" pitchFamily="50" charset="0"/>
            </a:endParaRPr>
          </a:p>
          <a:p>
            <a:endParaRPr lang="en-US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189722"/>
            <a:ext cx="9144000" cy="114455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Finding OER: Starting Small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1" y="2819401"/>
            <a:ext cx="5619447" cy="5953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1" y="2821497"/>
            <a:ext cx="6052095" cy="6672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289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Jere Morehead firsday orientation-env-h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96203"/>
            <a:ext cx="5695949" cy="536179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Titillium" panose="00000500000000000000" pitchFamily="50" charset="0"/>
              </a:rPr>
              <a:t>OER Commons: </a:t>
            </a: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  <a:hlinkClick r:id="rId4"/>
              </a:rPr>
              <a:t>https://oercommons.org/</a:t>
            </a: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</a:rPr>
              <a:t> 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Search </a:t>
            </a:r>
            <a:r>
              <a:rPr lang="en-US" sz="2400" dirty="0">
                <a:solidFill>
                  <a:schemeClr val="bg1"/>
                </a:solidFill>
                <a:latin typeface="Titillium" panose="00000500000000000000" pitchFamily="50" charset="0"/>
              </a:rPr>
              <a:t>in Social Sciences, possibly for a subject within a chapter in an open textbook or NOBA module</a:t>
            </a:r>
          </a:p>
          <a:p>
            <a:pPr lvl="1"/>
            <a:r>
              <a:rPr lang="en-US" sz="2400" dirty="0">
                <a:solidFill>
                  <a:schemeClr val="bg1"/>
                </a:solidFill>
                <a:latin typeface="Titillium" panose="00000500000000000000" pitchFamily="50" charset="0"/>
              </a:rPr>
              <a:t>Narrow the results by </a:t>
            </a:r>
            <a:r>
              <a:rPr lang="en-US" sz="24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facets</a:t>
            </a:r>
          </a:p>
          <a:p>
            <a:r>
              <a:rPr lang="en-US" dirty="0">
                <a:solidFill>
                  <a:schemeClr val="bg1"/>
                </a:solidFill>
                <a:latin typeface="Titillium" panose="00000500000000000000" pitchFamily="50" charset="0"/>
              </a:rPr>
              <a:t>SUNY OASIS: </a:t>
            </a:r>
            <a:r>
              <a:rPr lang="en-US" dirty="0">
                <a:solidFill>
                  <a:schemeClr val="bg1"/>
                </a:solidFill>
                <a:latin typeface="Titillium" panose="00000500000000000000" pitchFamily="50" charset="0"/>
                <a:hlinkClick r:id="rId5"/>
              </a:rPr>
              <a:t>https://oasis.geneseo.edu</a:t>
            </a: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  <a:hlinkClick r:id="rId5"/>
              </a:rPr>
              <a:t>/</a:t>
            </a: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</a:rPr>
              <a:t> 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Narrow the results by type, subject, source, and even reviews</a:t>
            </a:r>
            <a:endParaRPr lang="en-US" sz="2400" dirty="0">
              <a:solidFill>
                <a:schemeClr val="bg1"/>
              </a:solidFill>
              <a:latin typeface="Titillium" panose="00000500000000000000" pitchFamily="50" charset="0"/>
            </a:endParaRPr>
          </a:p>
          <a:p>
            <a:endParaRPr lang="en-US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990600" y="189722"/>
            <a:ext cx="9144000" cy="114455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Finding OER: Ending Big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7323" y="1676401"/>
            <a:ext cx="2901155" cy="5591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8478" y="2171700"/>
            <a:ext cx="305352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113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ere Morehead firsday orientation-env-h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11" y="533400"/>
            <a:ext cx="10467107" cy="580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Creative Commons Filters on Common Websites</a:t>
            </a:r>
            <a:endParaRPr lang="en-US" sz="3600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500630"/>
            <a:ext cx="8534400" cy="4879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7" r="6080"/>
          <a:stretch/>
        </p:blipFill>
        <p:spPr>
          <a:xfrm>
            <a:off x="1905000" y="3192150"/>
            <a:ext cx="8534400" cy="4062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Up Arrow 7"/>
          <p:cNvSpPr/>
          <p:nvPr/>
        </p:nvSpPr>
        <p:spPr>
          <a:xfrm rot="16200000">
            <a:off x="9639300" y="5372100"/>
            <a:ext cx="152400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7787" y="1068494"/>
            <a:ext cx="92548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YouTube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Google 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Flickr</a:t>
            </a:r>
            <a:endParaRPr lang="en-US" sz="2800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58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ere Morehead firsday orientation-env-h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689" y="0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10" y="718039"/>
            <a:ext cx="11449182" cy="580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What if my field doesn’t have comprehensive OER? </a:t>
            </a:r>
            <a:endParaRPr lang="en-US" sz="4000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871" y="1577917"/>
            <a:ext cx="50257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chemeClr val="bg1"/>
                </a:solidFill>
                <a:latin typeface="Titillium" panose="00000500000000000000" pitchFamily="50" charset="0"/>
              </a:rPr>
              <a:t>This is normal! </a:t>
            </a:r>
            <a:r>
              <a:rPr lang="en-US" sz="27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OER are often funded to affect a large amount of students – many intro courses.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Consider </a:t>
            </a:r>
            <a:r>
              <a:rPr lang="en-US" sz="2700" b="1" dirty="0" smtClean="0">
                <a:solidFill>
                  <a:schemeClr val="bg1"/>
                </a:solidFill>
                <a:latin typeface="Titillium" panose="00000500000000000000" pitchFamily="50" charset="0"/>
              </a:rPr>
              <a:t>remixing</a:t>
            </a:r>
            <a:r>
              <a:rPr lang="en-US" sz="27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 small OER into a larger resource if possible.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OER may not be available, but library resources could help.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Just like with research, </a:t>
            </a:r>
            <a:r>
              <a:rPr lang="en-US" sz="2700" b="1" dirty="0" smtClean="0">
                <a:solidFill>
                  <a:schemeClr val="bg1"/>
                </a:solidFill>
                <a:latin typeface="Titillium" panose="00000500000000000000" pitchFamily="50" charset="0"/>
              </a:rPr>
              <a:t>congratulations – you have a publishing opportunity! </a:t>
            </a:r>
            <a:endParaRPr lang="en-US" sz="2700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615" y="1815862"/>
            <a:ext cx="6468378" cy="51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9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89936" y="1692550"/>
            <a:ext cx="252768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</a:t>
            </a:r>
          </a:p>
          <a:p>
            <a:pPr>
              <a:lnSpc>
                <a:spcPct val="8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CONTENT</a:t>
            </a:r>
            <a:endParaRPr lang="en-US" sz="4000" b="1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030" y="4248492"/>
            <a:ext cx="11058866" cy="25237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Titillium" panose="00000500000000000000" pitchFamily="50" charset="0"/>
              </a:rPr>
              <a:t>“I </a:t>
            </a:r>
            <a:r>
              <a:rPr lang="en-US" sz="2400" dirty="0">
                <a:latin typeface="Titillium" panose="00000500000000000000" pitchFamily="50" charset="0"/>
              </a:rPr>
              <a:t>would say open pedagogy is an ethos that has two major </a:t>
            </a:r>
            <a:r>
              <a:rPr lang="en-US" sz="2400" dirty="0" smtClean="0">
                <a:latin typeface="Titillium" panose="00000500000000000000" pitchFamily="50" charset="0"/>
              </a:rPr>
              <a:t>components: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tillium" panose="00000500000000000000" pitchFamily="50" charset="0"/>
              </a:rPr>
              <a:t>A </a:t>
            </a:r>
            <a:r>
              <a:rPr lang="en-US" sz="2400" dirty="0">
                <a:latin typeface="Titillium" panose="00000500000000000000" pitchFamily="50" charset="0"/>
              </a:rPr>
              <a:t>belief in the potential of openness and sharing to improve </a:t>
            </a:r>
            <a:r>
              <a:rPr lang="en-US" sz="2400" dirty="0" smtClean="0">
                <a:latin typeface="Titillium" panose="00000500000000000000" pitchFamily="50" charset="0"/>
              </a:rPr>
              <a:t>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tillium" panose="00000500000000000000" pitchFamily="50" charset="0"/>
              </a:rPr>
              <a:t>A </a:t>
            </a:r>
            <a:r>
              <a:rPr lang="en-US" sz="2400" dirty="0">
                <a:latin typeface="Titillium" panose="00000500000000000000" pitchFamily="50" charset="0"/>
              </a:rPr>
              <a:t>social justice orientation – caring about equity, with openness as one way to achieve </a:t>
            </a:r>
            <a:r>
              <a:rPr lang="en-US" sz="2400" dirty="0" smtClean="0">
                <a:latin typeface="Titillium" panose="00000500000000000000" pitchFamily="50" charset="0"/>
              </a:rPr>
              <a:t>this.</a:t>
            </a:r>
          </a:p>
          <a:p>
            <a:r>
              <a:rPr lang="en-US" sz="2400" dirty="0" smtClean="0">
                <a:latin typeface="Titillium" panose="00000500000000000000" pitchFamily="50" charset="0"/>
              </a:rPr>
              <a:t>…It’s </a:t>
            </a:r>
            <a:r>
              <a:rPr lang="en-US" sz="2400" dirty="0">
                <a:latin typeface="Titillium" panose="00000500000000000000" pitchFamily="50" charset="0"/>
              </a:rPr>
              <a:t>someone who [is] open to making themselves vulnerable in the open for the purpose of supporting </a:t>
            </a:r>
            <a:r>
              <a:rPr lang="en-US" sz="2400" dirty="0" smtClean="0">
                <a:latin typeface="Titillium" panose="00000500000000000000" pitchFamily="50" charset="0"/>
              </a:rPr>
              <a:t>others”</a:t>
            </a:r>
            <a:endParaRPr lang="en-US" sz="3200" dirty="0">
              <a:latin typeface="Titillium" panose="00000500000000000000" pitchFamily="50" charset="0"/>
            </a:endParaRPr>
          </a:p>
          <a:p>
            <a:endParaRPr lang="en-US" sz="2000" dirty="0" smtClean="0">
              <a:latin typeface="Titillium" panose="00000500000000000000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0416" y="2694631"/>
            <a:ext cx="1933325" cy="664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David Wiley CEO/Founder, Lumen</a:t>
            </a:r>
            <a:endParaRPr lang="en-US" b="1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54782" y="6321861"/>
            <a:ext cx="66544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3"/>
              </a:rPr>
              <a:t>https://www.yearofopen.org/april-open-perspective-what-is-open-pedagogy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6" b="31774"/>
          <a:stretch/>
        </p:blipFill>
        <p:spPr>
          <a:xfrm>
            <a:off x="2189163" y="0"/>
            <a:ext cx="8356600" cy="4211638"/>
          </a:xfrm>
        </p:spPr>
      </p:pic>
      <p:sp>
        <p:nvSpPr>
          <p:cNvPr id="10" name="Rectangle 9"/>
          <p:cNvSpPr/>
          <p:nvPr/>
        </p:nvSpPr>
        <p:spPr>
          <a:xfrm>
            <a:off x="2506810" y="368345"/>
            <a:ext cx="1967345" cy="78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>
                <a:latin typeface="Titillium" charset="0"/>
                <a:ea typeface="Titillium" charset="0"/>
                <a:cs typeface="Titillium" charset="0"/>
              </a:rPr>
              <a:t>OPEN 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latin typeface="Titillium" charset="0"/>
                <a:ea typeface="Titillium" charset="0"/>
                <a:cs typeface="Titillium" charset="0"/>
              </a:rPr>
              <a:t>PEDAGOGY</a:t>
            </a:r>
            <a:endParaRPr lang="en-US" sz="2800" b="1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9936" y="1148595"/>
            <a:ext cx="2298131" cy="10095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err="1" smtClean="0">
                <a:latin typeface="Titillium" charset="0"/>
                <a:ea typeface="Titillium" charset="0"/>
                <a:cs typeface="Titillium" charset="0"/>
              </a:rPr>
              <a:t>Maha</a:t>
            </a:r>
            <a:r>
              <a:rPr lang="en-US" b="1" dirty="0" smtClean="0">
                <a:latin typeface="Titillium" charset="0"/>
                <a:ea typeface="Titillium" charset="0"/>
                <a:cs typeface="Titillium" charset="0"/>
              </a:rPr>
              <a:t> Bali</a:t>
            </a:r>
          </a:p>
          <a:p>
            <a:pPr>
              <a:lnSpc>
                <a:spcPct val="80000"/>
              </a:lnSpc>
            </a:pPr>
            <a:r>
              <a:rPr lang="en-US" sz="1600" b="1" dirty="0" smtClean="0">
                <a:latin typeface="Titillium" charset="0"/>
                <a:ea typeface="Titillium" charset="0"/>
                <a:cs typeface="Titillium" charset="0"/>
              </a:rPr>
              <a:t>Associate Professor of Practice,</a:t>
            </a:r>
          </a:p>
          <a:p>
            <a:pPr>
              <a:lnSpc>
                <a:spcPct val="80000"/>
              </a:lnSpc>
            </a:pPr>
            <a:r>
              <a:rPr lang="en-US" sz="1600" b="1" dirty="0" smtClean="0">
                <a:latin typeface="Titillium" charset="0"/>
                <a:ea typeface="Titillium" charset="0"/>
                <a:cs typeface="Titillium" charset="0"/>
              </a:rPr>
              <a:t>American University in Cairo</a:t>
            </a:r>
            <a:endParaRPr lang="en-US" sz="1600" b="1" dirty="0">
              <a:latin typeface="Titillium" charset="0"/>
              <a:ea typeface="Titillium" charset="0"/>
              <a:cs typeface="Titill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r="337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14274" y="5734984"/>
            <a:ext cx="4366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tillium" panose="00000500000000000000" pitchFamily="50" charset="0"/>
              </a:rPr>
              <a:t>Photo from Dr. Peggy Elliott, Reacting Winter Conference 2019 at UGA:</a:t>
            </a:r>
            <a:endParaRPr lang="en-US" sz="1400" dirty="0" smtClean="0">
              <a:latin typeface="Titillium" panose="00000500000000000000" pitchFamily="50" charset="0"/>
              <a:hlinkClick r:id="rId3"/>
            </a:endParaRPr>
          </a:p>
          <a:p>
            <a:r>
              <a:rPr lang="en-US" sz="1400" dirty="0" smtClean="0">
                <a:latin typeface="Titillium" panose="00000500000000000000" pitchFamily="50" charset="0"/>
                <a:hlinkClick r:id="rId3"/>
              </a:rPr>
              <a:t>https</a:t>
            </a:r>
            <a:r>
              <a:rPr lang="en-US" sz="1400" dirty="0">
                <a:latin typeface="Titillium" panose="00000500000000000000" pitchFamily="50" charset="0"/>
                <a:hlinkClick r:id="rId3"/>
              </a:rPr>
              <a:t>://</a:t>
            </a:r>
            <a:r>
              <a:rPr lang="en-US" sz="1400" dirty="0" smtClean="0">
                <a:latin typeface="Titillium" panose="00000500000000000000" pitchFamily="50" charset="0"/>
                <a:hlinkClick r:id="rId3"/>
              </a:rPr>
              <a:t>twitter.com/ps_elliott/status/1086336782466199552</a:t>
            </a:r>
            <a:r>
              <a:rPr lang="en-US" sz="1400" dirty="0" smtClean="0">
                <a:latin typeface="Titillium" panose="00000500000000000000" pitchFamily="50" charset="0"/>
              </a:rPr>
              <a:t> </a:t>
            </a:r>
            <a:endParaRPr lang="en-US" sz="1400" dirty="0">
              <a:latin typeface="Titillium" panose="00000500000000000000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274" y="472075"/>
            <a:ext cx="4485084" cy="36317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Titillium Bd" panose="00000800000000000000" pitchFamily="50" charset="0"/>
              </a:rPr>
              <a:t>An </a:t>
            </a:r>
            <a:r>
              <a:rPr lang="en-US" sz="2400" dirty="0">
                <a:latin typeface="Titillium Bd" panose="00000800000000000000" pitchFamily="50" charset="0"/>
              </a:rPr>
              <a:t>E</a:t>
            </a:r>
            <a:r>
              <a:rPr lang="en-US" sz="2400" dirty="0" smtClean="0">
                <a:latin typeface="Titillium Bd" panose="00000800000000000000" pitchFamily="50" charset="0"/>
              </a:rPr>
              <a:t>xample of Openness, Sharing, and Vulnerability: Reacting Games and ALG</a:t>
            </a:r>
          </a:p>
          <a:p>
            <a:endParaRPr lang="en-US" sz="2400" dirty="0">
              <a:latin typeface="Titillium" panose="00000500000000000000" pitchFamily="50" charset="0"/>
            </a:endParaRPr>
          </a:p>
          <a:p>
            <a:r>
              <a:rPr lang="en-US" sz="2400" dirty="0" smtClean="0">
                <a:latin typeface="Titillium" panose="00000500000000000000" pitchFamily="50" charset="0"/>
              </a:rPr>
              <a:t>With OER, Reacting Games can</a:t>
            </a:r>
          </a:p>
          <a:p>
            <a:r>
              <a:rPr lang="en-US" sz="2400" dirty="0" smtClean="0">
                <a:latin typeface="Titillium" panose="00000500000000000000" pitchFamily="50" charset="0"/>
              </a:rPr>
              <a:t>(legally) enable remixing and </a:t>
            </a:r>
          </a:p>
          <a:p>
            <a:r>
              <a:rPr lang="en-US" sz="2400" dirty="0" smtClean="0">
                <a:latin typeface="Titillium" panose="00000500000000000000" pitchFamily="50" charset="0"/>
              </a:rPr>
              <a:t>customizing - making </a:t>
            </a:r>
          </a:p>
          <a:p>
            <a:r>
              <a:rPr lang="en-US" sz="2400" dirty="0" smtClean="0">
                <a:latin typeface="Titillium" panose="00000500000000000000" pitchFamily="50" charset="0"/>
              </a:rPr>
              <a:t>teaching and historical </a:t>
            </a:r>
          </a:p>
          <a:p>
            <a:r>
              <a:rPr lang="en-US" sz="2400" dirty="0" smtClean="0">
                <a:latin typeface="Titillium" panose="00000500000000000000" pitchFamily="50" charset="0"/>
              </a:rPr>
              <a:t>resources your own.</a:t>
            </a:r>
            <a:endParaRPr lang="en-US" sz="3200" dirty="0">
              <a:latin typeface="Titillium" panose="00000500000000000000" pitchFamily="50" charset="0"/>
            </a:endParaRPr>
          </a:p>
          <a:p>
            <a:endParaRPr lang="en-US" sz="2000" dirty="0" smtClean="0">
              <a:latin typeface="Titillium" panose="00000500000000000000" pitchFamily="50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14274" y="1730604"/>
            <a:ext cx="2183292" cy="1214"/>
          </a:xfrm>
          <a:prstGeom prst="line">
            <a:avLst/>
          </a:prstGeom>
          <a:ln w="254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78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ews.uga.edu/wp-content/uploads/2019/01/1grant_course-materials.33020-002-810x540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5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5359" y="401466"/>
            <a:ext cx="8604278" cy="97045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ALG is not a mandate. </a:t>
            </a:r>
            <a:endParaRPr lang="en-US" b="1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1009" y="1371916"/>
            <a:ext cx="11201399" cy="4440115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Affordable Learning Georgia is encouraging the adoption, adaptation, and creation of OER by: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Building awareness (advocacy, events, visibility)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Providing support (time, infrastructure)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Using the power of a large system to build new OER, test / validate at a large scale, encourage team-based innovations</a:t>
            </a: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27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ews.uga.edu/wp-content/uploads/2019/01/1grant_course-materials.33020-002-810x540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5359" y="401466"/>
            <a:ext cx="8604278" cy="97045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Textbook Transformation Grants: The Basics</a:t>
            </a:r>
            <a:endParaRPr lang="en-US" b="1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1540" y="2133915"/>
            <a:ext cx="11201399" cy="4267200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Three different sizes (standard, large, mini)</a:t>
            </a:r>
          </a:p>
          <a:p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Supporting faculty time, travel, materials, additional support, etc.</a:t>
            </a:r>
          </a:p>
          <a:p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Proposals submitted, peer-reviewed, awarded</a:t>
            </a:r>
          </a:p>
          <a:p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Contract is with institution, not individual</a:t>
            </a:r>
          </a:p>
          <a:p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All </a:t>
            </a: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USG </a:t>
            </a:r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institutions have been awarded </a:t>
            </a: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grants</a:t>
            </a:r>
            <a:endParaRPr lang="en-US" sz="3600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90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ews.uga.edu/wp-content/uploads/2019/01/1grant_course-materials.33020-002-810x540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5359" y="401466"/>
            <a:ext cx="8604278" cy="88221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Apply for this grant if: </a:t>
            </a:r>
            <a:endParaRPr lang="en-US" b="1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93086" y="1380392"/>
            <a:ext cx="11201399" cy="5117438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You have a small team of faculty ready to replace a commercial textbook with OER (Standard-Scale)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You have an entire department, or a team of faculty teaching more than 500 students, ready to replace a commercial textbook with OER (Large-Scale)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You are already using OER and you want to either revise the resources or create new ancillaries around them (Mini-Grant)</a:t>
            </a:r>
            <a:endParaRPr lang="en-US" sz="3600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37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ews.uga.edu/wp-content/uploads/2019/01/1grant_course-materials.33020-002-810x540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443030"/>
            <a:ext cx="10353762" cy="97045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Getting Started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57" y="1619250"/>
            <a:ext cx="11068049" cy="5238750"/>
          </a:xfrm>
        </p:spPr>
        <p:txBody>
          <a:bodyPr>
            <a:normAutofit/>
          </a:bodyPr>
          <a:lstStyle/>
          <a:p>
            <a:pPr marL="571500" indent="-571500"/>
            <a:r>
              <a:rPr lang="en-US" sz="4000" dirty="0">
                <a:solidFill>
                  <a:schemeClr val="bg1"/>
                </a:solidFill>
                <a:latin typeface="Titillium" panose="00000500000000000000" pitchFamily="50" charset="0"/>
              </a:rPr>
              <a:t>Join the ALG Newsletter </a:t>
            </a:r>
            <a:r>
              <a:rPr lang="en-US" sz="40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list.</a:t>
            </a:r>
          </a:p>
          <a:p>
            <a:pPr marL="1028700" lvl="1" indent="-571500"/>
            <a:r>
              <a:rPr lang="en-US" sz="3200" dirty="0">
                <a:solidFill>
                  <a:schemeClr val="bg1"/>
                </a:solidFill>
                <a:latin typeface="Titillium" panose="00000500000000000000" pitchFamily="50" charset="0"/>
              </a:rPr>
              <a:t>h</a:t>
            </a:r>
            <a:r>
              <a:rPr lang="en-US" sz="32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ttp</a:t>
            </a:r>
            <a:r>
              <a:rPr lang="en-US" sz="3200" dirty="0">
                <a:solidFill>
                  <a:schemeClr val="bg1"/>
                </a:solidFill>
                <a:latin typeface="Titillium" panose="00000500000000000000" pitchFamily="50" charset="0"/>
              </a:rPr>
              <a:t>://affordablelearninggeorgia.org/newsletters</a:t>
            </a:r>
          </a:p>
          <a:p>
            <a:pPr marL="571500" indent="-571500"/>
            <a:r>
              <a:rPr lang="en-US" sz="4000" dirty="0">
                <a:solidFill>
                  <a:schemeClr val="bg1"/>
                </a:solidFill>
                <a:latin typeface="Titillium" panose="00000500000000000000" pitchFamily="50" charset="0"/>
              </a:rPr>
              <a:t>Form a team of transformers. </a:t>
            </a:r>
          </a:p>
          <a:p>
            <a:pPr marL="571500" indent="-571500"/>
            <a:r>
              <a:rPr lang="en-US" sz="40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Do </a:t>
            </a:r>
            <a:r>
              <a:rPr lang="en-US" sz="4000" dirty="0">
                <a:solidFill>
                  <a:schemeClr val="bg1"/>
                </a:solidFill>
                <a:latin typeface="Titillium" panose="00000500000000000000" pitchFamily="50" charset="0"/>
              </a:rPr>
              <a:t>an initial OER / library / Web review. </a:t>
            </a:r>
          </a:p>
          <a:p>
            <a:pPr marL="571500" indent="-571500"/>
            <a:r>
              <a:rPr lang="en-US" sz="40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Put </a:t>
            </a:r>
            <a:r>
              <a:rPr lang="en-US" sz="4000" dirty="0">
                <a:solidFill>
                  <a:schemeClr val="bg1"/>
                </a:solidFill>
                <a:latin typeface="Titillium" panose="00000500000000000000" pitchFamily="50" charset="0"/>
              </a:rPr>
              <a:t>together a plan.</a:t>
            </a:r>
          </a:p>
          <a:p>
            <a:pPr marL="571500" indent="-571500"/>
            <a:r>
              <a:rPr lang="en-US" sz="4000" dirty="0">
                <a:solidFill>
                  <a:schemeClr val="bg1"/>
                </a:solidFill>
                <a:latin typeface="Titillium" panose="00000500000000000000" pitchFamily="50" charset="0"/>
              </a:rPr>
              <a:t>Keep accessibility in mind (ADA compliance / S. 508).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763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08619" y="824778"/>
            <a:ext cx="3111308" cy="689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spc="200" dirty="0" smtClean="0">
                <a:latin typeface="Titillium" charset="0"/>
                <a:ea typeface="Titillium" charset="0"/>
                <a:cs typeface="Titillium" charset="0"/>
              </a:rPr>
              <a:t>LET’S DISCUSS: PART </a:t>
            </a:r>
            <a:r>
              <a:rPr lang="en-US" sz="2800" b="1" spc="200" dirty="0">
                <a:latin typeface="Titillium" charset="0"/>
                <a:ea typeface="Titillium" charset="0"/>
                <a:cs typeface="Titillium" charset="0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8619" y="1714501"/>
            <a:ext cx="5334000" cy="3810467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Please tell us: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Your name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Your position (What do you teach? What do you support?)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What brings you to OER and affordable materials? 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" b="614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0" b="129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903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ews.uga.edu/wp-content/uploads/2019/01/1grant_course-materials.33020-002-810x540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304184"/>
            <a:ext cx="10563224" cy="3200400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>
                <a:solidFill>
                  <a:schemeClr val="bg1"/>
                </a:solidFill>
              </a:rPr>
              <a:t>Read the RFP </a:t>
            </a:r>
            <a:r>
              <a:rPr lang="en-US" b="1" dirty="0">
                <a:solidFill>
                  <a:schemeClr val="bg1"/>
                </a:solidFill>
              </a:rPr>
              <a:t>carefully. 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/>
            <a:r>
              <a:rPr lang="en-US" dirty="0">
                <a:solidFill>
                  <a:schemeClr val="bg1"/>
                </a:solidFill>
              </a:rPr>
              <a:t>Put the deadline </a:t>
            </a:r>
            <a:r>
              <a:rPr lang="en-US" b="1" dirty="0">
                <a:solidFill>
                  <a:schemeClr val="bg1"/>
                </a:solidFill>
              </a:rPr>
              <a:t>and the Kickoff Meeting</a:t>
            </a:r>
            <a:r>
              <a:rPr lang="en-US" dirty="0">
                <a:solidFill>
                  <a:schemeClr val="bg1"/>
                </a:solidFill>
              </a:rPr>
              <a:t> on your calendar. 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en-US" dirty="0" smtClean="0">
                <a:solidFill>
                  <a:schemeClr val="bg1"/>
                </a:solidFill>
              </a:rPr>
              <a:t>Work </a:t>
            </a:r>
            <a:r>
              <a:rPr lang="en-US" dirty="0">
                <a:solidFill>
                  <a:schemeClr val="bg1"/>
                </a:solidFill>
              </a:rPr>
              <a:t>with your team to apply.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95" y="1109229"/>
            <a:ext cx="10353762" cy="97045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When a New Round is Announced: 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3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673" y="1170710"/>
            <a:ext cx="10474641" cy="5032805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Project management is essential. Stick to the timeline, set measurable goals, and work together.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If possible, test out your OER in a pilot group.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If possible, test out any software in a ‘sandbox’ as both instructors and students.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Keep up-to-date on OER in your field. Do periodical searches with the bigger OER search tools.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Always keep accessibility in mind.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34673" y="200260"/>
            <a:ext cx="10353762" cy="97045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We Have a Grant! Now What? 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673" y="1170710"/>
            <a:ext cx="10474641" cy="5032805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Have a sustainability plan and stick to it.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If you are using links to materials on the Web, you will need to check these every semester.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Keep any timely materials up-to-date.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Work to improve the adaptability, accessibility, and usability of your resources.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Look toward expanding your resources and/or methods to more sections or more courses.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34673" y="200260"/>
            <a:ext cx="10353762" cy="97045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Our Grant is Finished! Now What? 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0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1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234" y="1728213"/>
            <a:ext cx="10474641" cy="38238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latin typeface="Titillium" panose="00000500000000000000" pitchFamily="50" charset="0"/>
              </a:rPr>
              <a:t>http://affordablelearninggeorgia.org/about/</a:t>
            </a:r>
            <a:br>
              <a:rPr lang="en-US" sz="3600" b="1" dirty="0">
                <a:solidFill>
                  <a:schemeClr val="bg1"/>
                </a:solidFill>
                <a:latin typeface="Titillium" panose="00000500000000000000" pitchFamily="50" charset="0"/>
              </a:rPr>
            </a:br>
            <a:r>
              <a:rPr lang="en-US" sz="3600" b="1" dirty="0" err="1">
                <a:solidFill>
                  <a:schemeClr val="bg1"/>
                </a:solidFill>
                <a:latin typeface="Titillium" panose="00000500000000000000" pitchFamily="50" charset="0"/>
              </a:rPr>
              <a:t>champions_coordinators</a:t>
            </a:r>
            <a:r>
              <a:rPr lang="en-US" sz="3600" b="1" dirty="0">
                <a:solidFill>
                  <a:schemeClr val="bg1"/>
                </a:solidFill>
                <a:latin typeface="Titillium" panose="00000500000000000000" pitchFamily="50" charset="0"/>
              </a:rPr>
              <a:t>/ </a:t>
            </a:r>
            <a:endParaRPr lang="en-US" sz="3600" b="1" dirty="0" smtClean="0">
              <a:solidFill>
                <a:schemeClr val="bg1"/>
              </a:solidFill>
              <a:latin typeface="Titillium" panose="00000500000000000000" pitchFamily="50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  <a:latin typeface="Titillium" panose="00000500000000000000" pitchFamily="50" charset="0"/>
              </a:rPr>
              <a:t>Campus Champion: Megan Mittelstadt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Megan.Mittelstadt@uga.edu</a:t>
            </a:r>
            <a:endParaRPr lang="en-US" sz="3600" dirty="0">
              <a:solidFill>
                <a:schemeClr val="bg1"/>
              </a:solidFill>
              <a:latin typeface="Titillium" panose="00000500000000000000" pitchFamily="50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Library Coordinators: Mariann Burright and Carla Buss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mariann@ung.edu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tillium" panose="00000500000000000000" pitchFamily="50" charset="0"/>
              </a:rPr>
              <a:t>cbuss@ung.edu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34673" y="200260"/>
            <a:ext cx="10353762" cy="97045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When in Doubt, Reach Out to your Champions and Coordinators! 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9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14655" y="575396"/>
            <a:ext cx="3111308" cy="689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spc="200" dirty="0" smtClean="0">
                <a:latin typeface="Titillium" charset="0"/>
                <a:ea typeface="Titillium" charset="0"/>
                <a:cs typeface="Titillium" charset="0"/>
              </a:rPr>
              <a:t>LET’S DISCUSS: </a:t>
            </a:r>
            <a:r>
              <a:rPr lang="en-US" sz="2800" b="1" spc="200" smtClean="0">
                <a:latin typeface="Titillium" charset="0"/>
                <a:ea typeface="Titillium" charset="0"/>
                <a:cs typeface="Titillium" charset="0"/>
              </a:rPr>
              <a:t>PART II</a:t>
            </a:r>
            <a:endParaRPr lang="en-US" sz="28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14655" y="1417216"/>
            <a:ext cx="5527963" cy="510312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Please tell us: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What do you plan to do with OER in the future?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If you could change something about the OER that exist right now, what would it be? </a:t>
            </a:r>
            <a:endParaRPr lang="en-US" sz="2800" dirty="0">
              <a:solidFill>
                <a:schemeClr val="tx1">
                  <a:alpha val="60000"/>
                </a:schemeClr>
              </a:solidFill>
              <a:latin typeface="Titillium Bd" panose="00000800000000000000" pitchFamily="50" charset="0"/>
              <a:ea typeface="Titillium" charset="0"/>
              <a:cs typeface="Titillium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alpha val="60000"/>
                  </a:schemeClr>
                </a:solidFill>
                <a:latin typeface="Titillium Bd" panose="00000800000000000000" pitchFamily="50" charset="0"/>
                <a:ea typeface="Titillium" charset="0"/>
                <a:cs typeface="Titillium" charset="0"/>
              </a:rPr>
              <a:t>Any questions about all things Open?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" b="3070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97" b="78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027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" b="3070"/>
          <a:stretch>
            <a:fillRect/>
          </a:stretch>
        </p:blipFill>
        <p:spPr/>
      </p:pic>
      <p:pic>
        <p:nvPicPr>
          <p:cNvPr id="15" name="Picture Placeholder 14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600"/>
                    </a14:imgEffect>
                    <a14:imgEffect>
                      <a14:saturation sat="281000"/>
                    </a14:imgEffect>
                    <a14:imgEffect>
                      <a14:brightnessContrast bright="-16000" contras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71" r="15371"/>
          <a:stretch>
            <a:fillRect/>
          </a:stretch>
        </p:blipFill>
        <p:spPr/>
      </p:pic>
      <p:sp>
        <p:nvSpPr>
          <p:cNvPr id="16" name="TextBox 15"/>
          <p:cNvSpPr txBox="1"/>
          <p:nvPr/>
        </p:nvSpPr>
        <p:spPr>
          <a:xfrm>
            <a:off x="4086225" y="5257948"/>
            <a:ext cx="4019550" cy="1077218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tillium Bd" panose="00000800000000000000" pitchFamily="50" charset="0"/>
              </a:rPr>
              <a:t>Contact me: </a:t>
            </a:r>
          </a:p>
          <a:p>
            <a:pPr algn="ctr"/>
            <a:r>
              <a:rPr lang="en-US" sz="3200" dirty="0" smtClean="0">
                <a:latin typeface="Titillium Bd" panose="00000800000000000000" pitchFamily="50" charset="0"/>
              </a:rPr>
              <a:t>jeff.gallant@usg.edu</a:t>
            </a:r>
            <a:endParaRPr lang="en-US" sz="3200" dirty="0"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8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0" b="10390"/>
          <a:stretch>
            <a:fillRect/>
          </a:stretch>
        </p:blipFill>
        <p:spPr>
          <a:xfrm>
            <a:off x="2438401" y="-1"/>
            <a:ext cx="8107192" cy="4282461"/>
          </a:xfrm>
        </p:spPr>
      </p:pic>
      <p:sp>
        <p:nvSpPr>
          <p:cNvPr id="4" name="TextBox 3"/>
          <p:cNvSpPr txBox="1"/>
          <p:nvPr/>
        </p:nvSpPr>
        <p:spPr>
          <a:xfrm>
            <a:off x="7089936" y="1692550"/>
            <a:ext cx="252768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</a:t>
            </a:r>
          </a:p>
          <a:p>
            <a:pPr>
              <a:lnSpc>
                <a:spcPct val="8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CONTENT</a:t>
            </a:r>
            <a:endParaRPr lang="en-US" sz="4000" b="1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1" y="4343420"/>
            <a:ext cx="1101037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latin typeface="Titillium" panose="00000500000000000000" pitchFamily="50" charset="0"/>
              </a:rPr>
              <a:t>“As </a:t>
            </a:r>
            <a:r>
              <a:rPr lang="en-US" sz="2000" dirty="0">
                <a:latin typeface="Titillium" panose="00000500000000000000" pitchFamily="50" charset="0"/>
              </a:rPr>
              <a:t>long as everyone in the world has </a:t>
            </a:r>
            <a:r>
              <a:rPr lang="en-US" sz="2000" b="1" dirty="0">
                <a:latin typeface="Titillium" panose="00000500000000000000" pitchFamily="50" charset="0"/>
              </a:rPr>
              <a:t>free permission to make copies of a resource and redistribute them</a:t>
            </a:r>
            <a:r>
              <a:rPr lang="en-US" sz="2000" dirty="0">
                <a:latin typeface="Titillium" panose="00000500000000000000" pitchFamily="50" charset="0"/>
              </a:rPr>
              <a:t>, there will always be free access to that resource (so long as anyone cares about the resource). </a:t>
            </a:r>
            <a:endParaRPr lang="en-US" sz="2000" dirty="0" smtClean="0">
              <a:latin typeface="Titillium" panose="00000500000000000000" pitchFamily="50" charset="0"/>
            </a:endParaRPr>
          </a:p>
          <a:p>
            <a:endParaRPr lang="en-US" sz="2000" dirty="0" smtClean="0">
              <a:latin typeface="Titillium" panose="00000500000000000000" pitchFamily="50" charset="0"/>
            </a:endParaRPr>
          </a:p>
          <a:p>
            <a:r>
              <a:rPr lang="en-US" sz="2000" dirty="0" smtClean="0">
                <a:latin typeface="Titillium" panose="00000500000000000000" pitchFamily="50" charset="0"/>
              </a:rPr>
              <a:t>As </a:t>
            </a:r>
            <a:r>
              <a:rPr lang="en-US" sz="2000" dirty="0">
                <a:latin typeface="Titillium" panose="00000500000000000000" pitchFamily="50" charset="0"/>
              </a:rPr>
              <a:t>long as everyone in the world has </a:t>
            </a:r>
            <a:r>
              <a:rPr lang="en-US" sz="2000" b="1" dirty="0">
                <a:latin typeface="Titillium" panose="00000500000000000000" pitchFamily="50" charset="0"/>
              </a:rPr>
              <a:t>free permission to make changes to and mashups of a resource, and reuse those however they choose</a:t>
            </a:r>
            <a:r>
              <a:rPr lang="en-US" sz="2000" dirty="0">
                <a:latin typeface="Titillium" panose="00000500000000000000" pitchFamily="50" charset="0"/>
              </a:rPr>
              <a:t>, it will be possible for people to do things that were illegal / impossible / impractical to do before</a:t>
            </a:r>
            <a:r>
              <a:rPr lang="en-US" sz="2000" dirty="0" smtClean="0">
                <a:latin typeface="Titillium" panose="00000500000000000000" pitchFamily="50" charset="0"/>
              </a:rPr>
              <a:t>.”</a:t>
            </a:r>
            <a:endParaRPr lang="en-US" sz="2800" dirty="0">
              <a:latin typeface="Titillium" panose="00000500000000000000" pitchFamily="50" charset="0"/>
              <a:ea typeface="Titillium Light" charset="0"/>
              <a:cs typeface="Titillium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0416" y="2694631"/>
            <a:ext cx="1933325" cy="664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David Wiley CEO/Founder, Lumen</a:t>
            </a:r>
            <a:endParaRPr lang="en-US" b="1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48055" y="6120806"/>
            <a:ext cx="45026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opencontent.org/blog/archives/5463</a:t>
            </a:r>
            <a:r>
              <a:rPr lang="en-US" sz="1600" dirty="0" smtClean="0"/>
              <a:t>, CC-BY</a:t>
            </a:r>
          </a:p>
          <a:p>
            <a:r>
              <a:rPr lang="en-US" sz="1600" dirty="0"/>
              <a:t>Photo: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about.me/davidwiley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2201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Free stock photo of book, book shelves, books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7" name="Picture Placeholder 6" descr="Postings from an edge: Creative Commons in the Classroom ...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r="41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576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0583" y="4645142"/>
            <a:ext cx="1541064" cy="103412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can keep any open resource. Access does not disappear.</a:t>
            </a:r>
            <a:endParaRPr lang="en-US" sz="1400" dirty="0">
              <a:solidFill>
                <a:schemeClr val="bg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9090" y="4249181"/>
            <a:ext cx="1837448" cy="250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RETAIN</a:t>
            </a:r>
            <a:endParaRPr lang="en-US" sz="1400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0" name="Shape 3620"/>
          <p:cNvSpPr/>
          <p:nvPr/>
        </p:nvSpPr>
        <p:spPr>
          <a:xfrm>
            <a:off x="4087091" y="3055476"/>
            <a:ext cx="463613" cy="463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Shape 3767"/>
          <p:cNvSpPr/>
          <p:nvPr/>
        </p:nvSpPr>
        <p:spPr>
          <a:xfrm>
            <a:off x="7644793" y="2955156"/>
            <a:ext cx="568683" cy="568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19636"/>
                </a:moveTo>
                <a:cubicBezTo>
                  <a:pt x="12764" y="20178"/>
                  <a:pt x="12324" y="20618"/>
                  <a:pt x="11782" y="20618"/>
                </a:cubicBezTo>
                <a:lnTo>
                  <a:pt x="9818" y="20618"/>
                </a:lnTo>
                <a:cubicBezTo>
                  <a:pt x="9276" y="20618"/>
                  <a:pt x="8836" y="20178"/>
                  <a:pt x="8836" y="19636"/>
                </a:cubicBezTo>
                <a:lnTo>
                  <a:pt x="8836" y="17673"/>
                </a:lnTo>
                <a:cubicBezTo>
                  <a:pt x="8836" y="1713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7131"/>
                  <a:pt x="12764" y="17673"/>
                </a:cubicBezTo>
                <a:cubicBezTo>
                  <a:pt x="12764" y="17673"/>
                  <a:pt x="12764" y="19636"/>
                  <a:pt x="12764" y="19636"/>
                </a:cubicBezTo>
                <a:close/>
                <a:moveTo>
                  <a:pt x="11782" y="15709"/>
                </a:moveTo>
                <a:lnTo>
                  <a:pt x="9818" y="15709"/>
                </a:lnTo>
                <a:cubicBezTo>
                  <a:pt x="8734" y="15709"/>
                  <a:pt x="7855" y="16588"/>
                  <a:pt x="7855" y="17673"/>
                </a:cubicBezTo>
                <a:lnTo>
                  <a:pt x="7855" y="19636"/>
                </a:lnTo>
                <a:cubicBezTo>
                  <a:pt x="7855" y="20721"/>
                  <a:pt x="8734" y="21600"/>
                  <a:pt x="9818" y="21600"/>
                </a:cubicBezTo>
                <a:lnTo>
                  <a:pt x="11782" y="21600"/>
                </a:lnTo>
                <a:cubicBezTo>
                  <a:pt x="12866" y="21600"/>
                  <a:pt x="13745" y="20721"/>
                  <a:pt x="13745" y="19636"/>
                </a:cubicBezTo>
                <a:lnTo>
                  <a:pt x="13745" y="17673"/>
                </a:lnTo>
                <a:cubicBezTo>
                  <a:pt x="13745" y="16588"/>
                  <a:pt x="12866" y="15709"/>
                  <a:pt x="11782" y="157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cubicBezTo>
                  <a:pt x="17131" y="20618"/>
                  <a:pt x="16691" y="20178"/>
                  <a:pt x="16691" y="19636"/>
                </a:cubicBezTo>
                <a:lnTo>
                  <a:pt x="16691" y="17673"/>
                </a:lnTo>
                <a:cubicBezTo>
                  <a:pt x="16691" y="17131"/>
                  <a:pt x="17131" y="16691"/>
                  <a:pt x="17673" y="16691"/>
                </a:cubicBezTo>
                <a:lnTo>
                  <a:pt x="19636" y="16691"/>
                </a:lnTo>
                <a:cubicBezTo>
                  <a:pt x="20178" y="16691"/>
                  <a:pt x="20618" y="17131"/>
                  <a:pt x="20618" y="17673"/>
                </a:cubicBez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19636" y="15709"/>
                </a:moveTo>
                <a:lnTo>
                  <a:pt x="17673" y="15709"/>
                </a:lnTo>
                <a:cubicBezTo>
                  <a:pt x="16588" y="15709"/>
                  <a:pt x="15709" y="16588"/>
                  <a:pt x="15709" y="17673"/>
                </a:cubicBezTo>
                <a:lnTo>
                  <a:pt x="15709" y="19636"/>
                </a:lnTo>
                <a:cubicBezTo>
                  <a:pt x="15709" y="20721"/>
                  <a:pt x="16588" y="21600"/>
                  <a:pt x="17673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7673"/>
                </a:lnTo>
                <a:cubicBezTo>
                  <a:pt x="21600" y="16588"/>
                  <a:pt x="20721" y="15709"/>
                  <a:pt x="19636" y="15709"/>
                </a:cubicBezTo>
                <a:moveTo>
                  <a:pt x="4909" y="19636"/>
                </a:moveTo>
                <a:cubicBezTo>
                  <a:pt x="4909" y="20178"/>
                  <a:pt x="4469" y="20618"/>
                  <a:pt x="3927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cubicBezTo>
                  <a:pt x="982" y="17131"/>
                  <a:pt x="1422" y="16691"/>
                  <a:pt x="1964" y="16691"/>
                </a:cubicBezTo>
                <a:lnTo>
                  <a:pt x="3927" y="16691"/>
                </a:lnTo>
                <a:cubicBezTo>
                  <a:pt x="4469" y="16691"/>
                  <a:pt x="4909" y="17131"/>
                  <a:pt x="4909" y="17673"/>
                </a:cubicBezTo>
                <a:cubicBezTo>
                  <a:pt x="4909" y="17673"/>
                  <a:pt x="4909" y="19636"/>
                  <a:pt x="4909" y="19636"/>
                </a:cubicBezTo>
                <a:close/>
                <a:moveTo>
                  <a:pt x="3927" y="15709"/>
                </a:moveTo>
                <a:lnTo>
                  <a:pt x="1964" y="15709"/>
                </a:lnTo>
                <a:cubicBezTo>
                  <a:pt x="879" y="15709"/>
                  <a:pt x="0" y="16588"/>
                  <a:pt x="0" y="176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3927" y="21600"/>
                </a:lnTo>
                <a:cubicBezTo>
                  <a:pt x="5012" y="21600"/>
                  <a:pt x="5891" y="20721"/>
                  <a:pt x="5891" y="19636"/>
                </a:cubicBezTo>
                <a:lnTo>
                  <a:pt x="5891" y="17673"/>
                </a:lnTo>
                <a:cubicBezTo>
                  <a:pt x="5891" y="16588"/>
                  <a:pt x="5012" y="15709"/>
                  <a:pt x="3927" y="15709"/>
                </a:cubicBezTo>
                <a:moveTo>
                  <a:pt x="2945" y="14727"/>
                </a:moveTo>
                <a:cubicBezTo>
                  <a:pt x="3217" y="14727"/>
                  <a:pt x="3436" y="14508"/>
                  <a:pt x="3436" y="14236"/>
                </a:cubicBezTo>
                <a:lnTo>
                  <a:pt x="3436" y="10800"/>
                </a:lnTo>
                <a:lnTo>
                  <a:pt x="10309" y="10800"/>
                </a:lnTo>
                <a:lnTo>
                  <a:pt x="10309" y="14236"/>
                </a:lnTo>
                <a:cubicBezTo>
                  <a:pt x="10309" y="14508"/>
                  <a:pt x="10529" y="14727"/>
                  <a:pt x="10800" y="14727"/>
                </a:cubicBezTo>
                <a:cubicBezTo>
                  <a:pt x="11071" y="14727"/>
                  <a:pt x="11291" y="14508"/>
                  <a:pt x="11291" y="14236"/>
                </a:cubicBezTo>
                <a:lnTo>
                  <a:pt x="11291" y="10800"/>
                </a:lnTo>
                <a:lnTo>
                  <a:pt x="18164" y="10800"/>
                </a:lnTo>
                <a:lnTo>
                  <a:pt x="18164" y="14236"/>
                </a:lnTo>
                <a:cubicBezTo>
                  <a:pt x="18164" y="14508"/>
                  <a:pt x="18384" y="14727"/>
                  <a:pt x="18655" y="14727"/>
                </a:cubicBezTo>
                <a:cubicBezTo>
                  <a:pt x="18926" y="14727"/>
                  <a:pt x="19145" y="14508"/>
                  <a:pt x="19145" y="14236"/>
                </a:cubicBezTo>
                <a:lnTo>
                  <a:pt x="19145" y="10309"/>
                </a:lnTo>
                <a:cubicBezTo>
                  <a:pt x="19145" y="10038"/>
                  <a:pt x="18926" y="9818"/>
                  <a:pt x="18655" y="9818"/>
                </a:cubicBezTo>
                <a:lnTo>
                  <a:pt x="11291" y="9818"/>
                </a:lnTo>
                <a:lnTo>
                  <a:pt x="11291" y="7364"/>
                </a:lnTo>
                <a:cubicBezTo>
                  <a:pt x="11291" y="7093"/>
                  <a:pt x="11071" y="6873"/>
                  <a:pt x="10800" y="6873"/>
                </a:cubicBezTo>
                <a:cubicBezTo>
                  <a:pt x="10529" y="6873"/>
                  <a:pt x="10309" y="7093"/>
                  <a:pt x="10309" y="7364"/>
                </a:cubicBezTo>
                <a:lnTo>
                  <a:pt x="10309" y="9818"/>
                </a:lnTo>
                <a:lnTo>
                  <a:pt x="2945" y="9818"/>
                </a:lnTo>
                <a:cubicBezTo>
                  <a:pt x="2674" y="9818"/>
                  <a:pt x="2455" y="10038"/>
                  <a:pt x="2455" y="10309"/>
                </a:cubicBezTo>
                <a:lnTo>
                  <a:pt x="2455" y="14236"/>
                </a:lnTo>
                <a:cubicBezTo>
                  <a:pt x="2455" y="14508"/>
                  <a:pt x="2674" y="14727"/>
                  <a:pt x="2945" y="14727"/>
                </a:cubicBezTo>
                <a:moveTo>
                  <a:pt x="8836" y="1964"/>
                </a:moveTo>
                <a:cubicBezTo>
                  <a:pt x="8836" y="1422"/>
                  <a:pt x="9276" y="982"/>
                  <a:pt x="9818" y="982"/>
                </a:cubicBezTo>
                <a:lnTo>
                  <a:pt x="11782" y="982"/>
                </a:lnTo>
                <a:cubicBezTo>
                  <a:pt x="12324" y="982"/>
                  <a:pt x="12764" y="1422"/>
                  <a:pt x="12764" y="1964"/>
                </a:cubicBezTo>
                <a:lnTo>
                  <a:pt x="12764" y="3927"/>
                </a:lnTo>
                <a:cubicBezTo>
                  <a:pt x="12764" y="446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4469"/>
                  <a:pt x="8836" y="3927"/>
                </a:cubicBezTo>
                <a:cubicBezTo>
                  <a:pt x="8836" y="3927"/>
                  <a:pt x="8836" y="1964"/>
                  <a:pt x="8836" y="1964"/>
                </a:cubicBezTo>
                <a:close/>
                <a:moveTo>
                  <a:pt x="9818" y="5891"/>
                </a:moveTo>
                <a:lnTo>
                  <a:pt x="11782" y="5891"/>
                </a:lnTo>
                <a:cubicBezTo>
                  <a:pt x="12866" y="5891"/>
                  <a:pt x="13745" y="5012"/>
                  <a:pt x="13745" y="3927"/>
                </a:cubicBezTo>
                <a:lnTo>
                  <a:pt x="13745" y="1964"/>
                </a:lnTo>
                <a:cubicBezTo>
                  <a:pt x="13745" y="879"/>
                  <a:pt x="12866" y="0"/>
                  <a:pt x="11782" y="0"/>
                </a:cubicBezTo>
                <a:lnTo>
                  <a:pt x="9818" y="0"/>
                </a:lnTo>
                <a:cubicBezTo>
                  <a:pt x="8734" y="0"/>
                  <a:pt x="7855" y="879"/>
                  <a:pt x="7855" y="1964"/>
                </a:cubicBezTo>
                <a:lnTo>
                  <a:pt x="7855" y="3927"/>
                </a:lnTo>
                <a:cubicBezTo>
                  <a:pt x="7855" y="5012"/>
                  <a:pt x="8734" y="5891"/>
                  <a:pt x="9818" y="5891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788306" y="633371"/>
            <a:ext cx="8610600" cy="99375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</a:rPr>
              <a:t>OPEN = FREE + PERMISSIONS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OPEN = ACCESS + POSSIBILITIES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6871" y="1776870"/>
            <a:ext cx="10054936" cy="55399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resources afford creators and users these 5R Permissions:</a:t>
            </a:r>
            <a:endParaRPr lang="en-US" sz="24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8" name="AutoShape 2"/>
          <p:cNvSpPr>
            <a:spLocks/>
          </p:cNvSpPr>
          <p:nvPr/>
        </p:nvSpPr>
        <p:spPr bwMode="auto">
          <a:xfrm>
            <a:off x="1802892" y="2515648"/>
            <a:ext cx="1410548" cy="1526572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6" name="AutoShape 2"/>
          <p:cNvSpPr>
            <a:spLocks/>
          </p:cNvSpPr>
          <p:nvPr/>
        </p:nvSpPr>
        <p:spPr bwMode="auto">
          <a:xfrm>
            <a:off x="5422614" y="2515648"/>
            <a:ext cx="1410548" cy="1526572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7" name="AutoShape 2"/>
          <p:cNvSpPr>
            <a:spLocks/>
          </p:cNvSpPr>
          <p:nvPr/>
        </p:nvSpPr>
        <p:spPr bwMode="auto">
          <a:xfrm>
            <a:off x="9052134" y="2515648"/>
            <a:ext cx="1410548" cy="1526572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9" name="AutoShape 2"/>
          <p:cNvSpPr>
            <a:spLocks/>
          </p:cNvSpPr>
          <p:nvPr/>
        </p:nvSpPr>
        <p:spPr bwMode="auto">
          <a:xfrm>
            <a:off x="3612753" y="2515648"/>
            <a:ext cx="1410548" cy="1526572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4" name="AutoShape 2"/>
          <p:cNvSpPr>
            <a:spLocks/>
          </p:cNvSpPr>
          <p:nvPr/>
        </p:nvSpPr>
        <p:spPr bwMode="auto">
          <a:xfrm>
            <a:off x="7232475" y="2515648"/>
            <a:ext cx="1410548" cy="1526572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lIns="0" tIns="0" rIns="0" bIns="0" anchor="ctr"/>
          <a:lstStyle/>
          <a:p>
            <a:pPr algn="ctr"/>
            <a:endParaRPr lang="en-US" sz="16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35304" y="4645142"/>
            <a:ext cx="1541065" cy="1292662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can use open content in a wide range of ways without restrictions.</a:t>
            </a:r>
            <a:endParaRPr lang="en-US" sz="1400" dirty="0">
              <a:solidFill>
                <a:schemeClr val="bg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08953" y="4252174"/>
            <a:ext cx="18374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REUSE</a:t>
            </a:r>
            <a:endParaRPr lang="en-US" sz="2000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68645" y="4642779"/>
            <a:ext cx="1541065" cy="1292662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can adjust, modify, or alter the content itself to fit the needs of you and your students.</a:t>
            </a:r>
            <a:endParaRPr lang="en-US" sz="1400" dirty="0">
              <a:solidFill>
                <a:schemeClr val="bg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27152" y="4249181"/>
            <a:ext cx="1837448" cy="250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REVISE</a:t>
            </a:r>
            <a:endParaRPr lang="en-US" sz="1400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32475" y="4642779"/>
            <a:ext cx="1541065" cy="155119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can combine open content with other open materials, like a custom textbook or a mashup.</a:t>
            </a:r>
            <a:endParaRPr lang="en-US" sz="1400" dirty="0">
              <a:solidFill>
                <a:schemeClr val="bg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39092" y="4249181"/>
            <a:ext cx="1837448" cy="250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REMIX</a:t>
            </a:r>
            <a:endParaRPr lang="en-US" sz="1400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013958" y="4645142"/>
            <a:ext cx="1541065" cy="1292662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can share copies of open content, including your revisions, with others.</a:t>
            </a:r>
            <a:endParaRPr lang="en-US" sz="1400" dirty="0">
              <a:solidFill>
                <a:schemeClr val="bg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70163" y="4249181"/>
            <a:ext cx="2088264" cy="250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REDISTRIBUTE</a:t>
            </a:r>
            <a:endParaRPr lang="en-US" sz="1400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56" name="Shape 3602"/>
          <p:cNvSpPr/>
          <p:nvPr/>
        </p:nvSpPr>
        <p:spPr>
          <a:xfrm>
            <a:off x="2306544" y="2951012"/>
            <a:ext cx="413587" cy="568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Shape 3624"/>
          <p:cNvSpPr/>
          <p:nvPr/>
        </p:nvSpPr>
        <p:spPr>
          <a:xfrm>
            <a:off x="5886836" y="3047945"/>
            <a:ext cx="438138" cy="438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Shape 3660"/>
          <p:cNvSpPr/>
          <p:nvPr/>
        </p:nvSpPr>
        <p:spPr>
          <a:xfrm>
            <a:off x="9528327" y="3055476"/>
            <a:ext cx="463613" cy="463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1"/>
                </a:lnTo>
                <a:cubicBezTo>
                  <a:pt x="19655" y="2641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1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6"/>
                  <a:pt x="299" y="8876"/>
                  <a:pt x="297" y="8877"/>
                </a:cubicBezTo>
                <a:lnTo>
                  <a:pt x="280" y="8884"/>
                </a:lnTo>
                <a:lnTo>
                  <a:pt x="281" y="8887"/>
                </a:lnTo>
                <a:cubicBezTo>
                  <a:pt x="116" y="8967"/>
                  <a:pt x="0" y="9133"/>
                  <a:pt x="0" y="9327"/>
                </a:cubicBezTo>
                <a:cubicBezTo>
                  <a:pt x="0" y="9551"/>
                  <a:pt x="151" y="9732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700"/>
                </a:lnTo>
                <a:cubicBezTo>
                  <a:pt x="21578" y="637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6"/>
                  <a:pt x="7507" y="16344"/>
                </a:cubicBezTo>
                <a:lnTo>
                  <a:pt x="6035" y="17817"/>
                </a:lnTo>
                <a:cubicBezTo>
                  <a:pt x="5946" y="17906"/>
                  <a:pt x="5891" y="18028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1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0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3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2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8"/>
                  <a:pt x="3927" y="14101"/>
                  <a:pt x="3927" y="14237"/>
                </a:cubicBezTo>
                <a:cubicBezTo>
                  <a:pt x="3927" y="14508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4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72395" y="220428"/>
            <a:ext cx="4041822" cy="6417141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Through CC licenses, authors give everyone these 5R permissions with the following restrictions: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Attribution (BY): </a:t>
            </a:r>
            <a:r>
              <a:rPr lang="en-US" sz="2000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must attribute the original work when you make a copy or a new work.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Share-Alike (SA):</a:t>
            </a:r>
            <a:r>
              <a:rPr lang="en-US" sz="2000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 You must put the same license on your work.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Noncommercial (NC): </a:t>
            </a:r>
            <a:r>
              <a:rPr lang="en-US" sz="2000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may not use works made with this work for profit.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No Derivatives (ND): </a:t>
            </a:r>
            <a:r>
              <a:rPr lang="en-US" sz="2000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You may not alter this work, only copy it.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rPr>
              <a:t>Do not use ND in education. </a:t>
            </a:r>
            <a:endParaRPr lang="en-US" sz="2000" b="1" dirty="0">
              <a:solidFill>
                <a:schemeClr val="tx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020" y="1606650"/>
            <a:ext cx="240275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dirty="0" smtClean="0">
                <a:latin typeface="Titillium Bd" panose="00000800000000000000" pitchFamily="50" charset="0"/>
              </a:rPr>
              <a:t>Creative Commons: Engine of Open Content</a:t>
            </a:r>
            <a:endParaRPr lang="en-US" sz="3600" dirty="0">
              <a:latin typeface="Titillium Bd" panose="00000800000000000000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28020" y="4169004"/>
            <a:ext cx="1853923" cy="0"/>
          </a:xfrm>
          <a:prstGeom prst="line">
            <a:avLst/>
          </a:prstGeom>
          <a:ln w="254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1026" name="Picture 2" descr="File:Creative commons license spectrum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840" y="0"/>
            <a:ext cx="4236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10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Книги Одесса – книжные магазины, учебники в Одессе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" b="1253"/>
          <a:stretch>
            <a:fillRect/>
          </a:stretch>
        </p:blipFill>
        <p:spPr>
          <a:xfrm>
            <a:off x="2562590" y="1820288"/>
            <a:ext cx="1520793" cy="1481428"/>
          </a:xfrm>
        </p:spPr>
      </p:pic>
      <p:pic>
        <p:nvPicPr>
          <p:cNvPr id="34" name="Picture Placeholder 33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9" r="14289"/>
          <a:stretch>
            <a:fillRect/>
          </a:stretch>
        </p:blipFill>
        <p:spPr>
          <a:xfrm>
            <a:off x="8108616" y="1820288"/>
            <a:ext cx="1520793" cy="148142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700" y="654931"/>
            <a:ext cx="8610600" cy="495486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OER = OPEN + EDUCATIONAL RESOURCES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6538" y="3661133"/>
            <a:ext cx="2931896" cy="2255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TEXTBOOKS</a:t>
            </a:r>
            <a:endParaRPr lang="en-US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74265" y="4248038"/>
            <a:ext cx="691243" cy="0"/>
          </a:xfrm>
          <a:prstGeom prst="line">
            <a:avLst/>
          </a:prstGeom>
          <a:ln w="254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61588" y="4363162"/>
            <a:ext cx="2541796" cy="1067023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resources that comprehensively cover the content of an entire course.</a:t>
            </a:r>
            <a:endParaRPr lang="en-US" sz="16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0051" y="3661132"/>
            <a:ext cx="2931896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ANCILLARIES</a:t>
            </a:r>
            <a:endParaRPr lang="en-US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29111" y="4248038"/>
            <a:ext cx="691243" cy="0"/>
          </a:xfrm>
          <a:prstGeom prst="line">
            <a:avLst/>
          </a:prstGeom>
          <a:ln w="254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6434" y="4363162"/>
            <a:ext cx="2541796" cy="184665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Student-facing materials which supplement the instruction of a course, such as lecture slides, videos, images, or audio recordings. </a:t>
            </a:r>
            <a:endParaRPr lang="en-US" sz="16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93564" y="3671141"/>
            <a:ext cx="2931896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spc="2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OPEN ASSESSMENTS</a:t>
            </a:r>
            <a:endParaRPr lang="en-US" b="1" spc="2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495246" y="4248038"/>
            <a:ext cx="691243" cy="0"/>
          </a:xfrm>
          <a:prstGeom prst="line">
            <a:avLst/>
          </a:prstGeom>
          <a:ln w="254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82569" y="4363162"/>
            <a:ext cx="2541796" cy="1436355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Titillium" charset="0"/>
                <a:ea typeface="Titillium" charset="0"/>
                <a:cs typeface="Titillium" charset="0"/>
              </a:rPr>
              <a:t>Assessments of student learning which are hosted and/or performed in public spaces</a:t>
            </a:r>
            <a:endParaRPr lang="en-US" sz="1600" dirty="0">
              <a:solidFill>
                <a:schemeClr val="bg1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pic>
        <p:nvPicPr>
          <p:cNvPr id="31" name="Picture Placeholder 30" descr="Nikon F - Wikipedia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r="15966"/>
          <a:stretch>
            <a:fillRect/>
          </a:stretch>
        </p:blipFill>
        <p:spPr>
          <a:xfrm>
            <a:off x="5335603" y="1820288"/>
            <a:ext cx="1520793" cy="1481428"/>
          </a:xfrm>
        </p:spPr>
      </p:pic>
    </p:spTree>
    <p:extLst>
      <p:ext uri="{BB962C8B-B14F-4D97-AF65-F5344CB8AC3E}">
        <p14:creationId xmlns:p14="http://schemas.microsoft.com/office/powerpoint/2010/main" val="120852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ere Morehead firsday orientation-env-h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887" y="407288"/>
            <a:ext cx="10353762" cy="97045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It’s about equity and access.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63" y="1668735"/>
            <a:ext cx="11377611" cy="1778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</a:rPr>
              <a:t>With OER, everyone in class has free and open access to the same educational materials </a:t>
            </a:r>
            <a:r>
              <a:rPr lang="en-US" i="1" dirty="0" smtClean="0">
                <a:solidFill>
                  <a:schemeClr val="bg1"/>
                </a:solidFill>
                <a:latin typeface="Titillium" panose="00000500000000000000" pitchFamily="50" charset="0"/>
              </a:rPr>
              <a:t>on day one</a:t>
            </a:r>
            <a:r>
              <a:rPr lang="en-US" dirty="0" smtClean="0">
                <a:solidFill>
                  <a:schemeClr val="bg1"/>
                </a:solidFill>
                <a:latin typeface="Titillium" panose="00000500000000000000" pitchFamily="50" charset="0"/>
              </a:rPr>
              <a:t>. </a:t>
            </a:r>
            <a:endParaRPr lang="en-US" dirty="0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sp>
        <p:nvSpPr>
          <p:cNvPr id="5" name="AutoShape 2" descr="Image result for cc0 public domain"/>
          <p:cNvSpPr>
            <a:spLocks noChangeAspect="1" noChangeArrowheads="1"/>
          </p:cNvSpPr>
          <p:nvPr/>
        </p:nvSpPr>
        <p:spPr bwMode="auto">
          <a:xfrm>
            <a:off x="1571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sp>
        <p:nvSpPr>
          <p:cNvPr id="6" name="AutoShape 4" descr="Image result for cc0 public domain"/>
          <p:cNvSpPr>
            <a:spLocks noChangeAspect="1" noChangeArrowheads="1"/>
          </p:cNvSpPr>
          <p:nvPr/>
        </p:nvSpPr>
        <p:spPr bwMode="auto">
          <a:xfrm>
            <a:off x="6324600" y="39322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  <a:latin typeface="Titillium" panose="00000500000000000000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1410" b="45747"/>
          <a:stretch/>
        </p:blipFill>
        <p:spPr>
          <a:xfrm>
            <a:off x="1340221" y="3145008"/>
            <a:ext cx="10774787" cy="21840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40221" y="5413420"/>
            <a:ext cx="60928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itillium" panose="00000500000000000000" pitchFamily="50" charset="0"/>
              </a:rPr>
              <a:t>Fischer, L., Hilton, J., Robinson, T.J. et al. J </a:t>
            </a:r>
            <a:r>
              <a:rPr lang="en-US" sz="1200" dirty="0" err="1">
                <a:solidFill>
                  <a:schemeClr val="bg1"/>
                </a:solidFill>
                <a:latin typeface="Titillium" panose="00000500000000000000" pitchFamily="50" charset="0"/>
              </a:rPr>
              <a:t>Comput</a:t>
            </a:r>
            <a:r>
              <a:rPr lang="en-US" sz="1200" dirty="0">
                <a:solidFill>
                  <a:schemeClr val="bg1"/>
                </a:solidFill>
                <a:latin typeface="Titillium" panose="00000500000000000000" pitchFamily="50" charset="0"/>
              </a:rPr>
              <a:t> High </a:t>
            </a:r>
            <a:r>
              <a:rPr lang="en-US" sz="1200" dirty="0" err="1">
                <a:solidFill>
                  <a:schemeClr val="bg1"/>
                </a:solidFill>
                <a:latin typeface="Titillium" panose="00000500000000000000" pitchFamily="50" charset="0"/>
              </a:rPr>
              <a:t>Educ</a:t>
            </a:r>
            <a:r>
              <a:rPr lang="en-US" sz="1200" dirty="0">
                <a:solidFill>
                  <a:schemeClr val="bg1"/>
                </a:solidFill>
                <a:latin typeface="Titillium" panose="00000500000000000000" pitchFamily="50" charset="0"/>
              </a:rPr>
              <a:t> (2015) 27: 159. </a:t>
            </a:r>
            <a:r>
              <a:rPr lang="en-US" sz="1200" dirty="0">
                <a:solidFill>
                  <a:schemeClr val="bg1"/>
                </a:solidFill>
                <a:latin typeface="Titillium" panose="00000500000000000000" pitchFamily="50" charset="0"/>
                <a:hlinkClick r:id="rId5"/>
              </a:rPr>
              <a:t>https://doi.org/10.1007/s12528-015-9101-x</a:t>
            </a:r>
            <a:r>
              <a:rPr lang="en-US" sz="1200" dirty="0">
                <a:solidFill>
                  <a:schemeClr val="bg1"/>
                </a:solidFill>
                <a:latin typeface="Titillium" panose="00000500000000000000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74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Jere Morehead firsday orientation-env-h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56689" cy="75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075" y="1628225"/>
            <a:ext cx="9144000" cy="762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Bd" panose="00000800000000000000" pitchFamily="50" charset="0"/>
                <a:hlinkClick r:id="rId4"/>
              </a:rPr>
              <a:t>http://openedgroup.org/</a:t>
            </a:r>
            <a:r>
              <a:rPr lang="en-US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tillium Bd" panose="00000800000000000000" pitchFamily="50" charset="0"/>
              </a:rPr>
              <a:t> 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tillium Bd" panose="00000800000000000000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2438401"/>
            <a:ext cx="7600950" cy="562927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73887" y="407288"/>
            <a:ext cx="10353762" cy="97045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tillium Bd" panose="00000800000000000000" pitchFamily="50" charset="0"/>
              </a:rPr>
              <a:t>Research on OER is growing.</a:t>
            </a:r>
            <a:endParaRPr lang="en-US" dirty="0">
              <a:solidFill>
                <a:schemeClr val="bg1"/>
              </a:solidFill>
              <a:latin typeface="Titillium B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97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">
  <a:themeElements>
    <a:clrScheme name="Power Color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F3EB2"/>
      </a:accent1>
      <a:accent2>
        <a:srgbClr val="FF5988"/>
      </a:accent2>
      <a:accent3>
        <a:srgbClr val="8A48BE"/>
      </a:accent3>
      <a:accent4>
        <a:srgbClr val="FE6D96"/>
      </a:accent4>
      <a:accent5>
        <a:srgbClr val="9B58D0"/>
      </a:accent5>
      <a:accent6>
        <a:srgbClr val="FD83A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gradFill>
          <a:gsLst>
            <a:gs pos="0">
              <a:schemeClr val="accent1"/>
            </a:gs>
            <a:gs pos="100000">
              <a:schemeClr val="accent2"/>
            </a:gs>
          </a:gsLst>
          <a:lin ang="2700000" scaled="0"/>
        </a:gradFill>
        <a:ln>
          <a:noFill/>
        </a:ln>
      </a:spPr>
      <a:bodyPr lIns="0" tIns="0" rIns="0" bIns="0"/>
      <a:lstStyle>
        <a:defPPr>
          <a:defRPr/>
        </a:defPPr>
      </a:lstStyle>
    </a:spDef>
    <a:lnDef>
      <a:spPr>
        <a:ln w="25400"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" id="{267A0634-A83B-4164-B6B6-3760EBEE7020}" vid="{87240F8C-ABA1-44F3-9DCE-F276668AAC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</Template>
  <TotalTime>2937</TotalTime>
  <Words>1324</Words>
  <Application>Microsoft Office PowerPoint</Application>
  <PresentationFormat>Widescreen</PresentationFormat>
  <Paragraphs>154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Source Sans Pro</vt:lpstr>
      <vt:lpstr>Titillium</vt:lpstr>
      <vt:lpstr>Titillium Bd</vt:lpstr>
      <vt:lpstr>Titillium Light</vt:lpstr>
      <vt:lpstr>Power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OER = OPEN + EDUCATIONAL RESOURCES</vt:lpstr>
      <vt:lpstr>It’s about equity and access.</vt:lpstr>
      <vt:lpstr>PowerPoint Presentation</vt:lpstr>
      <vt:lpstr>Finding OER: Starting Small</vt:lpstr>
      <vt:lpstr>Finding OER: Ending Big</vt:lpstr>
      <vt:lpstr>PowerPoint Presentation</vt:lpstr>
      <vt:lpstr>PowerPoint Presentation</vt:lpstr>
      <vt:lpstr>PowerPoint Presentation</vt:lpstr>
      <vt:lpstr>PowerPoint Presentation</vt:lpstr>
      <vt:lpstr>ALG is not a mandate. </vt:lpstr>
      <vt:lpstr>Textbook Transformation Grants: The Basics</vt:lpstr>
      <vt:lpstr>Apply for this grant if: </vt:lpstr>
      <vt:lpstr>Getting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System of Georgia Board of Regents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Gallant</dc:creator>
  <cp:lastModifiedBy>Jeff Gallant</cp:lastModifiedBy>
  <cp:revision>39</cp:revision>
  <dcterms:created xsi:type="dcterms:W3CDTF">2019-01-31T16:24:14Z</dcterms:created>
  <dcterms:modified xsi:type="dcterms:W3CDTF">2019-02-05T14:54:54Z</dcterms:modified>
</cp:coreProperties>
</file>